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xml" ContentType="application/vnd.openxmlformats-officedocument.presentationml.tags+xml"/>
  <Override PartName="/ppt/notesSlides/notesSlide69.xml" ContentType="application/vnd.openxmlformats-officedocument.presentationml.notesSlide+xml"/>
  <Override PartName="/ppt/tags/tag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4.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6"/>
  </p:notesMasterIdLst>
  <p:sldIdLst>
    <p:sldId id="661" r:id="rId2"/>
    <p:sldId id="662" r:id="rId3"/>
    <p:sldId id="554" r:id="rId4"/>
    <p:sldId id="2402" r:id="rId5"/>
    <p:sldId id="2481" r:id="rId6"/>
    <p:sldId id="2404" r:id="rId7"/>
    <p:sldId id="2487" r:id="rId8"/>
    <p:sldId id="2488" r:id="rId9"/>
    <p:sldId id="746" r:id="rId10"/>
    <p:sldId id="265" r:id="rId11"/>
    <p:sldId id="957" r:id="rId12"/>
    <p:sldId id="951" r:id="rId13"/>
    <p:sldId id="949" r:id="rId14"/>
    <p:sldId id="958" r:id="rId15"/>
    <p:sldId id="267" r:id="rId16"/>
    <p:sldId id="268" r:id="rId17"/>
    <p:sldId id="269" r:id="rId18"/>
    <p:sldId id="270" r:id="rId19"/>
    <p:sldId id="959" r:id="rId20"/>
    <p:sldId id="273" r:id="rId21"/>
    <p:sldId id="274" r:id="rId22"/>
    <p:sldId id="276" r:id="rId23"/>
    <p:sldId id="591" r:id="rId24"/>
    <p:sldId id="277" r:id="rId25"/>
    <p:sldId id="278" r:id="rId26"/>
    <p:sldId id="560" r:id="rId27"/>
    <p:sldId id="279" r:id="rId28"/>
    <p:sldId id="280" r:id="rId29"/>
    <p:sldId id="404" r:id="rId30"/>
    <p:sldId id="281" r:id="rId31"/>
    <p:sldId id="644" r:id="rId32"/>
    <p:sldId id="282" r:id="rId33"/>
    <p:sldId id="2130" r:id="rId34"/>
    <p:sldId id="284" r:id="rId35"/>
    <p:sldId id="2128" r:id="rId36"/>
    <p:sldId id="2132" r:id="rId37"/>
    <p:sldId id="2311" r:id="rId38"/>
    <p:sldId id="287" r:id="rId39"/>
    <p:sldId id="635" r:id="rId40"/>
    <p:sldId id="289" r:id="rId41"/>
    <p:sldId id="290" r:id="rId42"/>
    <p:sldId id="291" r:id="rId43"/>
    <p:sldId id="292" r:id="rId44"/>
    <p:sldId id="2312" r:id="rId45"/>
    <p:sldId id="2313" r:id="rId46"/>
    <p:sldId id="297" r:id="rId47"/>
    <p:sldId id="298" r:id="rId48"/>
    <p:sldId id="299" r:id="rId49"/>
    <p:sldId id="301" r:id="rId50"/>
    <p:sldId id="302" r:id="rId51"/>
    <p:sldId id="304" r:id="rId52"/>
    <p:sldId id="305" r:id="rId53"/>
    <p:sldId id="306" r:id="rId54"/>
    <p:sldId id="308" r:id="rId55"/>
    <p:sldId id="2154" r:id="rId56"/>
    <p:sldId id="309" r:id="rId57"/>
    <p:sldId id="310" r:id="rId58"/>
    <p:sldId id="622" r:id="rId59"/>
    <p:sldId id="2314" r:id="rId60"/>
    <p:sldId id="322" r:id="rId61"/>
    <p:sldId id="323" r:id="rId62"/>
    <p:sldId id="324" r:id="rId63"/>
    <p:sldId id="325" r:id="rId64"/>
    <p:sldId id="2155" r:id="rId65"/>
    <p:sldId id="326" r:id="rId66"/>
    <p:sldId id="327" r:id="rId67"/>
    <p:sldId id="329" r:id="rId68"/>
    <p:sldId id="330" r:id="rId69"/>
    <p:sldId id="332" r:id="rId70"/>
    <p:sldId id="686" r:id="rId71"/>
    <p:sldId id="2315" r:id="rId72"/>
    <p:sldId id="688" r:id="rId73"/>
    <p:sldId id="2317" r:id="rId74"/>
    <p:sldId id="689" r:id="rId75"/>
    <p:sldId id="690" r:id="rId76"/>
    <p:sldId id="360" r:id="rId77"/>
    <p:sldId id="362" r:id="rId78"/>
    <p:sldId id="361" r:id="rId79"/>
    <p:sldId id="2316" r:id="rId80"/>
    <p:sldId id="918" r:id="rId81"/>
    <p:sldId id="920" r:id="rId82"/>
    <p:sldId id="922" r:id="rId83"/>
    <p:sldId id="2320" r:id="rId84"/>
    <p:sldId id="594" r:id="rId85"/>
    <p:sldId id="595" r:id="rId86"/>
    <p:sldId id="636" r:id="rId87"/>
    <p:sldId id="596" r:id="rId88"/>
    <p:sldId id="597" r:id="rId89"/>
    <p:sldId id="687" r:id="rId90"/>
    <p:sldId id="604" r:id="rId91"/>
    <p:sldId id="605" r:id="rId92"/>
    <p:sldId id="923" r:id="rId93"/>
    <p:sldId id="601" r:id="rId94"/>
    <p:sldId id="598" r:id="rId95"/>
    <p:sldId id="599" r:id="rId96"/>
    <p:sldId id="2156" r:id="rId97"/>
    <p:sldId id="606" r:id="rId98"/>
    <p:sldId id="607" r:id="rId99"/>
    <p:sldId id="694" r:id="rId100"/>
    <p:sldId id="609" r:id="rId101"/>
    <p:sldId id="695" r:id="rId102"/>
    <p:sldId id="844" r:id="rId103"/>
    <p:sldId id="608" r:id="rId104"/>
    <p:sldId id="2318" r:id="rId105"/>
    <p:sldId id="2319" r:id="rId106"/>
    <p:sldId id="790" r:id="rId107"/>
    <p:sldId id="791" r:id="rId108"/>
    <p:sldId id="953" r:id="rId109"/>
    <p:sldId id="2121" r:id="rId110"/>
    <p:sldId id="913" r:id="rId111"/>
    <p:sldId id="792" r:id="rId112"/>
    <p:sldId id="2321" r:id="rId113"/>
    <p:sldId id="2159" r:id="rId114"/>
    <p:sldId id="2160" r:id="rId115"/>
    <p:sldId id="2161" r:id="rId116"/>
    <p:sldId id="2162" r:id="rId117"/>
    <p:sldId id="2163" r:id="rId118"/>
    <p:sldId id="2164" r:id="rId119"/>
    <p:sldId id="2322" r:id="rId120"/>
    <p:sldId id="2323" r:id="rId121"/>
    <p:sldId id="2324" r:id="rId122"/>
    <p:sldId id="2325" r:id="rId123"/>
    <p:sldId id="2307" r:id="rId124"/>
    <p:sldId id="2308" r:id="rId125"/>
    <p:sldId id="2326" r:id="rId126"/>
    <p:sldId id="2327" r:id="rId127"/>
    <p:sldId id="2202" r:id="rId128"/>
    <p:sldId id="2328" r:id="rId129"/>
    <p:sldId id="2204" r:id="rId130"/>
    <p:sldId id="2329" r:id="rId131"/>
    <p:sldId id="2203" r:id="rId132"/>
    <p:sldId id="2330" r:id="rId133"/>
    <p:sldId id="779" r:id="rId134"/>
    <p:sldId id="780" r:id="rId135"/>
    <p:sldId id="2350" r:id="rId136"/>
    <p:sldId id="2408" r:id="rId137"/>
    <p:sldId id="257" r:id="rId138"/>
    <p:sldId id="2410" r:id="rId139"/>
    <p:sldId id="2411" r:id="rId140"/>
    <p:sldId id="2409" r:id="rId141"/>
    <p:sldId id="2463" r:id="rId142"/>
    <p:sldId id="2462" r:id="rId143"/>
    <p:sldId id="2475" r:id="rId144"/>
    <p:sldId id="2216" r:id="rId145"/>
    <p:sldId id="2415" r:id="rId146"/>
    <p:sldId id="2476" r:id="rId147"/>
    <p:sldId id="2416" r:id="rId148"/>
    <p:sldId id="2417" r:id="rId149"/>
    <p:sldId id="2419" r:id="rId150"/>
    <p:sldId id="2420" r:id="rId151"/>
    <p:sldId id="2412" r:id="rId152"/>
    <p:sldId id="2413" r:id="rId153"/>
    <p:sldId id="2414" r:id="rId154"/>
    <p:sldId id="2477" r:id="rId155"/>
    <p:sldId id="2466" r:id="rId156"/>
    <p:sldId id="2467" r:id="rId157"/>
    <p:sldId id="2468" r:id="rId158"/>
    <p:sldId id="2469" r:id="rId159"/>
    <p:sldId id="2425" r:id="rId160"/>
    <p:sldId id="2482" r:id="rId161"/>
    <p:sldId id="2426" r:id="rId162"/>
    <p:sldId id="2486" r:id="rId163"/>
    <p:sldId id="2427" r:id="rId164"/>
    <p:sldId id="2437" r:id="rId165"/>
    <p:sldId id="2436" r:id="rId166"/>
    <p:sldId id="2421" r:id="rId167"/>
    <p:sldId id="2422" r:id="rId168"/>
    <p:sldId id="2438" r:id="rId169"/>
    <p:sldId id="2439" r:id="rId170"/>
    <p:sldId id="2440" r:id="rId171"/>
    <p:sldId id="2441" r:id="rId172"/>
    <p:sldId id="2442" r:id="rId173"/>
    <p:sldId id="2433" r:id="rId174"/>
    <p:sldId id="2429" r:id="rId175"/>
    <p:sldId id="2483" r:id="rId176"/>
    <p:sldId id="2432" r:id="rId177"/>
    <p:sldId id="2434" r:id="rId178"/>
    <p:sldId id="2474" r:id="rId179"/>
    <p:sldId id="2443" r:id="rId180"/>
    <p:sldId id="2451" r:id="rId181"/>
    <p:sldId id="2430" r:id="rId182"/>
    <p:sldId id="2431" r:id="rId183"/>
    <p:sldId id="2444" r:id="rId184"/>
    <p:sldId id="2445" r:id="rId185"/>
    <p:sldId id="2446" r:id="rId186"/>
    <p:sldId id="2447" r:id="rId187"/>
    <p:sldId id="2448" r:id="rId188"/>
    <p:sldId id="2449" r:id="rId189"/>
    <p:sldId id="2484" r:id="rId190"/>
    <p:sldId id="2452" r:id="rId191"/>
    <p:sldId id="2453" r:id="rId192"/>
    <p:sldId id="2461" r:id="rId193"/>
    <p:sldId id="2454" r:id="rId194"/>
    <p:sldId id="2455" r:id="rId195"/>
    <p:sldId id="2457" r:id="rId196"/>
    <p:sldId id="2459" r:id="rId197"/>
    <p:sldId id="2464" r:id="rId198"/>
    <p:sldId id="2332" r:id="rId199"/>
    <p:sldId id="2174" r:id="rId200"/>
    <p:sldId id="2175" r:id="rId201"/>
    <p:sldId id="2176" r:id="rId202"/>
    <p:sldId id="2178" r:id="rId203"/>
    <p:sldId id="2333" r:id="rId204"/>
    <p:sldId id="2334" r:id="rId205"/>
    <p:sldId id="2335" r:id="rId206"/>
    <p:sldId id="2336" r:id="rId207"/>
    <p:sldId id="2337" r:id="rId208"/>
    <p:sldId id="2338" r:id="rId209"/>
    <p:sldId id="2339" r:id="rId210"/>
    <p:sldId id="2340" r:id="rId211"/>
    <p:sldId id="2341" r:id="rId212"/>
    <p:sldId id="2342" r:id="rId213"/>
    <p:sldId id="2343" r:id="rId214"/>
    <p:sldId id="2344" r:id="rId215"/>
    <p:sldId id="2345" r:id="rId216"/>
    <p:sldId id="2346" r:id="rId217"/>
    <p:sldId id="2347" r:id="rId218"/>
    <p:sldId id="2348" r:id="rId219"/>
    <p:sldId id="2189" r:id="rId220"/>
    <p:sldId id="2190" r:id="rId221"/>
    <p:sldId id="2191" r:id="rId222"/>
    <p:sldId id="2192" r:id="rId223"/>
    <p:sldId id="2193" r:id="rId224"/>
    <p:sldId id="2194" r:id="rId225"/>
    <p:sldId id="2195" r:id="rId226"/>
    <p:sldId id="2196" r:id="rId227"/>
    <p:sldId id="2197" r:id="rId228"/>
    <p:sldId id="2198" r:id="rId229"/>
    <p:sldId id="2199" r:id="rId230"/>
    <p:sldId id="2200" r:id="rId231"/>
    <p:sldId id="2201" r:id="rId232"/>
    <p:sldId id="2349" r:id="rId233"/>
    <p:sldId id="855" r:id="rId234"/>
    <p:sldId id="2250" r:id="rId235"/>
    <p:sldId id="1005" r:id="rId236"/>
    <p:sldId id="2248" r:id="rId237"/>
    <p:sldId id="1013" r:id="rId238"/>
    <p:sldId id="2271" r:id="rId239"/>
    <p:sldId id="1031" r:id="rId240"/>
    <p:sldId id="1046" r:id="rId241"/>
    <p:sldId id="1045" r:id="rId242"/>
    <p:sldId id="2272" r:id="rId243"/>
    <p:sldId id="2273" r:id="rId244"/>
    <p:sldId id="2251" r:id="rId245"/>
    <p:sldId id="2252" r:id="rId246"/>
    <p:sldId id="1032" r:id="rId247"/>
    <p:sldId id="1014" r:id="rId248"/>
    <p:sldId id="1016" r:id="rId249"/>
    <p:sldId id="1019" r:id="rId250"/>
    <p:sldId id="2256" r:id="rId251"/>
    <p:sldId id="2257" r:id="rId252"/>
    <p:sldId id="1065" r:id="rId253"/>
    <p:sldId id="2253" r:id="rId254"/>
    <p:sldId id="1023" r:id="rId255"/>
    <p:sldId id="1024" r:id="rId256"/>
    <p:sldId id="2260" r:id="rId257"/>
    <p:sldId id="2262" r:id="rId258"/>
    <p:sldId id="2126" r:id="rId259"/>
    <p:sldId id="2276" r:id="rId260"/>
    <p:sldId id="727" r:id="rId261"/>
    <p:sldId id="729" r:id="rId262"/>
    <p:sldId id="2351" r:id="rId263"/>
    <p:sldId id="759" r:id="rId264"/>
    <p:sldId id="760" r:id="rId2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3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597"/>
    <p:restoredTop sz="94290"/>
  </p:normalViewPr>
  <p:slideViewPr>
    <p:cSldViewPr snapToGrid="0" snapToObjects="1" showGuides="1">
      <p:cViewPr varScale="1">
        <p:scale>
          <a:sx n="105" d="100"/>
          <a:sy n="105" d="100"/>
        </p:scale>
        <p:origin x="952" y="192"/>
      </p:cViewPr>
      <p:guideLst>
        <p:guide orient="horz" pos="2592"/>
        <p:guide pos="14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rts/_rels/chart1.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Sheet1!$L$4:$L$48</c:f>
              <c:numCache>
                <c:formatCode>General</c:formatCode>
                <c:ptCount val="45"/>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pt idx="43">
                  <c:v>2021</c:v>
                </c:pt>
                <c:pt idx="44">
                  <c:v>2022</c:v>
                </c:pt>
              </c:numCache>
            </c:numRef>
          </c:xVal>
          <c:yVal>
            <c:numRef>
              <c:f>Sheet1!$M$4:$M$48</c:f>
              <c:numCache>
                <c:formatCode>General</c:formatCode>
                <c:ptCount val="45"/>
                <c:pt idx="0">
                  <c:v>40</c:v>
                </c:pt>
                <c:pt idx="1">
                  <c:v>44</c:v>
                </c:pt>
                <c:pt idx="2">
                  <c:v>46</c:v>
                </c:pt>
                <c:pt idx="3">
                  <c:v>61</c:v>
                </c:pt>
                <c:pt idx="4">
                  <c:v>0</c:v>
                </c:pt>
                <c:pt idx="5">
                  <c:v>59</c:v>
                </c:pt>
                <c:pt idx="6">
                  <c:v>0</c:v>
                </c:pt>
                <c:pt idx="7">
                  <c:v>0</c:v>
                </c:pt>
                <c:pt idx="8">
                  <c:v>117</c:v>
                </c:pt>
                <c:pt idx="9">
                  <c:v>0</c:v>
                </c:pt>
                <c:pt idx="10">
                  <c:v>0</c:v>
                </c:pt>
                <c:pt idx="11">
                  <c:v>151</c:v>
                </c:pt>
                <c:pt idx="12">
                  <c:v>0</c:v>
                </c:pt>
                <c:pt idx="13">
                  <c:v>0</c:v>
                </c:pt>
                <c:pt idx="14">
                  <c:v>160</c:v>
                </c:pt>
                <c:pt idx="15">
                  <c:v>0</c:v>
                </c:pt>
                <c:pt idx="16">
                  <c:v>248</c:v>
                </c:pt>
                <c:pt idx="17">
                  <c:v>0</c:v>
                </c:pt>
                <c:pt idx="18">
                  <c:v>303</c:v>
                </c:pt>
                <c:pt idx="19">
                  <c:v>40</c:v>
                </c:pt>
                <c:pt idx="20">
                  <c:v>44</c:v>
                </c:pt>
                <c:pt idx="21">
                  <c:v>46</c:v>
                </c:pt>
                <c:pt idx="22">
                  <c:v>61</c:v>
                </c:pt>
                <c:pt idx="24">
                  <c:v>59</c:v>
                </c:pt>
                <c:pt idx="27">
                  <c:v>117</c:v>
                </c:pt>
                <c:pt idx="30">
                  <c:v>151</c:v>
                </c:pt>
                <c:pt idx="33">
                  <c:v>160</c:v>
                </c:pt>
                <c:pt idx="35">
                  <c:v>248</c:v>
                </c:pt>
                <c:pt idx="37">
                  <c:v>303</c:v>
                </c:pt>
                <c:pt idx="40">
                  <c:v>437</c:v>
                </c:pt>
                <c:pt idx="42">
                  <c:v>489</c:v>
                </c:pt>
                <c:pt idx="43">
                  <c:v>471</c:v>
                </c:pt>
              </c:numCache>
            </c:numRef>
          </c:yVal>
          <c:smooth val="0"/>
          <c:extLst>
            <c:ext xmlns:c16="http://schemas.microsoft.com/office/drawing/2014/chart" uri="{C3380CC4-5D6E-409C-BE32-E72D297353CC}">
              <c16:uniqueId val="{00000000-1BC1-264C-8960-725891518CC3}"/>
            </c:ext>
          </c:extLst>
        </c:ser>
        <c:dLbls>
          <c:showLegendKey val="0"/>
          <c:showVal val="0"/>
          <c:showCatName val="0"/>
          <c:showSerName val="0"/>
          <c:showPercent val="0"/>
          <c:showBubbleSize val="0"/>
        </c:dLbls>
        <c:axId val="1015707471"/>
        <c:axId val="1015709119"/>
      </c:scatterChart>
      <c:valAx>
        <c:axId val="10157074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709119"/>
        <c:crosses val="autoZero"/>
        <c:crossBetween val="midCat"/>
      </c:valAx>
      <c:valAx>
        <c:axId val="1015709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7074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470DA-E5AD-6341-9EB5-9CC373EF4952}"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BC686-FF7A-734F-829C-BDF7E472FEDB}" type="slidenum">
              <a:rPr lang="en-US" smtClean="0"/>
              <a:t>‹#›</a:t>
            </a:fld>
            <a:endParaRPr lang="en-US"/>
          </a:p>
        </p:txBody>
      </p:sp>
    </p:spTree>
    <p:extLst>
      <p:ext uri="{BB962C8B-B14F-4D97-AF65-F5344CB8AC3E}">
        <p14:creationId xmlns:p14="http://schemas.microsoft.com/office/powerpoint/2010/main" val="1539174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ark.intel.com/products/81060/Intel-Xeon-Processor-E5-2698-v3-40M-Cache-2_30-GHz"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ark.intel.com/products/81060/Intel-Xeon-Processor-E5-2698-v3-40M-Cache-2_30-GHz"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p:spPr>
        <p:txBody>
          <a:bodyPr/>
          <a:lstStyle/>
          <a:p>
            <a:pPr eaLnBrk="1" hangingPunct="1"/>
            <a:endParaRPr lang="zh-CN" altLang="en-US" dirty="0"/>
          </a:p>
        </p:txBody>
      </p:sp>
    </p:spTree>
    <p:extLst>
      <p:ext uri="{BB962C8B-B14F-4D97-AF65-F5344CB8AC3E}">
        <p14:creationId xmlns:p14="http://schemas.microsoft.com/office/powerpoint/2010/main" val="562842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947025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8777534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Each node has two sockets, each socket is populated with a 2.3 GHz 16-core Haswell processor. </a:t>
            </a:r>
            <a:r>
              <a:rPr lang="en-US" sz="1200" b="0" i="0" u="none" strike="noStrike" kern="1200" dirty="0">
                <a:solidFill>
                  <a:schemeClr val="tx1"/>
                </a:solidFill>
                <a:effectLst/>
                <a:latin typeface="+mn-lt"/>
                <a:ea typeface="+mn-ea"/>
                <a:cs typeface="+mn-cs"/>
                <a:hlinkClick r:id="rId3"/>
              </a:rPr>
              <a:t>Intel Xeon Processor E5-2698 v3</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Each core supports 2 hyper-threads, and has two 256-bit-wide vector units</a:t>
            </a:r>
          </a:p>
          <a:p>
            <a:r>
              <a:rPr lang="en-US" sz="1200" b="0" i="0" u="none" strike="noStrike" kern="1200" dirty="0">
                <a:solidFill>
                  <a:schemeClr val="tx1"/>
                </a:solidFill>
                <a:effectLst/>
                <a:latin typeface="+mn-lt"/>
                <a:ea typeface="+mn-ea"/>
                <a:cs typeface="+mn-cs"/>
              </a:rPr>
              <a:t>36.8 </a:t>
            </a:r>
            <a:r>
              <a:rPr lang="en-US" sz="1200" b="0" i="0" u="none" strike="noStrike" kern="1200" dirty="0" err="1">
                <a:solidFill>
                  <a:schemeClr val="tx1"/>
                </a:solidFill>
                <a:effectLst/>
                <a:latin typeface="+mn-lt"/>
                <a:ea typeface="+mn-ea"/>
                <a:cs typeface="+mn-cs"/>
              </a:rPr>
              <a:t>Gflops</a:t>
            </a:r>
            <a:r>
              <a:rPr lang="en-US" sz="1200" b="0" i="0" u="none" strike="noStrike" kern="1200" dirty="0">
                <a:solidFill>
                  <a:schemeClr val="tx1"/>
                </a:solidFill>
                <a:effectLst/>
                <a:latin typeface="+mn-lt"/>
                <a:ea typeface="+mn-ea"/>
                <a:cs typeface="+mn-cs"/>
              </a:rPr>
              <a:t>/core (theoretical peak)</a:t>
            </a:r>
          </a:p>
          <a:p>
            <a:r>
              <a:rPr lang="en-US" sz="1200" b="0" i="0" u="none" strike="noStrike" kern="1200" dirty="0">
                <a:solidFill>
                  <a:schemeClr val="tx1"/>
                </a:solidFill>
                <a:effectLst/>
                <a:latin typeface="+mn-lt"/>
                <a:ea typeface="+mn-ea"/>
                <a:cs typeface="+mn-cs"/>
              </a:rPr>
              <a:t>1.2 </a:t>
            </a:r>
            <a:r>
              <a:rPr lang="en-US" sz="1200" b="0" i="0" u="none" strike="noStrike" kern="1200" dirty="0" err="1">
                <a:solidFill>
                  <a:schemeClr val="tx1"/>
                </a:solidFill>
                <a:effectLst/>
                <a:latin typeface="+mn-lt"/>
                <a:ea typeface="+mn-ea"/>
                <a:cs typeface="+mn-cs"/>
              </a:rPr>
              <a:t>TFlops</a:t>
            </a:r>
            <a:r>
              <a:rPr lang="en-US" sz="1200" b="0" i="0" u="none" strike="noStrike" kern="1200" dirty="0">
                <a:solidFill>
                  <a:schemeClr val="tx1"/>
                </a:solidFill>
                <a:effectLst/>
                <a:latin typeface="+mn-lt"/>
                <a:ea typeface="+mn-ea"/>
                <a:cs typeface="+mn-cs"/>
              </a:rPr>
              <a:t>/node (theoretical peak)</a:t>
            </a:r>
          </a:p>
          <a:p>
            <a:r>
              <a:rPr lang="en-US" sz="1200" b="0" i="0" u="none" strike="noStrike" kern="1200" dirty="0">
                <a:solidFill>
                  <a:schemeClr val="tx1"/>
                </a:solidFill>
                <a:effectLst/>
                <a:latin typeface="+mn-lt"/>
                <a:ea typeface="+mn-ea"/>
                <a:cs typeface="+mn-cs"/>
              </a:rPr>
              <a:t>2.81 </a:t>
            </a:r>
            <a:r>
              <a:rPr lang="en-US" sz="1200" b="0" i="0" u="none" strike="noStrike" kern="1200" dirty="0" err="1">
                <a:solidFill>
                  <a:schemeClr val="tx1"/>
                </a:solidFill>
                <a:effectLst/>
                <a:latin typeface="+mn-lt"/>
                <a:ea typeface="+mn-ea"/>
                <a:cs typeface="+mn-cs"/>
              </a:rPr>
              <a:t>PFlops</a:t>
            </a:r>
            <a:r>
              <a:rPr lang="en-US" sz="1200" b="0" i="0" u="none" strike="noStrike" kern="1200" dirty="0">
                <a:solidFill>
                  <a:schemeClr val="tx1"/>
                </a:solidFill>
                <a:effectLst/>
                <a:latin typeface="+mn-lt"/>
                <a:ea typeface="+mn-ea"/>
                <a:cs typeface="+mn-cs"/>
              </a:rPr>
              <a:t> total (theoretical peak)</a:t>
            </a:r>
          </a:p>
          <a:p>
            <a:r>
              <a:rPr lang="en-US" sz="1200" b="0" i="0" u="none" strike="noStrike" kern="1200" dirty="0">
                <a:solidFill>
                  <a:schemeClr val="tx1"/>
                </a:solidFill>
                <a:effectLst/>
                <a:latin typeface="+mn-lt"/>
                <a:ea typeface="+mn-ea"/>
                <a:cs typeface="+mn-cs"/>
              </a:rPr>
              <a:t>Each node has 128 GB DDR4 2133 MHz memory (four 16 GB DIMMs per socket)</a:t>
            </a:r>
          </a:p>
          <a:p>
            <a:r>
              <a:rPr lang="en-US" sz="1200" b="0" i="0" u="none" strike="noStrike" kern="1200" dirty="0">
                <a:solidFill>
                  <a:schemeClr val="tx1"/>
                </a:solidFill>
                <a:effectLst/>
                <a:latin typeface="+mn-lt"/>
                <a:ea typeface="+mn-ea"/>
                <a:cs typeface="+mn-cs"/>
              </a:rPr>
              <a:t>298.5 TB total aggregate memory</a:t>
            </a:r>
          </a:p>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138</a:t>
            </a:fld>
            <a:endParaRPr lang="en-US"/>
          </a:p>
        </p:txBody>
      </p:sp>
    </p:spTree>
    <p:extLst>
      <p:ext uri="{BB962C8B-B14F-4D97-AF65-F5344CB8AC3E}">
        <p14:creationId xmlns:p14="http://schemas.microsoft.com/office/powerpoint/2010/main" val="15112852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Each node has two sockets, each socket is populated with a 2.3 GHz 16-core Haswell processor. </a:t>
            </a:r>
            <a:r>
              <a:rPr lang="en-US" sz="1200" b="0" i="0" u="none" strike="noStrike" kern="1200" dirty="0">
                <a:solidFill>
                  <a:schemeClr val="tx1"/>
                </a:solidFill>
                <a:effectLst/>
                <a:latin typeface="+mn-lt"/>
                <a:ea typeface="+mn-ea"/>
                <a:cs typeface="+mn-cs"/>
                <a:hlinkClick r:id="rId3"/>
              </a:rPr>
              <a:t>Intel Xeon Processor E5-2698 v3</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Each core supports 2 hyper-threads, and has two 256-bit-wide vector units</a:t>
            </a:r>
          </a:p>
          <a:p>
            <a:r>
              <a:rPr lang="en-US" sz="1200" b="0" i="0" u="none" strike="noStrike" kern="1200" dirty="0">
                <a:solidFill>
                  <a:schemeClr val="tx1"/>
                </a:solidFill>
                <a:effectLst/>
                <a:latin typeface="+mn-lt"/>
                <a:ea typeface="+mn-ea"/>
                <a:cs typeface="+mn-cs"/>
              </a:rPr>
              <a:t>36.8 </a:t>
            </a:r>
            <a:r>
              <a:rPr lang="en-US" sz="1200" b="0" i="0" u="none" strike="noStrike" kern="1200" dirty="0" err="1">
                <a:solidFill>
                  <a:schemeClr val="tx1"/>
                </a:solidFill>
                <a:effectLst/>
                <a:latin typeface="+mn-lt"/>
                <a:ea typeface="+mn-ea"/>
                <a:cs typeface="+mn-cs"/>
              </a:rPr>
              <a:t>Gflops</a:t>
            </a:r>
            <a:r>
              <a:rPr lang="en-US" sz="1200" b="0" i="0" u="none" strike="noStrike" kern="1200" dirty="0">
                <a:solidFill>
                  <a:schemeClr val="tx1"/>
                </a:solidFill>
                <a:effectLst/>
                <a:latin typeface="+mn-lt"/>
                <a:ea typeface="+mn-ea"/>
                <a:cs typeface="+mn-cs"/>
              </a:rPr>
              <a:t>/core (theoretical peak)</a:t>
            </a:r>
          </a:p>
          <a:p>
            <a:r>
              <a:rPr lang="en-US" sz="1200" b="0" i="0" u="none" strike="noStrike" kern="1200" dirty="0">
                <a:solidFill>
                  <a:schemeClr val="tx1"/>
                </a:solidFill>
                <a:effectLst/>
                <a:latin typeface="+mn-lt"/>
                <a:ea typeface="+mn-ea"/>
                <a:cs typeface="+mn-cs"/>
              </a:rPr>
              <a:t>1.2 </a:t>
            </a:r>
            <a:r>
              <a:rPr lang="en-US" sz="1200" b="0" i="0" u="none" strike="noStrike" kern="1200" dirty="0" err="1">
                <a:solidFill>
                  <a:schemeClr val="tx1"/>
                </a:solidFill>
                <a:effectLst/>
                <a:latin typeface="+mn-lt"/>
                <a:ea typeface="+mn-ea"/>
                <a:cs typeface="+mn-cs"/>
              </a:rPr>
              <a:t>TFlops</a:t>
            </a:r>
            <a:r>
              <a:rPr lang="en-US" sz="1200" b="0" i="0" u="none" strike="noStrike" kern="1200" dirty="0">
                <a:solidFill>
                  <a:schemeClr val="tx1"/>
                </a:solidFill>
                <a:effectLst/>
                <a:latin typeface="+mn-lt"/>
                <a:ea typeface="+mn-ea"/>
                <a:cs typeface="+mn-cs"/>
              </a:rPr>
              <a:t>/node (theoretical peak)</a:t>
            </a:r>
          </a:p>
          <a:p>
            <a:r>
              <a:rPr lang="en-US" sz="1200" b="0" i="0" u="none" strike="noStrike" kern="1200" dirty="0">
                <a:solidFill>
                  <a:schemeClr val="tx1"/>
                </a:solidFill>
                <a:effectLst/>
                <a:latin typeface="+mn-lt"/>
                <a:ea typeface="+mn-ea"/>
                <a:cs typeface="+mn-cs"/>
              </a:rPr>
              <a:t>2.81 </a:t>
            </a:r>
            <a:r>
              <a:rPr lang="en-US" sz="1200" b="0" i="0" u="none" strike="noStrike" kern="1200" dirty="0" err="1">
                <a:solidFill>
                  <a:schemeClr val="tx1"/>
                </a:solidFill>
                <a:effectLst/>
                <a:latin typeface="+mn-lt"/>
                <a:ea typeface="+mn-ea"/>
                <a:cs typeface="+mn-cs"/>
              </a:rPr>
              <a:t>PFlops</a:t>
            </a:r>
            <a:r>
              <a:rPr lang="en-US" sz="1200" b="0" i="0" u="none" strike="noStrike" kern="1200" dirty="0">
                <a:solidFill>
                  <a:schemeClr val="tx1"/>
                </a:solidFill>
                <a:effectLst/>
                <a:latin typeface="+mn-lt"/>
                <a:ea typeface="+mn-ea"/>
                <a:cs typeface="+mn-cs"/>
              </a:rPr>
              <a:t> total (theoretical peak)</a:t>
            </a:r>
          </a:p>
          <a:p>
            <a:r>
              <a:rPr lang="en-US" sz="1200" b="0" i="0" u="none" strike="noStrike" kern="1200" dirty="0">
                <a:solidFill>
                  <a:schemeClr val="tx1"/>
                </a:solidFill>
                <a:effectLst/>
                <a:latin typeface="+mn-lt"/>
                <a:ea typeface="+mn-ea"/>
                <a:cs typeface="+mn-cs"/>
              </a:rPr>
              <a:t>Each node has 128 GB DDR4 2133 MHz memory (four 16 GB DIMMs per socket)</a:t>
            </a:r>
          </a:p>
          <a:p>
            <a:r>
              <a:rPr lang="en-US" sz="1200" b="0" i="0" u="none" strike="noStrike" kern="1200" dirty="0">
                <a:solidFill>
                  <a:schemeClr val="tx1"/>
                </a:solidFill>
                <a:effectLst/>
                <a:latin typeface="+mn-lt"/>
                <a:ea typeface="+mn-ea"/>
                <a:cs typeface="+mn-cs"/>
              </a:rPr>
              <a:t>298.5 TB total aggregate memory</a:t>
            </a:r>
          </a:p>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139</a:t>
            </a:fld>
            <a:endParaRPr lang="en-US"/>
          </a:p>
        </p:txBody>
      </p:sp>
    </p:spTree>
    <p:extLst>
      <p:ext uri="{BB962C8B-B14F-4D97-AF65-F5344CB8AC3E}">
        <p14:creationId xmlns:p14="http://schemas.microsoft.com/office/powerpoint/2010/main" val="26417958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9a0ce764c_0_14: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99a0ce764c_0_1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1543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a44b3c073_1_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9a44b3c073_1_0:notes"/>
          <p:cNvSpPr txBox="1">
            <a:spLocks noGrp="1"/>
          </p:cNvSpPr>
          <p:nvPr>
            <p:ph type="body" idx="1"/>
          </p:nvPr>
        </p:nvSpPr>
        <p:spPr>
          <a:xfrm>
            <a:off x="914400" y="2474913"/>
            <a:ext cx="7315200" cy="2025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44" name="Google Shape;244;g9a44b3c073_1_0:notes"/>
          <p:cNvSpPr txBox="1">
            <a:spLocks noGrp="1"/>
          </p:cNvSpPr>
          <p:nvPr>
            <p:ph type="hdr" idx="3"/>
          </p:nvPr>
        </p:nvSpPr>
        <p:spPr>
          <a:xfrm>
            <a:off x="0" y="0"/>
            <a:ext cx="39624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NERSC Presentation</a:t>
            </a:r>
            <a:endParaRPr/>
          </a:p>
        </p:txBody>
      </p:sp>
      <p:sp>
        <p:nvSpPr>
          <p:cNvPr id="245" name="Google Shape;245;g9a44b3c073_1_0:notes"/>
          <p:cNvSpPr txBox="1">
            <a:spLocks noGrp="1"/>
          </p:cNvSpPr>
          <p:nvPr>
            <p:ph type="dt" idx="10"/>
          </p:nvPr>
        </p:nvSpPr>
        <p:spPr>
          <a:xfrm>
            <a:off x="5180013" y="0"/>
            <a:ext cx="3962400" cy="257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9/17/20</a:t>
            </a:r>
            <a:endParaRPr/>
          </a:p>
        </p:txBody>
      </p:sp>
      <p:sp>
        <p:nvSpPr>
          <p:cNvPr id="246" name="Google Shape;246;g9a44b3c073_1_0:notes"/>
          <p:cNvSpPr txBox="1">
            <a:spLocks noGrp="1"/>
          </p:cNvSpPr>
          <p:nvPr>
            <p:ph type="sldNum" idx="12"/>
          </p:nvPr>
        </p:nvSpPr>
        <p:spPr>
          <a:xfrm>
            <a:off x="5180013" y="4886325"/>
            <a:ext cx="3962400" cy="2571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33799741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917c81f3c_0_0: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9917c81f3c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0800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58" name="Google Shape;158;p10:notes"/>
          <p:cNvSpPr txBox="1">
            <a:spLocks noGrp="1"/>
          </p:cNvSpPr>
          <p:nvPr>
            <p:ph type="hdr" idx="3"/>
          </p:nvPr>
        </p:nvSpPr>
        <p:spPr>
          <a:xfrm>
            <a:off x="0" y="0"/>
            <a:ext cx="3038475" cy="4651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NERSC Presentation</a:t>
            </a:r>
            <a:endParaRPr/>
          </a:p>
        </p:txBody>
      </p:sp>
      <p:sp>
        <p:nvSpPr>
          <p:cNvPr id="159" name="Google Shape;159;p10:notes"/>
          <p:cNvSpPr txBox="1">
            <a:spLocks noGrp="1"/>
          </p:cNvSpPr>
          <p:nvPr>
            <p:ph type="dt" idx="10"/>
          </p:nvPr>
        </p:nvSpPr>
        <p:spPr>
          <a:xfrm>
            <a:off x="3970338" y="0"/>
            <a:ext cx="3038475" cy="4651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sz="1200">
                <a:solidFill>
                  <a:schemeClr val="dk1"/>
                </a:solidFill>
                <a:latin typeface="Arial"/>
                <a:ea typeface="Arial"/>
                <a:cs typeface="Arial"/>
                <a:sym typeface="Arial"/>
              </a:rPr>
              <a:t>2/4/18</a:t>
            </a:r>
            <a:endParaRPr sz="1200">
              <a:solidFill>
                <a:schemeClr val="dk1"/>
              </a:solidFill>
              <a:latin typeface="Arial"/>
              <a:ea typeface="Arial"/>
              <a:cs typeface="Arial"/>
              <a:sym typeface="Arial"/>
            </a:endParaRPr>
          </a:p>
        </p:txBody>
      </p:sp>
      <p:sp>
        <p:nvSpPr>
          <p:cNvPr id="160" name="Google Shape;160;p10: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146</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6418312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917c81f3c_0_13: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9917c81f3c_0_1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9487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672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7269564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7774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64364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17557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17c81f3c_0_71: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9917c81f3c_0_7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36299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701675" y="4416425"/>
            <a:ext cx="5607050" cy="41830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155</a:t>
            </a:fld>
            <a:endParaRPr lang="en-US"/>
          </a:p>
        </p:txBody>
      </p:sp>
    </p:spTree>
    <p:extLst>
      <p:ext uri="{BB962C8B-B14F-4D97-AF65-F5344CB8AC3E}">
        <p14:creationId xmlns:p14="http://schemas.microsoft.com/office/powerpoint/2010/main" val="15949564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157</a:t>
            </a:fld>
            <a:endParaRPr lang="en-US"/>
          </a:p>
        </p:txBody>
      </p:sp>
    </p:spTree>
    <p:extLst>
      <p:ext uri="{BB962C8B-B14F-4D97-AF65-F5344CB8AC3E}">
        <p14:creationId xmlns:p14="http://schemas.microsoft.com/office/powerpoint/2010/main" val="8954597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158</a:t>
            </a:fld>
            <a:endParaRPr lang="en-US"/>
          </a:p>
        </p:txBody>
      </p:sp>
    </p:spTree>
    <p:extLst>
      <p:ext uri="{BB962C8B-B14F-4D97-AF65-F5344CB8AC3E}">
        <p14:creationId xmlns:p14="http://schemas.microsoft.com/office/powerpoint/2010/main" val="4950916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2891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160</a:t>
            </a:fld>
            <a:endParaRPr lang="en-US"/>
          </a:p>
        </p:txBody>
      </p:sp>
    </p:spTree>
    <p:extLst>
      <p:ext uri="{BB962C8B-B14F-4D97-AF65-F5344CB8AC3E}">
        <p14:creationId xmlns:p14="http://schemas.microsoft.com/office/powerpoint/2010/main" val="232857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36465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701675" y="4416425"/>
            <a:ext cx="5607050" cy="41830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56199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701675" y="4416425"/>
            <a:ext cx="5607050" cy="41830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9727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701675" y="4416425"/>
            <a:ext cx="5607050" cy="41830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70961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17c81f3c_0_94: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9917c81f3c_0_9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3293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7810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0: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38565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31: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40" name="Google Shape;340;p31: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167</a:t>
            </a:fld>
            <a:endParaRPr/>
          </a:p>
        </p:txBody>
      </p:sp>
    </p:spTree>
    <p:extLst>
      <p:ext uri="{BB962C8B-B14F-4D97-AF65-F5344CB8AC3E}">
        <p14:creationId xmlns:p14="http://schemas.microsoft.com/office/powerpoint/2010/main" val="31705981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917c81f3c_0_7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9917c81f3c_0_79:notes"/>
          <p:cNvSpPr txBox="1">
            <a:spLocks noGrp="1"/>
          </p:cNvSpPr>
          <p:nvPr>
            <p:ph type="body" idx="1"/>
          </p:nvPr>
        </p:nvSpPr>
        <p:spPr>
          <a:xfrm>
            <a:off x="914400" y="2474913"/>
            <a:ext cx="7315200" cy="2025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66" name="Google Shape;266;g9917c81f3c_0_79:notes"/>
          <p:cNvSpPr txBox="1">
            <a:spLocks noGrp="1"/>
          </p:cNvSpPr>
          <p:nvPr>
            <p:ph type="hdr" idx="3"/>
          </p:nvPr>
        </p:nvSpPr>
        <p:spPr>
          <a:xfrm>
            <a:off x="0" y="0"/>
            <a:ext cx="39624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NERSC Presentation</a:t>
            </a:r>
            <a:endParaRPr/>
          </a:p>
        </p:txBody>
      </p:sp>
      <p:sp>
        <p:nvSpPr>
          <p:cNvPr id="267" name="Google Shape;267;g9917c81f3c_0_79:notes"/>
          <p:cNvSpPr txBox="1">
            <a:spLocks noGrp="1"/>
          </p:cNvSpPr>
          <p:nvPr>
            <p:ph type="dt" idx="10"/>
          </p:nvPr>
        </p:nvSpPr>
        <p:spPr>
          <a:xfrm>
            <a:off x="5180013" y="0"/>
            <a:ext cx="3962400" cy="257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9/17/20</a:t>
            </a:r>
            <a:endParaRPr/>
          </a:p>
        </p:txBody>
      </p:sp>
      <p:sp>
        <p:nvSpPr>
          <p:cNvPr id="268" name="Google Shape;268;g9917c81f3c_0_79:notes"/>
          <p:cNvSpPr txBox="1">
            <a:spLocks noGrp="1"/>
          </p:cNvSpPr>
          <p:nvPr>
            <p:ph type="sldNum" idx="12"/>
          </p:nvPr>
        </p:nvSpPr>
        <p:spPr>
          <a:xfrm>
            <a:off x="5180013" y="4886325"/>
            <a:ext cx="3962400" cy="2571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168</a:t>
            </a:fld>
            <a:endParaRPr/>
          </a:p>
        </p:txBody>
      </p:sp>
    </p:spTree>
    <p:extLst>
      <p:ext uri="{BB962C8B-B14F-4D97-AF65-F5344CB8AC3E}">
        <p14:creationId xmlns:p14="http://schemas.microsoft.com/office/powerpoint/2010/main" val="41768392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22: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8" name="Google Shape;278;p22:notes"/>
          <p:cNvSpPr txBox="1">
            <a:spLocks noGrp="1"/>
          </p:cNvSpPr>
          <p:nvPr>
            <p:ph type="sldNum" idx="12"/>
          </p:nvPr>
        </p:nvSpPr>
        <p:spPr>
          <a:xfrm>
            <a:off x="3970338" y="8829675"/>
            <a:ext cx="3038475"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169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215115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171</a:t>
            </a:fld>
            <a:endParaRPr lang="en-US" dirty="0"/>
          </a:p>
        </p:txBody>
      </p:sp>
    </p:spTree>
    <p:extLst>
      <p:ext uri="{BB962C8B-B14F-4D97-AF65-F5344CB8AC3E}">
        <p14:creationId xmlns:p14="http://schemas.microsoft.com/office/powerpoint/2010/main" val="1242934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610215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1: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55" name="Google Shape;255;p21:notes"/>
          <p:cNvSpPr txBox="1">
            <a:spLocks noGrp="1"/>
          </p:cNvSpPr>
          <p:nvPr>
            <p:ph type="hdr" idx="3"/>
          </p:nvPr>
        </p:nvSpPr>
        <p:spPr>
          <a:xfrm>
            <a:off x="0" y="0"/>
            <a:ext cx="3962400" cy="257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NERSC Presentation</a:t>
            </a:r>
            <a:endParaRPr/>
          </a:p>
        </p:txBody>
      </p:sp>
      <p:sp>
        <p:nvSpPr>
          <p:cNvPr id="256" name="Google Shape;256;p21:notes"/>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a:t>9/17/20</a:t>
            </a:r>
            <a:endParaRPr/>
          </a:p>
        </p:txBody>
      </p:sp>
      <p:sp>
        <p:nvSpPr>
          <p:cNvPr id="257" name="Google Shape;257;p21: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173</a:t>
            </a:fld>
            <a:endParaRPr/>
          </a:p>
        </p:txBody>
      </p:sp>
    </p:spTree>
    <p:extLst>
      <p:ext uri="{BB962C8B-B14F-4D97-AF65-F5344CB8AC3E}">
        <p14:creationId xmlns:p14="http://schemas.microsoft.com/office/powerpoint/2010/main" val="31692123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175</a:t>
            </a:fld>
            <a:endParaRPr lang="en-US"/>
          </a:p>
        </p:txBody>
      </p:sp>
    </p:spTree>
    <p:extLst>
      <p:ext uri="{BB962C8B-B14F-4D97-AF65-F5344CB8AC3E}">
        <p14:creationId xmlns:p14="http://schemas.microsoft.com/office/powerpoint/2010/main" val="7881014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8: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3" name="Google Shape;233;p18: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176</a:t>
            </a:fld>
            <a:endParaRPr/>
          </a:p>
        </p:txBody>
      </p:sp>
    </p:spTree>
    <p:extLst>
      <p:ext uri="{BB962C8B-B14F-4D97-AF65-F5344CB8AC3E}">
        <p14:creationId xmlns:p14="http://schemas.microsoft.com/office/powerpoint/2010/main" val="42365835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9: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2658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180</a:t>
            </a:fld>
            <a:endParaRPr/>
          </a:p>
        </p:txBody>
      </p:sp>
    </p:spTree>
    <p:extLst>
      <p:ext uri="{BB962C8B-B14F-4D97-AF65-F5344CB8AC3E}">
        <p14:creationId xmlns:p14="http://schemas.microsoft.com/office/powerpoint/2010/main" val="31568662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a44b3c073_0_0:notes"/>
          <p:cNvSpPr txBox="1">
            <a:spLocks noGrp="1"/>
          </p:cNvSpPr>
          <p:nvPr>
            <p:ph type="body" idx="1"/>
          </p:nvPr>
        </p:nvSpPr>
        <p:spPr>
          <a:xfrm>
            <a:off x="914400" y="2475309"/>
            <a:ext cx="7315200" cy="2025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rgbClr val="000000"/>
                </a:solidFill>
                <a:latin typeface="Arial"/>
                <a:ea typeface="Arial"/>
                <a:cs typeface="Arial"/>
                <a:sym typeface="Arial"/>
              </a:rPr>
              <a:t>HH note: mention LBL requested this feature.  TR5 complicated.   TR7 (as in OpenMP5.0) much simpler </a:t>
            </a:r>
            <a:endParaRPr>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347" name="Google Shape;347;g9a44b3c073_0_0:notes"/>
          <p:cNvSpPr>
            <a:spLocks noGrp="1" noRot="1" noChangeAspect="1"/>
          </p:cNvSpPr>
          <p:nvPr>
            <p:ph type="sldImg" idx="2"/>
          </p:nvPr>
        </p:nvSpPr>
        <p:spPr>
          <a:xfrm>
            <a:off x="3028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0132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9a0ce764c_0_4:notes"/>
          <p:cNvSpPr txBox="1">
            <a:spLocks noGrp="1"/>
          </p:cNvSpPr>
          <p:nvPr>
            <p:ph type="body" idx="1"/>
          </p:nvPr>
        </p:nvSpPr>
        <p:spPr>
          <a:xfrm>
            <a:off x="914400" y="2475309"/>
            <a:ext cx="7315200" cy="2025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rgbClr val="000000"/>
                </a:solidFill>
                <a:latin typeface="Arial"/>
                <a:ea typeface="Arial"/>
                <a:cs typeface="Arial"/>
                <a:sym typeface="Arial"/>
              </a:rPr>
              <a:t>HH note: mention LBL requested this feature.  TR5 complicated.   TR7 (as in OpenMP5.0) much simpler </a:t>
            </a:r>
            <a:endParaRPr>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356" name="Google Shape;356;g99a0ce764c_0_4:notes"/>
          <p:cNvSpPr>
            <a:spLocks noGrp="1" noRot="1" noChangeAspect="1"/>
          </p:cNvSpPr>
          <p:nvPr>
            <p:ph type="sldImg" idx="2"/>
          </p:nvPr>
        </p:nvSpPr>
        <p:spPr>
          <a:xfrm>
            <a:off x="3028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6208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188</a:t>
            </a:fld>
            <a:endParaRPr lang="en-US"/>
          </a:p>
        </p:txBody>
      </p:sp>
    </p:spTree>
    <p:extLst>
      <p:ext uri="{BB962C8B-B14F-4D97-AF65-F5344CB8AC3E}">
        <p14:creationId xmlns:p14="http://schemas.microsoft.com/office/powerpoint/2010/main" val="39203286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3: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306093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423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046971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4966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2242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6: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70306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10/31/21</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196</a:t>
            </a:fld>
            <a:endParaRPr lang="en-US"/>
          </a:p>
        </p:txBody>
      </p:sp>
    </p:spTree>
    <p:extLst>
      <p:ext uri="{BB962C8B-B14F-4D97-AF65-F5344CB8AC3E}">
        <p14:creationId xmlns:p14="http://schemas.microsoft.com/office/powerpoint/2010/main" val="32749712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txBox="1">
            <a:spLocks noGrp="1"/>
          </p:cNvSpPr>
          <p:nvPr>
            <p:ph type="body" idx="1"/>
          </p:nvPr>
        </p:nvSpPr>
        <p:spPr>
          <a:xfrm>
            <a:off x="701675" y="4416425"/>
            <a:ext cx="5607050" cy="41830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4" name="Google Shape;364;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2857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dirty="0"/>
          </a:p>
        </p:txBody>
      </p:sp>
    </p:spTree>
    <p:extLst>
      <p:ext uri="{BB962C8B-B14F-4D97-AF65-F5344CB8AC3E}">
        <p14:creationId xmlns:p14="http://schemas.microsoft.com/office/powerpoint/2010/main" val="25239205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939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79345033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1220224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pPr eaLnBrk="1" hangingPunct="1">
              <a:lnSpc>
                <a:spcPct val="69000"/>
              </a:lnSpc>
            </a:pPr>
            <a:endParaRPr lang="en-US" sz="800"/>
          </a:p>
          <a:p>
            <a:pPr eaLnBrk="1" hangingPunct="1">
              <a:lnSpc>
                <a:spcPct val="69000"/>
              </a:lnSpc>
            </a:pPr>
            <a:r>
              <a:rPr lang="en-US" sz="800"/>
              <a:t>       A(circle) = pi * r^2</a:t>
            </a:r>
          </a:p>
          <a:p>
            <a:pPr eaLnBrk="1" hangingPunct="1">
              <a:lnSpc>
                <a:spcPct val="69000"/>
              </a:lnSpc>
            </a:pPr>
            <a:r>
              <a:rPr lang="en-US" sz="800"/>
              <a:t>       A(square) = (2*r)*(2*r) = 4*r^2</a:t>
            </a:r>
          </a:p>
          <a:p>
            <a:pPr eaLnBrk="1" hangingPunct="1">
              <a:lnSpc>
                <a:spcPct val="69000"/>
              </a:lnSpc>
            </a:pPr>
            <a:endParaRPr lang="en-US" sz="800"/>
          </a:p>
          <a:p>
            <a:pPr eaLnBrk="1" hangingPunct="1">
              <a:lnSpc>
                <a:spcPct val="69000"/>
              </a:lnSpc>
            </a:pPr>
            <a:r>
              <a:rPr lang="en-US" sz="800"/>
              <a:t>       ratio = A(circle)/A(square) = pi/4</a:t>
            </a:r>
          </a:p>
          <a:p>
            <a:pPr eaLnBrk="1" hangingPunct="1">
              <a:lnSpc>
                <a:spcPct val="69000"/>
              </a:lnSpc>
            </a:pPr>
            <a:endParaRPr lang="en-US" sz="800"/>
          </a:p>
          <a:p>
            <a:pPr eaLnBrk="1" hangingPunct="1">
              <a:lnSpc>
                <a:spcPct val="69000"/>
              </a:lnSpc>
            </a:pPr>
            <a:r>
              <a:rPr lang="en-US" sz="800"/>
              <a:t>   Since the probability (P) of a dart falling inside a figure (i.e. the square </a:t>
            </a:r>
          </a:p>
          <a:p>
            <a:pPr eaLnBrk="1" hangingPunct="1">
              <a:lnSpc>
                <a:spcPct val="69000"/>
              </a:lnSpc>
            </a:pPr>
            <a:r>
              <a:rPr lang="en-US" sz="800"/>
              <a:t>   or the circle) is proportional to the area, we have</a:t>
            </a:r>
          </a:p>
          <a:p>
            <a:pPr eaLnBrk="1" hangingPunct="1">
              <a:lnSpc>
                <a:spcPct val="69000"/>
              </a:lnSpc>
            </a:pPr>
            <a:endParaRPr lang="en-US" sz="800"/>
          </a:p>
          <a:p>
            <a:pPr eaLnBrk="1" hangingPunct="1">
              <a:lnSpc>
                <a:spcPct val="69000"/>
              </a:lnSpc>
            </a:pPr>
            <a:r>
              <a:rPr lang="en-US" sz="800"/>
              <a:t>       ratio = P(circle)/P(square) = pi/4</a:t>
            </a:r>
          </a:p>
          <a:p>
            <a:pPr eaLnBrk="1" hangingPunct="1">
              <a:lnSpc>
                <a:spcPct val="69000"/>
              </a:lnSpc>
            </a:pPr>
            <a:endParaRPr lang="en-US" sz="800"/>
          </a:p>
          <a:p>
            <a:pPr eaLnBrk="1" hangingPunct="1">
              <a:lnSpc>
                <a:spcPct val="69000"/>
              </a:lnSpc>
            </a:pPr>
            <a:r>
              <a:rPr lang="en-US" sz="800"/>
              <a:t>   If I throw N darts as computed by random numbers evenly distributed </a:t>
            </a:r>
          </a:p>
          <a:p>
            <a:pPr eaLnBrk="1" hangingPunct="1">
              <a:lnSpc>
                <a:spcPct val="69000"/>
              </a:lnSpc>
            </a:pPr>
            <a:r>
              <a:rPr lang="en-US" sz="800"/>
              <a:t>   over the area of the square</a:t>
            </a:r>
          </a:p>
          <a:p>
            <a:pPr eaLnBrk="1" hangingPunct="1">
              <a:lnSpc>
                <a:spcPct val="69000"/>
              </a:lnSpc>
            </a:pPr>
            <a:endParaRPr lang="en-US" sz="800"/>
          </a:p>
          <a:p>
            <a:pPr eaLnBrk="1" hangingPunct="1">
              <a:lnSpc>
                <a:spcPct val="69000"/>
              </a:lnSpc>
            </a:pPr>
            <a:r>
              <a:rPr lang="en-US" sz="800"/>
              <a:t>      P(sqaure) = N/N    .... i.e. every dart lands in the square</a:t>
            </a:r>
          </a:p>
          <a:p>
            <a:pPr eaLnBrk="1" hangingPunct="1">
              <a:lnSpc>
                <a:spcPct val="69000"/>
              </a:lnSpc>
            </a:pPr>
            <a:r>
              <a:rPr lang="en-US" sz="800"/>
              <a:t>      P(circle) = N(circle)/N</a:t>
            </a:r>
          </a:p>
          <a:p>
            <a:pPr eaLnBrk="1" hangingPunct="1">
              <a:lnSpc>
                <a:spcPct val="69000"/>
              </a:lnSpc>
            </a:pPr>
            <a:endParaRPr lang="en-US" sz="800"/>
          </a:p>
          <a:p>
            <a:pPr eaLnBrk="1" hangingPunct="1">
              <a:lnSpc>
                <a:spcPct val="69000"/>
              </a:lnSpc>
            </a:pPr>
            <a:r>
              <a:rPr lang="en-US" sz="800"/>
              <a:t>      ratio = (N(circle)/N)/(N/N)  = N(circle)/N</a:t>
            </a:r>
          </a:p>
          <a:p>
            <a:pPr eaLnBrk="1" hangingPunct="1">
              <a:lnSpc>
                <a:spcPct val="69000"/>
              </a:lnSpc>
            </a:pPr>
            <a:endParaRPr lang="en-US" sz="800"/>
          </a:p>
          <a:p>
            <a:pPr eaLnBrk="1" hangingPunct="1">
              <a:lnSpc>
                <a:spcPct val="69000"/>
              </a:lnSpc>
            </a:pPr>
            <a:r>
              <a:rPr lang="en-US" sz="800"/>
              <a:t>   Hence, to find the area, I compute N random "darts" and count how many fall</a:t>
            </a:r>
          </a:p>
          <a:p>
            <a:pPr eaLnBrk="1" hangingPunct="1">
              <a:lnSpc>
                <a:spcPct val="69000"/>
              </a:lnSpc>
            </a:pPr>
            <a:r>
              <a:rPr lang="en-US" sz="800"/>
              <a:t>   inside the circle.  The equation for a circle is</a:t>
            </a:r>
          </a:p>
          <a:p>
            <a:pPr eaLnBrk="1" hangingPunct="1">
              <a:lnSpc>
                <a:spcPct val="69000"/>
              </a:lnSpc>
            </a:pPr>
            <a:endParaRPr lang="en-US" sz="800"/>
          </a:p>
          <a:p>
            <a:pPr eaLnBrk="1" hangingPunct="1">
              <a:lnSpc>
                <a:spcPct val="69000"/>
              </a:lnSpc>
            </a:pPr>
            <a:r>
              <a:rPr lang="en-US" sz="800"/>
              <a:t>      x^2 + y^2 = r^2 </a:t>
            </a:r>
          </a:p>
          <a:p>
            <a:pPr eaLnBrk="1" hangingPunct="1">
              <a:lnSpc>
                <a:spcPct val="69000"/>
              </a:lnSpc>
            </a:pPr>
            <a:endParaRPr lang="en-US" sz="800"/>
          </a:p>
          <a:p>
            <a:pPr eaLnBrk="1" hangingPunct="1">
              <a:lnSpc>
                <a:spcPct val="69000"/>
              </a:lnSpc>
            </a:pPr>
            <a:r>
              <a:rPr lang="en-US" sz="800"/>
              <a:t>   So I randomly compute "x" and "y" evenly distributed from -r to r and </a:t>
            </a:r>
          </a:p>
          <a:p>
            <a:pPr eaLnBrk="1" hangingPunct="1">
              <a:lnSpc>
                <a:spcPct val="69000"/>
              </a:lnSpc>
            </a:pPr>
            <a:r>
              <a:rPr lang="en-US" sz="800"/>
              <a:t>   count the "dart" as falling inside the cicle if</a:t>
            </a:r>
          </a:p>
          <a:p>
            <a:pPr eaLnBrk="1" hangingPunct="1">
              <a:lnSpc>
                <a:spcPct val="69000"/>
              </a:lnSpc>
            </a:pPr>
            <a:endParaRPr lang="en-US" sz="800"/>
          </a:p>
          <a:p>
            <a:pPr eaLnBrk="1" hangingPunct="1">
              <a:lnSpc>
                <a:spcPct val="69000"/>
              </a:lnSpc>
            </a:pPr>
            <a:r>
              <a:rPr lang="en-US" sz="800"/>
              <a:t>      x^2 + y^2 &lt; or = r</a:t>
            </a:r>
          </a:p>
          <a:p>
            <a:pPr eaLnBrk="1" hangingPunct="1">
              <a:lnSpc>
                <a:spcPct val="69000"/>
              </a:lnSpc>
            </a:pPr>
            <a:endParaRPr lang="en-US" sz="800"/>
          </a:p>
        </p:txBody>
      </p:sp>
    </p:spTree>
    <p:extLst>
      <p:ext uri="{BB962C8B-B14F-4D97-AF65-F5344CB8AC3E}">
        <p14:creationId xmlns:p14="http://schemas.microsoft.com/office/powerpoint/2010/main" val="167393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4517406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415700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6867566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5875979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974015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40395219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6297381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6666473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78704416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3160029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862132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cap="flat"/>
        </p:spPr>
      </p:sp>
      <p:sp>
        <p:nvSpPr>
          <p:cNvPr id="2150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687031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0348987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6321960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461590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30931881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6016149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551320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C35592-EB8B-4B12-921C-06D115E2BA0B}" type="slidenum">
              <a:rPr lang="en-US"/>
              <a:pPr/>
              <a:t>219</a:t>
            </a:fld>
            <a:endParaRPr lang="en-US"/>
          </a:p>
        </p:txBody>
      </p:sp>
      <p:sp>
        <p:nvSpPr>
          <p:cNvPr id="283651" name="Rectangle 2"/>
          <p:cNvSpPr>
            <a:spLocks noGrp="1" noRot="1" noChangeAspect="1" noChangeArrowheads="1" noTextEdit="1"/>
          </p:cNvSpPr>
          <p:nvPr>
            <p:ph type="sldImg"/>
          </p:nvPr>
        </p:nvSpPr>
        <p:spPr>
          <a:xfrm>
            <a:off x="-550863" y="374650"/>
            <a:ext cx="7788276" cy="4381500"/>
          </a:xfrm>
          <a:ln/>
        </p:spPr>
      </p:sp>
      <p:sp>
        <p:nvSpPr>
          <p:cNvPr id="283652"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571358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969803-4197-4393-ACD0-EBF1A40F3D32}" type="slidenum">
              <a:rPr lang="en-US"/>
              <a:pPr/>
              <a:t>220</a:t>
            </a:fld>
            <a:endParaRPr lang="en-US"/>
          </a:p>
        </p:txBody>
      </p:sp>
      <p:sp>
        <p:nvSpPr>
          <p:cNvPr id="284675" name="Rectangle 2"/>
          <p:cNvSpPr>
            <a:spLocks noGrp="1" noRot="1" noChangeAspect="1" noChangeArrowheads="1" noTextEdit="1"/>
          </p:cNvSpPr>
          <p:nvPr>
            <p:ph type="sldImg"/>
          </p:nvPr>
        </p:nvSpPr>
        <p:spPr>
          <a:xfrm>
            <a:off x="-550863" y="374650"/>
            <a:ext cx="7788276" cy="4381500"/>
          </a:xfrm>
          <a:ln/>
        </p:spPr>
      </p:sp>
      <p:sp>
        <p:nvSpPr>
          <p:cNvPr id="28467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39057737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47783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210349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230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2116846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a:noFill/>
          <a:ln/>
        </p:spPr>
        <p:txBody>
          <a:bodyPr/>
          <a:lstStyle/>
          <a:p>
            <a:pPr eaLnBrk="1" hangingPunct="1"/>
            <a:r>
              <a:rPr lang="en-GB" dirty="0"/>
              <a:t>Note the volatile keyword in C doesn’t understand multi-threaded execution.  So just making flag volatile doesn’t help you.  This may change as we move to C++’11.</a:t>
            </a:r>
          </a:p>
        </p:txBody>
      </p:sp>
    </p:spTree>
    <p:extLst>
      <p:ext uri="{BB962C8B-B14F-4D97-AF65-F5344CB8AC3E}">
        <p14:creationId xmlns:p14="http://schemas.microsoft.com/office/powerpoint/2010/main" val="34419059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a:noFill/>
          <a:ln/>
        </p:spPr>
        <p:txBody>
          <a:bodyPr/>
          <a:lstStyle/>
          <a:p>
            <a:pPr eaLnBrk="1" hangingPunct="1"/>
            <a:r>
              <a:rPr lang="en-GB" dirty="0"/>
              <a:t>Note the volatile keyword in C doesn’t understand multi-threaded execution.  So just making flag volatile doesn’t help you.  This may change as we move to C++’11.</a:t>
            </a:r>
          </a:p>
        </p:txBody>
      </p:sp>
    </p:spTree>
    <p:extLst>
      <p:ext uri="{BB962C8B-B14F-4D97-AF65-F5344CB8AC3E}">
        <p14:creationId xmlns:p14="http://schemas.microsoft.com/office/powerpoint/2010/main" val="28876661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volatile keyword was not defined with threads in mind, hence it doesn’t </a:t>
            </a:r>
            <a:r>
              <a:rPr lang="en-US" dirty="0" err="1"/>
              <a:t>forece</a:t>
            </a:r>
            <a:r>
              <a:rPr lang="en-US" dirty="0"/>
              <a:t> consistency a required for threads.  For Java, however, the </a:t>
            </a:r>
            <a:r>
              <a:rPr lang="en-US" dirty="0" err="1"/>
              <a:t>volatil</a:t>
            </a:r>
            <a:r>
              <a:rPr lang="en-US" dirty="0"/>
              <a:t> keyword is useful </a:t>
            </a:r>
            <a:r>
              <a:rPr lang="en-US" dirty="0" err="1"/>
              <a:t>fo</a:t>
            </a:r>
            <a:r>
              <a:rPr lang="en-US" dirty="0"/>
              <a:t> </a:t>
            </a:r>
            <a:r>
              <a:rPr lang="en-US" dirty="0" err="1"/>
              <a:t>rsolving</a:t>
            </a:r>
            <a:r>
              <a:rPr lang="en-US" dirty="0"/>
              <a:t> this problem.</a:t>
            </a:r>
          </a:p>
        </p:txBody>
      </p:sp>
    </p:spTree>
    <p:extLst>
      <p:ext uri="{BB962C8B-B14F-4D97-AF65-F5344CB8AC3E}">
        <p14:creationId xmlns:p14="http://schemas.microsoft.com/office/powerpoint/2010/main" val="3723735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volatile keyword was not defined with threads in mind, hence it doesn’t </a:t>
            </a:r>
            <a:r>
              <a:rPr lang="en-US" dirty="0" err="1"/>
              <a:t>forece</a:t>
            </a:r>
            <a:r>
              <a:rPr lang="en-US" dirty="0"/>
              <a:t> consistency a required for threads.  For Java, however, the </a:t>
            </a:r>
            <a:r>
              <a:rPr lang="en-US" dirty="0" err="1"/>
              <a:t>volatil</a:t>
            </a:r>
            <a:r>
              <a:rPr lang="en-US" dirty="0"/>
              <a:t> keyword is useful </a:t>
            </a:r>
            <a:r>
              <a:rPr lang="en-US" dirty="0" err="1"/>
              <a:t>fo</a:t>
            </a:r>
            <a:r>
              <a:rPr lang="en-US" dirty="0"/>
              <a:t> </a:t>
            </a:r>
            <a:r>
              <a:rPr lang="en-US" dirty="0" err="1"/>
              <a:t>rsolving</a:t>
            </a:r>
            <a:r>
              <a:rPr lang="en-US" dirty="0"/>
              <a:t> this problem.</a:t>
            </a:r>
          </a:p>
        </p:txBody>
      </p:sp>
    </p:spTree>
    <p:extLst>
      <p:ext uri="{BB962C8B-B14F-4D97-AF65-F5344CB8AC3E}">
        <p14:creationId xmlns:p14="http://schemas.microsoft.com/office/powerpoint/2010/main" val="59119798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84275732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434222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249</a:t>
            </a:fld>
            <a:endParaRPr lang="en-US"/>
          </a:p>
        </p:txBody>
      </p:sp>
    </p:spTree>
    <p:extLst>
      <p:ext uri="{BB962C8B-B14F-4D97-AF65-F5344CB8AC3E}">
        <p14:creationId xmlns:p14="http://schemas.microsoft.com/office/powerpoint/2010/main" val="120468209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252</a:t>
            </a:fld>
            <a:endParaRPr lang="en-US"/>
          </a:p>
        </p:txBody>
      </p:sp>
    </p:spTree>
    <p:extLst>
      <p:ext uri="{BB962C8B-B14F-4D97-AF65-F5344CB8AC3E}">
        <p14:creationId xmlns:p14="http://schemas.microsoft.com/office/powerpoint/2010/main" val="5286580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254</a:t>
            </a:fld>
            <a:endParaRPr lang="en-US"/>
          </a:p>
        </p:txBody>
      </p:sp>
    </p:spTree>
    <p:extLst>
      <p:ext uri="{BB962C8B-B14F-4D97-AF65-F5344CB8AC3E}">
        <p14:creationId xmlns:p14="http://schemas.microsoft.com/office/powerpoint/2010/main" val="982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cap="flat"/>
        </p:spPr>
      </p:sp>
      <p:sp>
        <p:nvSpPr>
          <p:cNvPr id="2150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232525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solidFill>
                  <a:srgbClr val="800000"/>
                </a:solidFill>
              </a:rPr>
              <a:t>#pragma </a:t>
            </a:r>
            <a:r>
              <a:rPr lang="en-US" sz="1200" b="1" dirty="0" err="1">
                <a:solidFill>
                  <a:srgbClr val="800000"/>
                </a:solidFill>
              </a:rPr>
              <a:t>omp</a:t>
            </a:r>
            <a:r>
              <a:rPr lang="en-US" sz="1200" b="1" dirty="0">
                <a:solidFill>
                  <a:srgbClr val="800000"/>
                </a:solidFill>
              </a:rPr>
              <a:t> target  teams distribute parallel for </a:t>
            </a:r>
            <a:r>
              <a:rPr lang="en-US" sz="1200" b="1" dirty="0" err="1">
                <a:solidFill>
                  <a:srgbClr val="800000"/>
                </a:solidFill>
              </a:rPr>
              <a:t>simd</a:t>
            </a:r>
            <a:r>
              <a:rPr lang="en-US" sz="1200" b="1" dirty="0">
                <a:solidFill>
                  <a:srgbClr val="800000"/>
                </a:solidFill>
              </a:rPr>
              <a:t> private(j) </a:t>
            </a:r>
            <a:r>
              <a:rPr lang="en-US" sz="1200" b="1" dirty="0" err="1">
                <a:solidFill>
                  <a:srgbClr val="800000"/>
                </a:solidFill>
              </a:rPr>
              <a:t>firstprivate</a:t>
            </a:r>
            <a:r>
              <a:rPr lang="en-US" sz="1200" b="1" dirty="0">
                <a:solidFill>
                  <a:srgbClr val="800000"/>
                </a:solidFill>
              </a:rPr>
              <a:t>(</a:t>
            </a:r>
            <a:r>
              <a:rPr lang="en-US" sz="1200" b="1" dirty="0" err="1">
                <a:solidFill>
                  <a:srgbClr val="800000"/>
                </a:solidFill>
              </a:rPr>
              <a:t>xnew,xold</a:t>
            </a:r>
            <a:r>
              <a:rPr lang="en-US" sz="1200" b="1" dirty="0">
                <a:solidFill>
                  <a:srgbClr val="800000"/>
                </a:solidFill>
              </a:rPr>
              <a:t>)</a:t>
            </a:r>
          </a:p>
          <a:p>
            <a:endParaRPr lang="en-US" dirty="0"/>
          </a:p>
          <a:p>
            <a:r>
              <a:rPr lang="en-US" dirty="0"/>
              <a:t>Note: Even though we don’t use them in this way, note that A, b and even </a:t>
            </a:r>
            <a:r>
              <a:rPr lang="en-US" dirty="0" err="1"/>
              <a:t>Ndim</a:t>
            </a:r>
            <a:r>
              <a:rPr lang="en-US" dirty="0"/>
              <a:t> are treated as </a:t>
            </a:r>
            <a:r>
              <a:rPr lang="en-US" dirty="0" err="1"/>
              <a:t>firstprivate</a:t>
            </a:r>
            <a:r>
              <a:rPr lang="en-US" dirty="0"/>
              <a:t> on entry to the target region.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we make the mapping of </a:t>
            </a:r>
            <a:r>
              <a:rPr lang="en-US" dirty="0" err="1"/>
              <a:t>xnew</a:t>
            </a:r>
            <a:r>
              <a:rPr lang="en-US" dirty="0"/>
              <a:t> and </a:t>
            </a:r>
            <a:r>
              <a:rPr lang="en-US" dirty="0" err="1"/>
              <a:t>xold</a:t>
            </a:r>
            <a:r>
              <a:rPr lang="en-US" dirty="0"/>
              <a:t> through the target directive explicit.  We don’t need to since this happens implicitly.</a:t>
            </a:r>
          </a:p>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258</a:t>
            </a:fld>
            <a:endParaRPr lang="en-US"/>
          </a:p>
        </p:txBody>
      </p:sp>
    </p:spTree>
    <p:extLst>
      <p:ext uri="{BB962C8B-B14F-4D97-AF65-F5344CB8AC3E}">
        <p14:creationId xmlns:p14="http://schemas.microsoft.com/office/powerpoint/2010/main" val="21421900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make the mapping of </a:t>
            </a:r>
            <a:r>
              <a:rPr lang="en-US" dirty="0" err="1"/>
              <a:t>xnew</a:t>
            </a:r>
            <a:r>
              <a:rPr lang="en-US" dirty="0"/>
              <a:t> and </a:t>
            </a:r>
            <a:r>
              <a:rPr lang="en-US" dirty="0" err="1"/>
              <a:t>xold</a:t>
            </a:r>
            <a:r>
              <a:rPr lang="en-US" dirty="0"/>
              <a:t> through the target directive explicit.  We don’t need to since this happens implicitly.</a:t>
            </a:r>
          </a:p>
        </p:txBody>
      </p:sp>
      <p:sp>
        <p:nvSpPr>
          <p:cNvPr id="4" name="Slide Number Placeholder 3"/>
          <p:cNvSpPr>
            <a:spLocks noGrp="1"/>
          </p:cNvSpPr>
          <p:nvPr>
            <p:ph type="sldNum" sz="quarter" idx="5"/>
          </p:nvPr>
        </p:nvSpPr>
        <p:spPr/>
        <p:txBody>
          <a:bodyPr/>
          <a:lstStyle/>
          <a:p>
            <a:fld id="{BC07C3B6-920A-40C7-8F23-5F4F141CE80D}" type="slidenum">
              <a:rPr lang="en-US" smtClean="0"/>
              <a:t>259</a:t>
            </a:fld>
            <a:endParaRPr lang="en-US"/>
          </a:p>
        </p:txBody>
      </p:sp>
    </p:spTree>
    <p:extLst>
      <p:ext uri="{BB962C8B-B14F-4D97-AF65-F5344CB8AC3E}">
        <p14:creationId xmlns:p14="http://schemas.microsoft.com/office/powerpoint/2010/main" val="227542247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Mask 0 if a &lt;= b </a:t>
            </a:r>
          </a:p>
          <a:p>
            <a:endParaRPr lang="en-US"/>
          </a:p>
          <a:p>
            <a:r>
              <a:rPr lang="en-US"/>
              <a:t>Single</a:t>
            </a:r>
            <a:r>
              <a:rPr lang="en-US" baseline="0"/>
              <a:t>-cycle multiply-add means we get the extra multiplication by the mask for free</a:t>
            </a:r>
          </a:p>
          <a:p>
            <a:r>
              <a:rPr lang="en-US" baseline="0"/>
              <a:t>No branches means there won’t be any pipeline stalls</a:t>
            </a:r>
          </a:p>
          <a:p>
            <a:r>
              <a:rPr lang="en-US" baseline="0"/>
              <a:t>Subtle point: more instruction level parallelism in second example: the </a:t>
            </a:r>
            <a:r>
              <a:rPr lang="en-US" baseline="0" err="1"/>
              <a:t>mul</a:t>
            </a:r>
            <a:r>
              <a:rPr lang="en-US" baseline="0"/>
              <a:t> and sub can be issued independently from the </a:t>
            </a:r>
            <a:r>
              <a:rPr lang="en-US" baseline="0" err="1"/>
              <a:t>setp</a:t>
            </a:r>
            <a:r>
              <a:rPr lang="en-US" baseline="0"/>
              <a:t> and </a:t>
            </a:r>
            <a:r>
              <a:rPr lang="en-US" baseline="0" err="1"/>
              <a:t>selp</a:t>
            </a:r>
            <a:r>
              <a:rPr lang="en-US" baseline="0"/>
              <a:t> on dual-issue architectures</a:t>
            </a:r>
            <a:endParaRPr lang="en-US"/>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261</a:t>
            </a:fld>
            <a:endParaRPr lang="en-GB">
              <a:solidFill>
                <a:prstClr val="black"/>
              </a:solidFill>
            </a:endParaRPr>
          </a:p>
        </p:txBody>
      </p:sp>
    </p:spTree>
    <p:extLst>
      <p:ext uri="{BB962C8B-B14F-4D97-AF65-F5344CB8AC3E}">
        <p14:creationId xmlns:p14="http://schemas.microsoft.com/office/powerpoint/2010/main" val="25227912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Mask 0 if a &lt;= b </a:t>
            </a:r>
          </a:p>
          <a:p>
            <a:endParaRPr lang="en-US"/>
          </a:p>
          <a:p>
            <a:r>
              <a:rPr lang="en-US"/>
              <a:t>Single</a:t>
            </a:r>
            <a:r>
              <a:rPr lang="en-US" baseline="0"/>
              <a:t>-cycle multiply-add means we get the extra multiplication by the mask for free</a:t>
            </a:r>
          </a:p>
          <a:p>
            <a:r>
              <a:rPr lang="en-US" baseline="0"/>
              <a:t>No branches means there won’t be any pipeline stalls</a:t>
            </a:r>
          </a:p>
          <a:p>
            <a:r>
              <a:rPr lang="en-US" baseline="0"/>
              <a:t>Subtle point: more instruction level parallelism in second example: the </a:t>
            </a:r>
            <a:r>
              <a:rPr lang="en-US" baseline="0" err="1"/>
              <a:t>mul</a:t>
            </a:r>
            <a:r>
              <a:rPr lang="en-US" baseline="0"/>
              <a:t> and sub can be issued independently from the </a:t>
            </a:r>
            <a:r>
              <a:rPr lang="en-US" baseline="0" err="1"/>
              <a:t>setp</a:t>
            </a:r>
            <a:r>
              <a:rPr lang="en-US" baseline="0"/>
              <a:t> and </a:t>
            </a:r>
            <a:r>
              <a:rPr lang="en-US" baseline="0" err="1"/>
              <a:t>selp</a:t>
            </a:r>
            <a:r>
              <a:rPr lang="en-US" baseline="0"/>
              <a:t> on dual-issue architectures</a:t>
            </a:r>
            <a:endParaRPr lang="en-US"/>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262</a:t>
            </a:fld>
            <a:endParaRPr lang="en-GB">
              <a:solidFill>
                <a:prstClr val="black"/>
              </a:solidFill>
            </a:endParaRPr>
          </a:p>
        </p:txBody>
      </p:sp>
    </p:spTree>
    <p:extLst>
      <p:ext uri="{BB962C8B-B14F-4D97-AF65-F5344CB8AC3E}">
        <p14:creationId xmlns:p14="http://schemas.microsoft.com/office/powerpoint/2010/main" val="166313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6913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8109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2589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0454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059961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89018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cap="flat"/>
        </p:spPr>
      </p:sp>
      <p:sp>
        <p:nvSpPr>
          <p:cNvPr id="30208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828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653377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cap="flat"/>
        </p:spPr>
      </p:sp>
      <p:sp>
        <p:nvSpPr>
          <p:cNvPr id="30208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3703369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1007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cap="flat"/>
        </p:spPr>
      </p:sp>
      <p:sp>
        <p:nvSpPr>
          <p:cNvPr id="22118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095506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cap="flat"/>
        </p:spPr>
      </p:sp>
      <p:sp>
        <p:nvSpPr>
          <p:cNvPr id="22221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568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5342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cap="flat"/>
        </p:spPr>
      </p:sp>
      <p:sp>
        <p:nvSpPr>
          <p:cNvPr id="22221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3174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38664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cap="flat"/>
        </p:spPr>
      </p:sp>
      <p:sp>
        <p:nvSpPr>
          <p:cNvPr id="30515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1129566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cap="flat"/>
        </p:spPr>
      </p:sp>
      <p:sp>
        <p:nvSpPr>
          <p:cNvPr id="30515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4257086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29292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cap="flat"/>
        </p:spPr>
      </p:sp>
      <p:sp>
        <p:nvSpPr>
          <p:cNvPr id="22733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49241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cap="flat"/>
        </p:spPr>
      </p:sp>
      <p:sp>
        <p:nvSpPr>
          <p:cNvPr id="22835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5497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cap="flat"/>
        </p:spPr>
      </p:sp>
      <p:sp>
        <p:nvSpPr>
          <p:cNvPr id="22937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511702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9703D51-A7B9-6044-A7E6-E9862BDC41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747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2733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AA08B78-A8B5-C343-B834-0C229BF0A957}" type="slidenum">
              <a:rPr lang="en-US" smtClean="0"/>
              <a:pPr>
                <a:defRPr/>
              </a:pPr>
              <a:t>4</a:t>
            </a:fld>
            <a:endParaRPr lang="en-US"/>
          </a:p>
        </p:txBody>
      </p:sp>
    </p:spTree>
    <p:extLst>
      <p:ext uri="{BB962C8B-B14F-4D97-AF65-F5344CB8AC3E}">
        <p14:creationId xmlns:p14="http://schemas.microsoft.com/office/powerpoint/2010/main" val="3378398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cap="flat"/>
        </p:spPr>
      </p:sp>
      <p:sp>
        <p:nvSpPr>
          <p:cNvPr id="2324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5912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cap="flat"/>
        </p:spPr>
      </p:sp>
      <p:sp>
        <p:nvSpPr>
          <p:cNvPr id="23347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05750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632621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100661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a:p>
        </p:txBody>
      </p:sp>
    </p:spTree>
    <p:extLst>
      <p:ext uri="{BB962C8B-B14F-4D97-AF65-F5344CB8AC3E}">
        <p14:creationId xmlns:p14="http://schemas.microsoft.com/office/powerpoint/2010/main" val="3146704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a:p>
        </p:txBody>
      </p:sp>
    </p:spTree>
    <p:extLst>
      <p:ext uri="{BB962C8B-B14F-4D97-AF65-F5344CB8AC3E}">
        <p14:creationId xmlns:p14="http://schemas.microsoft.com/office/powerpoint/2010/main" val="1433925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cap="flat"/>
        </p:spPr>
      </p:sp>
      <p:sp>
        <p:nvSpPr>
          <p:cNvPr id="23859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15119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104743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393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3: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51260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095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549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126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3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xfrm>
            <a:off x="3884613" y="8685213"/>
            <a:ext cx="2971800" cy="457200"/>
          </a:xfrm>
          <a:prstGeom prst="rect">
            <a:avLst/>
          </a:prstGeom>
          <a:ln/>
        </p:spPr>
        <p:txBody>
          <a:bodyPr lIns="91432" tIns="45716" rIns="91432" bIns="45716"/>
          <a:lstStyle/>
          <a:p>
            <a:fld id="{453631ED-8820-43D1-9616-743402BB07B5}" type="slidenum">
              <a:rPr lang="en-US">
                <a:solidFill>
                  <a:prstClr val="black"/>
                </a:solidFill>
              </a:rPr>
              <a:pPr/>
              <a:t>66</a:t>
            </a:fld>
            <a:endParaRPr lang="en-US">
              <a:solidFill>
                <a:prstClr val="black"/>
              </a:solidFill>
            </a:endParaRPr>
          </a:p>
        </p:txBody>
      </p:sp>
      <p:sp>
        <p:nvSpPr>
          <p:cNvPr id="653314" name="Rectangle 2"/>
          <p:cNvSpPr>
            <a:spLocks noGrp="1" noChangeArrowheads="1"/>
          </p:cNvSpPr>
          <p:nvPr>
            <p:ph type="body" idx="1"/>
          </p:nvPr>
        </p:nvSpPr>
        <p:spPr/>
        <p:txBody>
          <a:bodyPr/>
          <a:lstStyle/>
          <a:p>
            <a:r>
              <a:rPr lang="en-US" b="1" dirty="0"/>
              <a:t>Script:</a:t>
            </a:r>
          </a:p>
          <a:p>
            <a:r>
              <a:rPr lang="en-US" dirty="0"/>
              <a:t>More detail on the </a:t>
            </a:r>
            <a:r>
              <a:rPr lang="en-US" dirty="0" err="1"/>
              <a:t>firstprivateprivate</a:t>
            </a:r>
            <a:r>
              <a:rPr lang="en-US" dirty="0"/>
              <a:t> clause</a:t>
            </a:r>
          </a:p>
          <a:p>
            <a:endParaRPr lang="en-US" dirty="0"/>
          </a:p>
          <a:p>
            <a:r>
              <a:rPr lang="en-US" dirty="0"/>
              <a:t>Next foil</a:t>
            </a:r>
          </a:p>
          <a:p>
            <a:endParaRPr lang="en-US" dirty="0"/>
          </a:p>
          <a:p>
            <a:r>
              <a:rPr lang="en-US" b="1" dirty="0"/>
              <a:t>Background</a:t>
            </a:r>
          </a:p>
        </p:txBody>
      </p:sp>
    </p:spTree>
    <p:extLst>
      <p:ext uri="{BB962C8B-B14F-4D97-AF65-F5344CB8AC3E}">
        <p14:creationId xmlns:p14="http://schemas.microsoft.com/office/powerpoint/2010/main" val="943947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ln cap="flat"/>
        </p:spPr>
      </p:sp>
      <p:sp>
        <p:nvSpPr>
          <p:cNvPr id="24985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855636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698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56297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6969281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C35592-EB8B-4B12-921C-06D115E2BA0B}" type="slidenum">
              <a:rPr lang="en-US"/>
              <a:pPr/>
              <a:t>72</a:t>
            </a:fld>
            <a:endParaRPr lang="en-US"/>
          </a:p>
        </p:txBody>
      </p:sp>
      <p:sp>
        <p:nvSpPr>
          <p:cNvPr id="283651" name="Rectangle 2"/>
          <p:cNvSpPr>
            <a:spLocks noGrp="1" noRot="1" noChangeAspect="1" noChangeArrowheads="1" noTextEdit="1"/>
          </p:cNvSpPr>
          <p:nvPr>
            <p:ph type="sldImg"/>
          </p:nvPr>
        </p:nvSpPr>
        <p:spPr>
          <a:xfrm>
            <a:off x="-550863" y="374650"/>
            <a:ext cx="7788276" cy="4381500"/>
          </a:xfrm>
          <a:ln/>
        </p:spPr>
      </p:sp>
      <p:sp>
        <p:nvSpPr>
          <p:cNvPr id="283652"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167749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847387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C35592-EB8B-4B12-921C-06D115E2BA0B}" type="slidenum">
              <a:rPr lang="en-US"/>
              <a:pPr/>
              <a:t>73</a:t>
            </a:fld>
            <a:endParaRPr lang="en-US"/>
          </a:p>
        </p:txBody>
      </p:sp>
      <p:sp>
        <p:nvSpPr>
          <p:cNvPr id="283651" name="Rectangle 2"/>
          <p:cNvSpPr>
            <a:spLocks noGrp="1" noRot="1" noChangeAspect="1" noChangeArrowheads="1" noTextEdit="1"/>
          </p:cNvSpPr>
          <p:nvPr>
            <p:ph type="sldImg"/>
          </p:nvPr>
        </p:nvSpPr>
        <p:spPr>
          <a:xfrm>
            <a:off x="-550863" y="374650"/>
            <a:ext cx="7788276" cy="4381500"/>
          </a:xfrm>
          <a:ln/>
        </p:spPr>
      </p:sp>
      <p:sp>
        <p:nvSpPr>
          <p:cNvPr id="283652"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638861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4294967295"/>
          </p:nvPr>
        </p:nvSpPr>
        <p:spPr bwMode="auto">
          <a:xfrm>
            <a:off x="3884414" y="8685894"/>
            <a:ext cx="2972098" cy="456595"/>
          </a:xfrm>
          <a:prstGeom prst="rect">
            <a:avLst/>
          </a:prstGeom>
          <a:noFill/>
          <a:ln>
            <a:miter lim="800000"/>
            <a:headEnd/>
            <a:tailEnd/>
          </a:ln>
        </p:spPr>
        <p:txBody>
          <a:bodyPr lIns="91432" tIns="45716" rIns="91432" bIns="45716"/>
          <a:lstStyle/>
          <a:p>
            <a:fld id="{9E969803-4197-4393-ACD0-EBF1A40F3D32}" type="slidenum">
              <a:rPr lang="en-US"/>
              <a:pPr/>
              <a:t>75</a:t>
            </a:fld>
            <a:endParaRPr lang="en-US"/>
          </a:p>
        </p:txBody>
      </p:sp>
      <p:sp>
        <p:nvSpPr>
          <p:cNvPr id="284675" name="Rectangle 2"/>
          <p:cNvSpPr>
            <a:spLocks noGrp="1" noRot="1" noChangeAspect="1" noChangeArrowheads="1" noTextEdit="1"/>
          </p:cNvSpPr>
          <p:nvPr>
            <p:ph type="sldImg"/>
          </p:nvPr>
        </p:nvSpPr>
        <p:spPr>
          <a:xfrm>
            <a:off x="-550863" y="374650"/>
            <a:ext cx="7788276" cy="4381500"/>
          </a:xfrm>
          <a:ln/>
        </p:spPr>
      </p:sp>
      <p:sp>
        <p:nvSpPr>
          <p:cNvPr id="28467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115072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294585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cap="flat"/>
        </p:spPr>
      </p:sp>
      <p:sp>
        <p:nvSpPr>
          <p:cNvPr id="348163"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2160072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65970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9697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722183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257546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1589917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xfrm>
            <a:off x="4143375" y="9120188"/>
            <a:ext cx="3170238" cy="479425"/>
          </a:xfr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661" tIns="48331" rIns="96661" bIns="48331"/>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1B03ECB-01BB-4CE4-9793-AEB2420F7F35}" type="slidenum">
              <a:rPr lang="en-US" altLang="en-US" sz="1200" b="0">
                <a:latin typeface="Courier New" panose="02070309020205020404" pitchFamily="49" charset="0"/>
              </a:rPr>
              <a:pPr/>
              <a:t>84</a:t>
            </a:fld>
            <a:endParaRPr lang="en-US" altLang="en-US" sz="1200" b="0">
              <a:latin typeface="Courier New" panose="02070309020205020404" pitchFamily="4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ln/>
        </p:spPr>
        <p:txBody>
          <a:bodyPr/>
          <a:lstStyle/>
          <a:p>
            <a:pPr marL="201378" indent="-201378" eaLnBrk="1" hangingPunct="1">
              <a:lnSpc>
                <a:spcPct val="80000"/>
              </a:lnSpc>
              <a:defRPr/>
            </a:pPr>
            <a:endParaRPr lang="en-US" sz="1100" dirty="0"/>
          </a:p>
        </p:txBody>
      </p:sp>
    </p:spTree>
    <p:extLst>
      <p:ext uri="{BB962C8B-B14F-4D97-AF65-F5344CB8AC3E}">
        <p14:creationId xmlns:p14="http://schemas.microsoft.com/office/powerpoint/2010/main" val="112208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cap="flat"/>
        </p:spPr>
      </p:sp>
      <p:sp>
        <p:nvSpPr>
          <p:cNvPr id="20582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89641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xfrm>
            <a:off x="4143375" y="9120188"/>
            <a:ext cx="3170238" cy="479425"/>
          </a:xfr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661" tIns="48331" rIns="96661" bIns="48331"/>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1B03ECB-01BB-4CE4-9793-AEB2420F7F35}" type="slidenum">
              <a:rPr lang="en-US" altLang="en-US" sz="1200" b="0">
                <a:latin typeface="Courier New" panose="02070309020205020404" pitchFamily="49" charset="0"/>
              </a:rPr>
              <a:pPr/>
              <a:t>85</a:t>
            </a:fld>
            <a:endParaRPr lang="en-US" altLang="en-US" sz="1200" b="0">
              <a:latin typeface="Courier New" panose="02070309020205020404" pitchFamily="4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ln/>
        </p:spPr>
        <p:txBody>
          <a:bodyPr/>
          <a:lstStyle/>
          <a:p>
            <a:pPr marL="201378" indent="-201378" eaLnBrk="1" hangingPunct="1">
              <a:lnSpc>
                <a:spcPct val="80000"/>
              </a:lnSpc>
              <a:defRPr/>
            </a:pPr>
            <a:endParaRPr lang="en-US" sz="1100" dirty="0"/>
          </a:p>
        </p:txBody>
      </p:sp>
    </p:spTree>
    <p:extLst>
      <p:ext uri="{BB962C8B-B14F-4D97-AF65-F5344CB8AC3E}">
        <p14:creationId xmlns:p14="http://schemas.microsoft.com/office/powerpoint/2010/main" val="162146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cap="flat"/>
        </p:spPr>
      </p:sp>
      <p:sp>
        <p:nvSpPr>
          <p:cNvPr id="2406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0299357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15CB258B-8130-4405-9B5B-299A7A62A956}" type="slidenum">
              <a:rPr lang="en-GB" altLang="en-US" sz="1200" b="0">
                <a:latin typeface="Courier New" panose="02070309020205020404" pitchFamily="49" charset="0"/>
              </a:rPr>
              <a:pPr/>
              <a:t>91</a:t>
            </a:fld>
            <a:endParaRPr lang="en-GB" altLang="en-US" sz="1200" b="0">
              <a:latin typeface="Courier New" panose="02070309020205020404" pitchFamily="49" charset="0"/>
            </a:endParaRPr>
          </a:p>
        </p:txBody>
      </p:sp>
    </p:spTree>
    <p:extLst>
      <p:ext uri="{BB962C8B-B14F-4D97-AF65-F5344CB8AC3E}">
        <p14:creationId xmlns:p14="http://schemas.microsoft.com/office/powerpoint/2010/main" val="197913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807118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2145BE1B-4C99-4DBC-A1EB-C2ACDEF68AB6}" type="slidenum">
              <a:rPr lang="en-GB" altLang="en-US" sz="1200" b="0">
                <a:latin typeface="Courier New" panose="02070309020205020404" pitchFamily="49" charset="0"/>
              </a:rPr>
              <a:pPr/>
              <a:t>93</a:t>
            </a:fld>
            <a:endParaRPr lang="en-GB" altLang="en-US" sz="1200" b="0">
              <a:latin typeface="Courier New" panose="02070309020205020404" pitchFamily="49" charset="0"/>
            </a:endParaRPr>
          </a:p>
        </p:txBody>
      </p:sp>
      <p:sp>
        <p:nvSpPr>
          <p:cNvPr id="70658"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 xmlns:ma14="http://schemas.microsoft.com/office/mac/drawingml/2011/main" val="1"/>
            </a:ext>
          </a:extLst>
        </p:spPr>
      </p:sp>
      <p:sp>
        <p:nvSpPr>
          <p:cNvPr id="70659"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47238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FFF2C9F-3CAD-4FC7-B74C-ABA431A7375E}" type="slidenum">
              <a:rPr lang="en-GB" altLang="en-US" sz="1200" b="0">
                <a:latin typeface="Courier New" panose="02070309020205020404" pitchFamily="49" charset="0"/>
              </a:rPr>
              <a:pPr/>
              <a:t>94</a:t>
            </a:fld>
            <a:endParaRPr lang="en-GB" altLang="en-US" sz="1200" b="0">
              <a:latin typeface="Courier New" panose="02070309020205020404" pitchFamily="49" charset="0"/>
            </a:endParaRPr>
          </a:p>
        </p:txBody>
      </p:sp>
      <p:sp>
        <p:nvSpPr>
          <p:cNvPr id="68610"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 xmlns:ma14="http://schemas.microsoft.com/office/mac/drawingml/2011/main" val="1"/>
            </a:ext>
          </a:extLst>
        </p:spPr>
      </p:sp>
      <p:sp>
        <p:nvSpPr>
          <p:cNvPr id="68611"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1628899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xfrm>
            <a:off x="4143375" y="9120188"/>
            <a:ext cx="3170238" cy="479425"/>
          </a:xfr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653" tIns="48326" rIns="96653" bIns="48326"/>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057D0D9A-2746-4A56-B141-8478E0AA7AD0}" type="slidenum">
              <a:rPr lang="en-US" altLang="en-US" sz="1200" b="0">
                <a:latin typeface="Courier New" panose="02070309020205020404" pitchFamily="49" charset="0"/>
              </a:rPr>
              <a:pPr/>
              <a:t>97</a:t>
            </a:fld>
            <a:endParaRPr lang="en-US" altLang="en-US" sz="1200" b="0">
              <a:latin typeface="Courier New" panose="02070309020205020404" pitchFamily="4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ln/>
        </p:spPr>
        <p:txBody>
          <a:bodyPr/>
          <a:lstStyle/>
          <a:p>
            <a:pPr eaLnBrk="1" hangingPunct="1"/>
            <a:r>
              <a:rPr lang="en-US" altLang="en-US" b="1">
                <a:latin typeface="Times New Roman" panose="02020603050405020304" pitchFamily="18" charset="0"/>
                <a:ea typeface="ＭＳ Ｐゴシック" panose="020B0600070205080204" pitchFamily="34" charset="-128"/>
              </a:rPr>
              <a:t>Script:</a:t>
            </a:r>
          </a:p>
          <a:p>
            <a:pPr>
              <a:spcBef>
                <a:spcPct val="0"/>
              </a:spcBef>
            </a:pPr>
            <a:r>
              <a:rPr lang="en-US" altLang="en-US">
                <a:latin typeface="Times New Roman" panose="02020603050405020304" pitchFamily="18" charset="0"/>
                <a:ea typeface="ＭＳ Ｐゴシック" panose="020B0600070205080204" pitchFamily="34" charset="-128"/>
              </a:rPr>
              <a:t>We will assume that the parallel region exists outside of fib and that fib and the tasks inside it are in the dynamic extent of a parallel region.</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n is firstprivate in both tasks – reason – stack variable called from parallel region are implicitly determined to be private which means that within both task directives, they will then be assigned firstprivate</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Do you see any issues here?</a:t>
            </a:r>
          </a:p>
          <a:p>
            <a:pPr>
              <a:spcBef>
                <a:spcPct val="0"/>
              </a:spcBef>
            </a:pPr>
            <a:r>
              <a:rPr lang="en-US" altLang="en-US">
                <a:latin typeface="Times New Roman" panose="02020603050405020304" pitchFamily="18" charset="0"/>
                <a:ea typeface="ＭＳ Ｐゴシック" panose="020B0600070205080204" pitchFamily="34" charset="-128"/>
              </a:rPr>
              <a:t>1</a:t>
            </a:r>
            <a:r>
              <a:rPr lang="en-US" altLang="en-US" baseline="30000">
                <a:latin typeface="Times New Roman" panose="02020603050405020304" pitchFamily="18" charset="0"/>
                <a:ea typeface="ＭＳ Ｐゴシック" panose="020B0600070205080204" pitchFamily="34" charset="-128"/>
              </a:rPr>
              <a:t>st</a:t>
            </a:r>
            <a:r>
              <a:rPr lang="en-US" altLang="en-US">
                <a:latin typeface="Times New Roman" panose="02020603050405020304" pitchFamily="18" charset="0"/>
                <a:ea typeface="ＭＳ Ｐゴシック" panose="020B0600070205080204" pitchFamily="34" charset="-128"/>
              </a:rPr>
              <a:t> animation</a:t>
            </a:r>
          </a:p>
          <a:p>
            <a:pPr>
              <a:spcBef>
                <a:spcPct val="0"/>
              </a:spcBef>
            </a:pPr>
            <a:r>
              <a:rPr lang="en-US" altLang="en-US">
                <a:latin typeface="Times New Roman" panose="02020603050405020304" pitchFamily="18" charset="0"/>
                <a:ea typeface="ＭＳ Ｐゴシック" panose="020B0600070205080204" pitchFamily="34" charset="-128"/>
              </a:rPr>
              <a:t>What about x &amp; y?  They are definitely private  within the tasks – BUT we want to use their values OUTSIDE the task.  We need to share the values of x &amp; y somehow</a:t>
            </a:r>
          </a:p>
          <a:p>
            <a:pPr>
              <a:spcBef>
                <a:spcPct val="0"/>
              </a:spcBef>
            </a:pPr>
            <a:endParaRPr lang="en-US" altLang="en-US">
              <a:latin typeface="Times New Roman" panose="02020603050405020304" pitchFamily="18" charset="0"/>
              <a:ea typeface="ＭＳ Ｐゴシック" panose="020B0600070205080204" pitchFamily="34" charset="-128"/>
            </a:endParaRPr>
          </a:p>
          <a:p>
            <a:pPr>
              <a:spcBef>
                <a:spcPct val="0"/>
              </a:spcBef>
            </a:pPr>
            <a:r>
              <a:rPr lang="en-US" altLang="en-US">
                <a:latin typeface="Times New Roman" panose="02020603050405020304" pitchFamily="18" charset="0"/>
                <a:ea typeface="ＭＳ Ｐゴシック" panose="020B0600070205080204" pitchFamily="34" charset="-128"/>
              </a:rPr>
              <a:t>The problem we see is assigning a value to x (which by default is private) and y (which by default is private)  is that the value are needed outside the task construct – after the taskwait – and private variables </a:t>
            </a:r>
            <a:r>
              <a:rPr lang="en-US" altLang="en-US" b="1">
                <a:latin typeface="Times New Roman" panose="02020603050405020304" pitchFamily="18" charset="0"/>
                <a:ea typeface="ＭＳ Ｐゴシック" panose="020B0600070205080204" pitchFamily="34" charset="-128"/>
              </a:rPr>
              <a:t>not defined</a:t>
            </a:r>
            <a:r>
              <a:rPr lang="en-US" altLang="en-US">
                <a:latin typeface="Times New Roman" panose="02020603050405020304" pitchFamily="18" charset="0"/>
                <a:ea typeface="ＭＳ Ｐゴシック" panose="020B0600070205080204" pitchFamily="34" charset="-128"/>
              </a:rPr>
              <a:t> here</a:t>
            </a:r>
          </a:p>
          <a:p>
            <a:pPr>
              <a:spcBef>
                <a:spcPct val="0"/>
              </a:spcBef>
            </a:pPr>
            <a:r>
              <a:rPr lang="en-US" altLang="en-US">
                <a:latin typeface="Times New Roman" panose="02020603050405020304" pitchFamily="18" charset="0"/>
                <a:ea typeface="ＭＳ Ｐゴシック" panose="020B0600070205080204" pitchFamily="34" charset="-128"/>
              </a:rPr>
              <a:t>So to have any meaning – we have to provide a mechanism to communicate the value of these variables to the statement after the task wait – we have several strategies available to s this work as we shall see on following foils</a:t>
            </a:r>
          </a:p>
          <a:p>
            <a:pPr>
              <a:spcBef>
                <a:spcPct val="0"/>
              </a:spcBef>
            </a:pPr>
            <a:endParaRPr lang="en-US" altLang="en-US">
              <a:latin typeface="Times New Roman" panose="02020603050405020304" pitchFamily="18" charset="0"/>
              <a:ea typeface="ＭＳ Ｐゴシック" panose="020B0600070205080204" pitchFamily="34" charset="-128"/>
            </a:endParaRP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36654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7916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BA6EA86-3DF0-45F0-BBEE-C5CC64368E27}" type="slidenum">
              <a:rPr lang="en-GB" altLang="en-US" sz="1200" b="0">
                <a:latin typeface="Courier New" panose="02070309020205020404" pitchFamily="49" charset="0"/>
              </a:rPr>
              <a:pPr/>
              <a:t>103</a:t>
            </a:fld>
            <a:endParaRPr lang="en-GB" altLang="en-US" sz="1200" b="0">
              <a:latin typeface="Courier New" panose="02070309020205020404" pitchFamily="49" charset="0"/>
            </a:endParaRPr>
          </a:p>
        </p:txBody>
      </p:sp>
      <p:sp>
        <p:nvSpPr>
          <p:cNvPr id="82946" name="Rectangle 2"/>
          <p:cNvSpPr>
            <a:spLocks noGrp="1" noRot="1" noChangeAspect="1" noChangeArrowheads="1" noTextEdit="1"/>
          </p:cNvSpPr>
          <p:nvPr>
            <p:ph type="sldImg"/>
          </p:nvPr>
        </p:nvSpPr>
        <p:spPr>
          <a:xfrm>
            <a:off x="-522288" y="393700"/>
            <a:ext cx="8178801" cy="4600575"/>
          </a:xfrm>
          <a:ln/>
          <a:extLst>
            <a:ext uri="{FAA26D3D-D897-4be2-8F04-BA451C77F1D7}">
              <ma14:placeholderFlag xmlns="" xmlns:ma14="http://schemas.microsoft.com/office/mac/drawingml/2011/main" val="1"/>
            </a:ext>
          </a:extLst>
        </p:spPr>
      </p:sp>
      <p:sp>
        <p:nvSpPr>
          <p:cNvPr id="82947" name="Rectangle 3"/>
          <p:cNvSpPr>
            <a:spLocks noGrp="1" noChangeArrowheads="1"/>
          </p:cNvSpPr>
          <p:nvPr>
            <p:ph type="body" idx="1"/>
          </p:nvPr>
        </p:nvSpPr>
        <p:spPr>
          <a:xfrm>
            <a:off x="239713" y="5114925"/>
            <a:ext cx="6845300" cy="4092575"/>
          </a:xfrm>
        </p:spPr>
        <p:txBody>
          <a:bodyPr lIns="97240" tIns="49444" rIns="97240" bIns="49444"/>
          <a:lstStyle/>
          <a:p>
            <a:pPr defTabSz="952500" eaLnBrk="1" hangingPunct="1">
              <a:defRPr/>
            </a:pPr>
            <a:endParaRPr lang="en-GB">
              <a:cs typeface="+mn-cs"/>
            </a:endParaRPr>
          </a:p>
        </p:txBody>
      </p:sp>
    </p:spTree>
    <p:extLst>
      <p:ext uri="{BB962C8B-B14F-4D97-AF65-F5344CB8AC3E}">
        <p14:creationId xmlns:p14="http://schemas.microsoft.com/office/powerpoint/2010/main" val="14507091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53681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77067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0943782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917232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2554142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cap="flat"/>
        </p:spPr>
      </p:sp>
      <p:sp>
        <p:nvSpPr>
          <p:cNvPr id="22733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9136114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cap="flat"/>
        </p:spPr>
      </p:sp>
      <p:sp>
        <p:nvSpPr>
          <p:cNvPr id="229379" name="Rectangle 3"/>
          <p:cNvSpPr>
            <a:spLocks noGrp="1" noChangeArrowheads="1"/>
          </p:cNvSpPr>
          <p:nvPr>
            <p:ph type="body" idx="1"/>
          </p:nvPr>
        </p:nvSpPr>
        <p:spPr>
          <a:noFill/>
          <a:ln/>
        </p:spPr>
        <p:txBody>
          <a:bodyPr/>
          <a:lstStyle/>
          <a:p>
            <a:pPr eaLnBrk="1" hangingPunct="1"/>
            <a:r>
              <a:rPr lang="en-US" altLang="zh-CN" dirty="0"/>
              <a:t>Example:</a:t>
            </a:r>
            <a:br>
              <a:rPr lang="en-US" altLang="zh-CN" dirty="0"/>
            </a:br>
            <a:endParaRPr lang="en-US" altLang="zh-CN" dirty="0"/>
          </a:p>
          <a:p>
            <a:pPr eaLnBrk="1" hangingPunct="1"/>
            <a:r>
              <a:rPr lang="en-US" altLang="zh-CN" dirty="0"/>
              <a:t>     #pragma </a:t>
            </a:r>
            <a:r>
              <a:rPr lang="en-US" altLang="zh-CN" dirty="0" err="1"/>
              <a:t>omp</a:t>
            </a:r>
            <a:r>
              <a:rPr lang="en-US" altLang="zh-CN" dirty="0"/>
              <a:t> for schedule (monotonic:stack,10)</a:t>
            </a:r>
          </a:p>
          <a:p>
            <a:pPr eaLnBrk="1" hangingPunct="1"/>
            <a:endParaRPr lang="en-US" altLang="zh-CN" dirty="0"/>
          </a:p>
          <a:p>
            <a:pPr eaLnBrk="1" hangingPunct="1"/>
            <a:r>
              <a:rPr lang="en-US" altLang="zh-CN" dirty="0"/>
              <a:t>Monotonic </a:t>
            </a:r>
            <a:r>
              <a:rPr lang="is-IS" altLang="zh-CN" dirty="0"/>
              <a:t>…. </a:t>
            </a:r>
            <a:r>
              <a:rPr lang="en-US" altLang="zh-CN" dirty="0"/>
              <a:t>S</a:t>
            </a:r>
            <a:r>
              <a:rPr lang="is-IS" altLang="zh-CN" dirty="0"/>
              <a:t>plit iterations into chunks, threads to their assigned chunks in logical iteration order.</a:t>
            </a:r>
          </a:p>
          <a:p>
            <a:pPr eaLnBrk="1" hangingPunct="1"/>
            <a:endParaRPr lang="is-IS" altLang="zh-CN" dirty="0"/>
          </a:p>
          <a:p>
            <a:pPr eaLnBrk="1" hangingPunct="1"/>
            <a:r>
              <a:rPr lang="en-US" altLang="zh-CN" dirty="0"/>
              <a:t>N</a:t>
            </a:r>
            <a:r>
              <a:rPr lang="is-IS" altLang="zh-CN" dirty="0"/>
              <a:t>onmonotonic  ... </a:t>
            </a:r>
            <a:r>
              <a:rPr lang="en-US" altLang="zh-CN" dirty="0"/>
              <a:t>C</a:t>
            </a:r>
            <a:r>
              <a:rPr lang="is-IS" altLang="zh-CN" dirty="0"/>
              <a:t>hunks assigned in any order and an application that depends on order chunks are exectued is in error.  </a:t>
            </a:r>
            <a:r>
              <a:rPr lang="en-US" altLang="zh-CN" dirty="0"/>
              <a:t>N</a:t>
            </a:r>
            <a:r>
              <a:rPr lang="is-IS" altLang="zh-CN" dirty="0"/>
              <a:t>onmonotonic only applies to dynamic of guided.</a:t>
            </a:r>
          </a:p>
          <a:p>
            <a:pPr eaLnBrk="1" hangingPunct="1"/>
            <a:endParaRPr lang="is-IS" altLang="zh-CN" dirty="0"/>
          </a:p>
          <a:p>
            <a:pPr eaLnBrk="1" hangingPunct="1"/>
            <a:r>
              <a:rPr lang="is-IS" altLang="zh-CN" dirty="0"/>
              <a:t>SIMD ... </a:t>
            </a:r>
            <a:r>
              <a:rPr lang="en-US" altLang="zh-CN" dirty="0"/>
              <a:t>O</a:t>
            </a:r>
            <a:r>
              <a:rPr lang="is-IS" altLang="zh-CN" dirty="0"/>
              <a:t>nly has impact if the loop is associated wiht a simd construct. Means the chunk size for all chuns other than the firat and last is </a:t>
            </a:r>
          </a:p>
          <a:p>
            <a:pPr eaLnBrk="1" hangingPunct="1"/>
            <a:endParaRPr lang="is-IS" altLang="zh-CN" dirty="0"/>
          </a:p>
          <a:p>
            <a:pPr eaLnBrk="1" hangingPunct="1"/>
            <a:r>
              <a:rPr lang="is-IS" altLang="zh-CN" dirty="0"/>
              <a:t>            size = (chunks/simd_width) * simd_witch</a:t>
            </a:r>
          </a:p>
          <a:p>
            <a:pPr eaLnBrk="1" hangingPunct="1"/>
            <a:endParaRPr lang="is-IS" altLang="zh-CN" dirty="0"/>
          </a:p>
          <a:p>
            <a:pPr eaLnBrk="1" hangingPunct="1"/>
            <a:endParaRPr lang="zh-CN" altLang="en-US" dirty="0"/>
          </a:p>
        </p:txBody>
      </p:sp>
    </p:spTree>
    <p:extLst>
      <p:ext uri="{BB962C8B-B14F-4D97-AF65-F5344CB8AC3E}">
        <p14:creationId xmlns:p14="http://schemas.microsoft.com/office/powerpoint/2010/main" val="204687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pPr eaLnBrk="1" hangingPunct="1"/>
            <a:endParaRPr lang="zh-CN" altLang="en-US"/>
          </a:p>
          <a:p>
            <a:pPr eaLnBrk="1" hangingPunct="1"/>
            <a:r>
              <a:rPr lang="en-US" altLang="zh-CN">
                <a:solidFill>
                  <a:srgbClr val="800000"/>
                </a:solidFill>
              </a:rPr>
              <a:t>First off, I would add "static,1" to table.  In my experience, many users expect that "static" will make each thread get at least 1 iteration if you have p threads and &gt;p iterations.  This guarantee is only present for "static,1" and we should add that here.  "static" tries to divide the work evenly, but does not guarantee that each thread will get something.  Most static scheduling algorithms use the formula (n+p)/p for each thread, remainder for 1 thread, and 0 for remaining thread.</a:t>
            </a:r>
          </a:p>
          <a:p>
            <a:pPr eaLnBrk="1" hangingPunct="1"/>
            <a:endParaRPr lang="en-US" altLang="zh-CN">
              <a:solidFill>
                <a:srgbClr val="800000"/>
              </a:solidFill>
            </a:endParaRPr>
          </a:p>
          <a:p>
            <a:pPr eaLnBrk="1" hangingPunct="1"/>
            <a:r>
              <a:rPr lang="en-US" altLang="zh-CN">
                <a:solidFill>
                  <a:srgbClr val="800000"/>
                </a:solidFill>
              </a:rPr>
              <a:t>Also, I think adding "pre-determined" to the static descriptions is important.</a:t>
            </a:r>
          </a:p>
        </p:txBody>
      </p:sp>
    </p:spTree>
    <p:extLst>
      <p:ext uri="{BB962C8B-B14F-4D97-AF65-F5344CB8AC3E}">
        <p14:creationId xmlns:p14="http://schemas.microsoft.com/office/powerpoint/2010/main" val="1917179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7382488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cap="flat"/>
        </p:spPr>
      </p:sp>
      <p:sp>
        <p:nvSpPr>
          <p:cNvPr id="24166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464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5289499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cap="flat"/>
        </p:spPr>
      </p:sp>
      <p:sp>
        <p:nvSpPr>
          <p:cNvPr id="22118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10678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455660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cap="flat"/>
        </p:spPr>
      </p:sp>
      <p:sp>
        <p:nvSpPr>
          <p:cNvPr id="22323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743909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cap="flat"/>
        </p:spPr>
      </p:sp>
      <p:sp>
        <p:nvSpPr>
          <p:cNvPr id="22323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583030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546100" y="374650"/>
            <a:ext cx="7772400" cy="4373563"/>
          </a:xfrm>
          <a:ln cap="flat"/>
        </p:spPr>
      </p:sp>
      <p:sp>
        <p:nvSpPr>
          <p:cNvPr id="243715" name="Rectangle 3"/>
          <p:cNvSpPr>
            <a:spLocks noGrp="1" noChangeArrowheads="1"/>
          </p:cNvSpPr>
          <p:nvPr>
            <p:ph type="body" idx="1"/>
          </p:nvPr>
        </p:nvSpPr>
        <p:spPr>
          <a:noFill/>
          <a:ln/>
        </p:spPr>
        <p:txBody>
          <a:bodyPr lIns="91971" tIns="46764" rIns="91971" bIns="46764"/>
          <a:lstStyle/>
          <a:p>
            <a:pPr eaLnBrk="1" hangingPunct="1"/>
            <a:endParaRPr lang="zh-CN" altLang="en-US"/>
          </a:p>
        </p:txBody>
      </p:sp>
    </p:spTree>
    <p:extLst>
      <p:ext uri="{BB962C8B-B14F-4D97-AF65-F5344CB8AC3E}">
        <p14:creationId xmlns:p14="http://schemas.microsoft.com/office/powerpoint/2010/main" val="22695546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546100" y="374650"/>
            <a:ext cx="7772400" cy="4373563"/>
          </a:xfrm>
          <a:ln cap="flat"/>
        </p:spPr>
      </p:sp>
      <p:sp>
        <p:nvSpPr>
          <p:cNvPr id="244739" name="Rectangle 3"/>
          <p:cNvSpPr>
            <a:spLocks noGrp="1" noChangeArrowheads="1"/>
          </p:cNvSpPr>
          <p:nvPr>
            <p:ph type="body" idx="1"/>
          </p:nvPr>
        </p:nvSpPr>
        <p:spPr>
          <a:noFill/>
          <a:ln/>
        </p:spPr>
        <p:txBody>
          <a:bodyPr lIns="91971" tIns="46764" rIns="91971" bIns="46764"/>
          <a:lstStyle/>
          <a:p>
            <a:pPr eaLnBrk="1" hangingPunct="1"/>
            <a:r>
              <a:rPr lang="en-US" altLang="zh-CN" dirty="0"/>
              <a:t>I need a better example.  I want it this short, but it would be nice if the locks allowed me to do something I couldn’t do with a critical.</a:t>
            </a:r>
          </a:p>
        </p:txBody>
      </p:sp>
    </p:spTree>
    <p:extLst>
      <p:ext uri="{BB962C8B-B14F-4D97-AF65-F5344CB8AC3E}">
        <p14:creationId xmlns:p14="http://schemas.microsoft.com/office/powerpoint/2010/main" val="39844630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546100" y="374650"/>
            <a:ext cx="7772400" cy="4373563"/>
          </a:xfrm>
          <a:ln cap="flat"/>
        </p:spPr>
      </p:sp>
      <p:sp>
        <p:nvSpPr>
          <p:cNvPr id="244739" name="Rectangle 3"/>
          <p:cNvSpPr>
            <a:spLocks noGrp="1" noChangeArrowheads="1"/>
          </p:cNvSpPr>
          <p:nvPr>
            <p:ph type="body" idx="1"/>
          </p:nvPr>
        </p:nvSpPr>
        <p:spPr>
          <a:noFill/>
          <a:ln/>
        </p:spPr>
        <p:txBody>
          <a:bodyPr lIns="91971" tIns="46764" rIns="91971" bIns="46764"/>
          <a:lstStyle/>
          <a:p>
            <a:pPr eaLnBrk="1" hangingPunct="1"/>
            <a:r>
              <a:rPr lang="en-US" altLang="zh-CN"/>
              <a:t>I need a better example.  I want it this short, but it would be nice if the locks allowed me to do something I couldn’t do with a critical.</a:t>
            </a:r>
          </a:p>
        </p:txBody>
      </p:sp>
    </p:spTree>
    <p:extLst>
      <p:ext uri="{BB962C8B-B14F-4D97-AF65-F5344CB8AC3E}">
        <p14:creationId xmlns:p14="http://schemas.microsoft.com/office/powerpoint/2010/main" val="9790416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546100" y="374650"/>
            <a:ext cx="7772400" cy="4373563"/>
          </a:xfrm>
          <a:ln cap="flat"/>
        </p:spPr>
      </p:sp>
      <p:sp>
        <p:nvSpPr>
          <p:cNvPr id="244739" name="Rectangle 3"/>
          <p:cNvSpPr>
            <a:spLocks noGrp="1" noChangeArrowheads="1"/>
          </p:cNvSpPr>
          <p:nvPr>
            <p:ph type="body" idx="1"/>
          </p:nvPr>
        </p:nvSpPr>
        <p:spPr>
          <a:noFill/>
          <a:ln/>
        </p:spPr>
        <p:txBody>
          <a:bodyPr lIns="91971" tIns="46764" rIns="91971" bIns="46764"/>
          <a:lstStyle/>
          <a:p>
            <a:pPr eaLnBrk="1" hangingPunct="1"/>
            <a:r>
              <a:rPr lang="en-US" altLang="zh-CN"/>
              <a:t>I need a better example.  I want it this short, but it would be nice if the locks allowed me to do something I couldn’t do with a critical.</a:t>
            </a:r>
          </a:p>
        </p:txBody>
      </p:sp>
    </p:spTree>
    <p:extLst>
      <p:ext uri="{BB962C8B-B14F-4D97-AF65-F5344CB8AC3E}">
        <p14:creationId xmlns:p14="http://schemas.microsoft.com/office/powerpoint/2010/main" val="1111631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546100" y="374650"/>
            <a:ext cx="7772400" cy="4373563"/>
          </a:xfrm>
          <a:ln cap="flat"/>
        </p:spPr>
      </p:sp>
      <p:sp>
        <p:nvSpPr>
          <p:cNvPr id="244739" name="Rectangle 3"/>
          <p:cNvSpPr>
            <a:spLocks noGrp="1" noChangeArrowheads="1"/>
          </p:cNvSpPr>
          <p:nvPr>
            <p:ph type="body" idx="1"/>
          </p:nvPr>
        </p:nvSpPr>
        <p:spPr>
          <a:noFill/>
          <a:ln/>
        </p:spPr>
        <p:txBody>
          <a:bodyPr lIns="91971" tIns="46764" rIns="91971" bIns="46764"/>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hist_par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4 threads</a:t>
            </a:r>
          </a:p>
          <a:p>
            <a:r>
              <a:rPr lang="en-US" sz="1200" kern="1200" dirty="0">
                <a:solidFill>
                  <a:schemeClr val="tx1"/>
                </a:solidFill>
                <a:effectLst/>
                <a:latin typeface="+mn-lt"/>
                <a:ea typeface="+mn-ea"/>
                <a:cs typeface="+mn-cs"/>
              </a:rPr>
              <a:t> Sequential  histogram for 50 buckets of 1000000 values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ave</a:t>
            </a:r>
            <a:r>
              <a:rPr lang="en-US" sz="1200" kern="1200" dirty="0">
                <a:solidFill>
                  <a:schemeClr val="tx1"/>
                </a:solidFill>
                <a:effectLst/>
                <a:latin typeface="+mn-lt"/>
                <a:ea typeface="+mn-ea"/>
                <a:cs typeface="+mn-cs"/>
              </a:rPr>
              <a:t> = 20000.000000, </a:t>
            </a:r>
            <a:r>
              <a:rPr lang="en-US" sz="1200" kern="1200" dirty="0" err="1">
                <a:solidFill>
                  <a:schemeClr val="tx1"/>
                </a:solidFill>
                <a:effectLst/>
                <a:latin typeface="+mn-lt"/>
                <a:ea typeface="+mn-ea"/>
                <a:cs typeface="+mn-cs"/>
              </a:rPr>
              <a:t>std_dev</a:t>
            </a:r>
            <a:r>
              <a:rPr lang="en-US" sz="1200" kern="1200" dirty="0">
                <a:solidFill>
                  <a:schemeClr val="tx1"/>
                </a:solidFill>
                <a:effectLst/>
                <a:latin typeface="+mn-lt"/>
                <a:ea typeface="+mn-ea"/>
                <a:cs typeface="+mn-cs"/>
              </a:rPr>
              <a:t> = 394.372925</a:t>
            </a:r>
          </a:p>
          <a:p>
            <a:r>
              <a:rPr lang="en-US" sz="1200" kern="1200" dirty="0">
                <a:solidFill>
                  <a:schemeClr val="tx1"/>
                </a:solidFill>
                <a:effectLst/>
                <a:latin typeface="+mn-lt"/>
                <a:ea typeface="+mn-ea"/>
                <a:cs typeface="+mn-cs"/>
              </a:rPr>
              <a:t> in 0.001911 seconds</a:t>
            </a:r>
          </a:p>
          <a:p>
            <a:r>
              <a:rPr lang="en-US" sz="1200" kern="1200" dirty="0">
                <a:solidFill>
                  <a:schemeClr val="tx1"/>
                </a:solidFill>
                <a:effectLst/>
                <a:latin typeface="+mn-lt"/>
                <a:ea typeface="+mn-ea"/>
                <a:cs typeface="+mn-cs"/>
              </a:rPr>
              <a:t> par with critical  histogram for 50 buckets of 1000000 values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ave</a:t>
            </a:r>
            <a:r>
              <a:rPr lang="en-US" sz="1200" kern="1200" dirty="0">
                <a:solidFill>
                  <a:schemeClr val="tx1"/>
                </a:solidFill>
                <a:effectLst/>
                <a:latin typeface="+mn-lt"/>
                <a:ea typeface="+mn-ea"/>
                <a:cs typeface="+mn-cs"/>
              </a:rPr>
              <a:t> = 20000.000000, </a:t>
            </a:r>
            <a:r>
              <a:rPr lang="en-US" sz="1200" kern="1200" dirty="0" err="1">
                <a:solidFill>
                  <a:schemeClr val="tx1"/>
                </a:solidFill>
                <a:effectLst/>
                <a:latin typeface="+mn-lt"/>
                <a:ea typeface="+mn-ea"/>
                <a:cs typeface="+mn-cs"/>
              </a:rPr>
              <a:t>std_dev</a:t>
            </a:r>
            <a:r>
              <a:rPr lang="en-US" sz="1200" kern="1200" dirty="0">
                <a:solidFill>
                  <a:schemeClr val="tx1"/>
                </a:solidFill>
                <a:effectLst/>
                <a:latin typeface="+mn-lt"/>
                <a:ea typeface="+mn-ea"/>
                <a:cs typeface="+mn-cs"/>
              </a:rPr>
              <a:t> = 394.372925</a:t>
            </a:r>
          </a:p>
          <a:p>
            <a:r>
              <a:rPr lang="en-US" sz="1200" kern="1200" dirty="0">
                <a:solidFill>
                  <a:schemeClr val="tx1"/>
                </a:solidFill>
                <a:effectLst/>
                <a:latin typeface="+mn-lt"/>
                <a:ea typeface="+mn-ea"/>
                <a:cs typeface="+mn-cs"/>
              </a:rPr>
              <a:t> in 0.079093 seconds</a:t>
            </a:r>
          </a:p>
          <a:p>
            <a:r>
              <a:rPr lang="en-US" sz="1200" kern="1200" dirty="0">
                <a:solidFill>
                  <a:schemeClr val="tx1"/>
                </a:solidFill>
                <a:effectLst/>
                <a:latin typeface="+mn-lt"/>
                <a:ea typeface="+mn-ea"/>
                <a:cs typeface="+mn-cs"/>
              </a:rPr>
              <a:t> par with locks  histogram for 50 buckets of 1000000 values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ave</a:t>
            </a:r>
            <a:r>
              <a:rPr lang="en-US" sz="1200" kern="1200" dirty="0">
                <a:solidFill>
                  <a:schemeClr val="tx1"/>
                </a:solidFill>
                <a:effectLst/>
                <a:latin typeface="+mn-lt"/>
                <a:ea typeface="+mn-ea"/>
                <a:cs typeface="+mn-cs"/>
              </a:rPr>
              <a:t> = 20000.000000, </a:t>
            </a:r>
            <a:r>
              <a:rPr lang="en-US" sz="1200" kern="1200" dirty="0" err="1">
                <a:solidFill>
                  <a:schemeClr val="tx1"/>
                </a:solidFill>
                <a:effectLst/>
                <a:latin typeface="+mn-lt"/>
                <a:ea typeface="+mn-ea"/>
                <a:cs typeface="+mn-cs"/>
              </a:rPr>
              <a:t>std_dev</a:t>
            </a:r>
            <a:r>
              <a:rPr lang="en-US" sz="1200" kern="1200" dirty="0">
                <a:solidFill>
                  <a:schemeClr val="tx1"/>
                </a:solidFill>
                <a:effectLst/>
                <a:latin typeface="+mn-lt"/>
                <a:ea typeface="+mn-ea"/>
                <a:cs typeface="+mn-cs"/>
              </a:rPr>
              <a:t> = 394.372925</a:t>
            </a:r>
          </a:p>
          <a:p>
            <a:r>
              <a:rPr lang="en-US" sz="1200" kern="1200" dirty="0">
                <a:solidFill>
                  <a:schemeClr val="tx1"/>
                </a:solidFill>
                <a:effectLst/>
                <a:latin typeface="+mn-lt"/>
                <a:ea typeface="+mn-ea"/>
                <a:cs typeface="+mn-cs"/>
              </a:rPr>
              <a:t> in 0.029444 seconds</a:t>
            </a:r>
          </a:p>
          <a:p>
            <a:r>
              <a:rPr lang="en-US" sz="1200" kern="1200" dirty="0">
                <a:solidFill>
                  <a:schemeClr val="tx1"/>
                </a:solidFill>
                <a:effectLst/>
                <a:latin typeface="+mn-lt"/>
                <a:ea typeface="+mn-ea"/>
                <a:cs typeface="+mn-cs"/>
              </a:rPr>
              <a:t> par with reduction  histogram for 50 buckets of 1000000 values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ave</a:t>
            </a:r>
            <a:r>
              <a:rPr lang="en-US" sz="1200" kern="1200" dirty="0">
                <a:solidFill>
                  <a:schemeClr val="tx1"/>
                </a:solidFill>
                <a:effectLst/>
                <a:latin typeface="+mn-lt"/>
                <a:ea typeface="+mn-ea"/>
                <a:cs typeface="+mn-cs"/>
              </a:rPr>
              <a:t> = 20000.000000, </a:t>
            </a:r>
            <a:r>
              <a:rPr lang="en-US" sz="1200" kern="1200" dirty="0" err="1">
                <a:solidFill>
                  <a:schemeClr val="tx1"/>
                </a:solidFill>
                <a:effectLst/>
                <a:latin typeface="+mn-lt"/>
                <a:ea typeface="+mn-ea"/>
                <a:cs typeface="+mn-cs"/>
              </a:rPr>
              <a:t>std_dev</a:t>
            </a:r>
            <a:r>
              <a:rPr lang="en-US" sz="1200" kern="1200" dirty="0">
                <a:solidFill>
                  <a:schemeClr val="tx1"/>
                </a:solidFill>
                <a:effectLst/>
                <a:latin typeface="+mn-lt"/>
                <a:ea typeface="+mn-ea"/>
                <a:cs typeface="+mn-cs"/>
              </a:rPr>
              <a:t> = 394.372925</a:t>
            </a:r>
          </a:p>
          <a:p>
            <a:r>
              <a:rPr lang="en-US" sz="1200" kern="1200" dirty="0">
                <a:solidFill>
                  <a:schemeClr val="tx1"/>
                </a:solidFill>
                <a:effectLst/>
                <a:latin typeface="+mn-lt"/>
                <a:ea typeface="+mn-ea"/>
                <a:cs typeface="+mn-cs"/>
              </a:rPr>
              <a:t> in 0.000972 seconds</a:t>
            </a:r>
          </a:p>
        </p:txBody>
      </p:sp>
    </p:spTree>
    <p:extLst>
      <p:ext uri="{BB962C8B-B14F-4D97-AF65-F5344CB8AC3E}">
        <p14:creationId xmlns:p14="http://schemas.microsoft.com/office/powerpoint/2010/main" val="19204528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Grp="1" noRot="1" noChangeAspect="1" noChangeArrowheads="1" noTextEdit="1"/>
          </p:cNvSpPr>
          <p:nvPr>
            <p:ph type="sldImg"/>
          </p:nvPr>
        </p:nvSpPr>
        <p:spPr>
          <a:xfrm>
            <a:off x="-549275" y="381000"/>
            <a:ext cx="7918450" cy="4454525"/>
          </a:xfrm>
          <a:ln/>
        </p:spPr>
      </p:sp>
      <p:sp>
        <p:nvSpPr>
          <p:cNvPr id="1281027" name="Rectangle 3"/>
          <p:cNvSpPr>
            <a:spLocks noGrp="1" noChangeArrowheads="1"/>
          </p:cNvSpPr>
          <p:nvPr>
            <p:ph type="body" idx="1"/>
          </p:nvPr>
        </p:nvSpPr>
        <p:spPr/>
        <p:txBody>
          <a:bodyPr/>
          <a:lstStyle/>
          <a:p>
            <a:endParaRPr lang="x-none" altLang="x-none"/>
          </a:p>
        </p:txBody>
      </p:sp>
    </p:spTree>
    <p:extLst>
      <p:ext uri="{BB962C8B-B14F-4D97-AF65-F5344CB8AC3E}">
        <p14:creationId xmlns:p14="http://schemas.microsoft.com/office/powerpoint/2010/main" val="3623594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Rot="1" noChangeAspect="1" noChangeArrowheads="1" noTextEdit="1"/>
          </p:cNvSpPr>
          <p:nvPr>
            <p:ph type="sldImg"/>
          </p:nvPr>
        </p:nvSpPr>
        <p:spPr>
          <a:xfrm>
            <a:off x="441325" y="381000"/>
            <a:ext cx="5937250" cy="4454525"/>
          </a:xfrm>
          <a:ln/>
        </p:spPr>
      </p:sp>
      <p:sp>
        <p:nvSpPr>
          <p:cNvPr id="1283075" name="Rectangle 3"/>
          <p:cNvSpPr>
            <a:spLocks noGrp="1" noChangeArrowheads="1"/>
          </p:cNvSpPr>
          <p:nvPr>
            <p:ph type="body" idx="1"/>
          </p:nvPr>
        </p:nvSpPr>
        <p:spPr/>
        <p:txBody>
          <a:bodyPr/>
          <a:lstStyle/>
          <a:p>
            <a:r>
              <a:rPr lang="en-US" altLang="x-none"/>
              <a:t>Font too small</a:t>
            </a:r>
          </a:p>
        </p:txBody>
      </p:sp>
    </p:spTree>
    <p:extLst>
      <p:ext uri="{BB962C8B-B14F-4D97-AF65-F5344CB8AC3E}">
        <p14:creationId xmlns:p14="http://schemas.microsoft.com/office/powerpoint/2010/main" val="2429966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dirty="0"/>
          </a:p>
        </p:txBody>
      </p:sp>
    </p:spTree>
    <p:extLst>
      <p:ext uri="{BB962C8B-B14F-4D97-AF65-F5344CB8AC3E}">
        <p14:creationId xmlns:p14="http://schemas.microsoft.com/office/powerpoint/2010/main" val="24732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a:xfrm>
            <a:off x="1047751" y="2603501"/>
            <a:ext cx="103632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876551" y="4359275"/>
            <a:ext cx="8534400" cy="1752600"/>
          </a:xfrm>
        </p:spPr>
        <p:txBody>
          <a:bodyPr lIns="91440" tIns="45720" rIns="91440" bIns="45720"/>
          <a:lstStyle>
            <a:lvl1pPr marL="0" indent="0" algn="r">
              <a:buFontTx/>
              <a:buNone/>
              <a:defRPr/>
            </a:lvl1pPr>
          </a:lstStyle>
          <a:p>
            <a:r>
              <a:rPr lang="en-US"/>
              <a:t>Click to edit Master subtitle style</a:t>
            </a:r>
          </a:p>
        </p:txBody>
      </p:sp>
    </p:spTree>
    <p:extLst>
      <p:ext uri="{BB962C8B-B14F-4D97-AF65-F5344CB8AC3E}">
        <p14:creationId xmlns:p14="http://schemas.microsoft.com/office/powerpoint/2010/main" val="42491319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30685" y="255354"/>
            <a:ext cx="11051715" cy="65659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4267" b="0" i="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530685" y="1393337"/>
            <a:ext cx="11051715" cy="4710457"/>
          </a:xfrm>
          <a:prstGeom prst="rect">
            <a:avLst/>
          </a:prstGeom>
          <a:noFill/>
          <a:ln>
            <a:noFill/>
          </a:ln>
        </p:spPr>
        <p:txBody>
          <a:bodyPr spcFirstLastPara="1" wrap="square" lIns="0" tIns="0" rIns="0" bIns="0" anchor="t" anchorCtr="0">
            <a:noAutofit/>
          </a:bodyPr>
          <a:lstStyle>
            <a:lvl1pPr marL="609585" lvl="0" indent="-507987" algn="l">
              <a:lnSpc>
                <a:spcPct val="100000"/>
              </a:lnSpc>
              <a:spcBef>
                <a:spcPts val="800"/>
              </a:spcBef>
              <a:spcAft>
                <a:spcPts val="0"/>
              </a:spcAft>
              <a:buSzPts val="2400"/>
              <a:buFont typeface="Arial"/>
              <a:buChar char="•"/>
              <a:defRPr sz="3200">
                <a:latin typeface="Arial"/>
                <a:ea typeface="Arial"/>
                <a:cs typeface="Arial"/>
                <a:sym typeface="Arial"/>
              </a:defRPr>
            </a:lvl1pPr>
            <a:lvl2pPr marL="1219170" lvl="1" indent="-440256" algn="l">
              <a:lnSpc>
                <a:spcPct val="100000"/>
              </a:lnSpc>
              <a:spcBef>
                <a:spcPts val="800"/>
              </a:spcBef>
              <a:spcAft>
                <a:spcPts val="0"/>
              </a:spcAft>
              <a:buClr>
                <a:schemeClr val="accent1"/>
              </a:buClr>
              <a:buSzPts val="1600"/>
              <a:buFont typeface="Courier New"/>
              <a:buChar char="o"/>
              <a:defRPr sz="2667">
                <a:latin typeface="Arial"/>
                <a:ea typeface="Arial"/>
                <a:cs typeface="Arial"/>
                <a:sym typeface="Arial"/>
              </a:defRPr>
            </a:lvl2pPr>
            <a:lvl3pPr marL="1828754" lvl="2" indent="-457189" algn="l">
              <a:lnSpc>
                <a:spcPct val="100000"/>
              </a:lnSpc>
              <a:spcBef>
                <a:spcPts val="800"/>
              </a:spcBef>
              <a:spcAft>
                <a:spcPts val="0"/>
              </a:spcAft>
              <a:buClr>
                <a:schemeClr val="accent1"/>
              </a:buClr>
              <a:buSzPts val="1800"/>
              <a:buFont typeface="Arial"/>
              <a:buChar char="•"/>
              <a:defRPr sz="2400">
                <a:latin typeface="Arial"/>
                <a:ea typeface="Arial"/>
                <a:cs typeface="Arial"/>
                <a:sym typeface="Arial"/>
              </a:defRPr>
            </a:lvl3pPr>
            <a:lvl4pPr marL="2438339" lvl="3" indent="-440256" algn="l">
              <a:lnSpc>
                <a:spcPct val="100000"/>
              </a:lnSpc>
              <a:spcBef>
                <a:spcPts val="800"/>
              </a:spcBef>
              <a:spcAft>
                <a:spcPts val="0"/>
              </a:spcAft>
              <a:buClr>
                <a:schemeClr val="accent1"/>
              </a:buClr>
              <a:buSzPts val="1600"/>
              <a:buFont typeface="Arial"/>
              <a:buChar char="•"/>
              <a:defRPr sz="2133">
                <a:latin typeface="Arial"/>
                <a:ea typeface="Arial"/>
                <a:cs typeface="Arial"/>
                <a:sym typeface="Arial"/>
              </a:defRPr>
            </a:lvl4pPr>
            <a:lvl5pPr marL="3047924" lvl="4" indent="-423323" algn="l">
              <a:lnSpc>
                <a:spcPct val="100000"/>
              </a:lnSpc>
              <a:spcBef>
                <a:spcPts val="800"/>
              </a:spcBef>
              <a:spcAft>
                <a:spcPts val="0"/>
              </a:spcAft>
              <a:buClr>
                <a:schemeClr val="accent1"/>
              </a:buClr>
              <a:buSzPts val="1400"/>
              <a:buFont typeface="Arial"/>
              <a:buChar char="•"/>
              <a:defRPr sz="1867">
                <a:latin typeface="Arial"/>
                <a:ea typeface="Arial"/>
                <a:cs typeface="Arial"/>
                <a:sym typeface="Arial"/>
              </a:defRPr>
            </a:lvl5pPr>
            <a:lvl6pPr marL="3657509" lvl="5" indent="-304792" algn="l">
              <a:lnSpc>
                <a:spcPct val="100000"/>
              </a:lnSpc>
              <a:spcBef>
                <a:spcPts val="0"/>
              </a:spcBef>
              <a:spcAft>
                <a:spcPts val="0"/>
              </a:spcAft>
              <a:buSzPts val="1400"/>
              <a:buNone/>
              <a:defRPr/>
            </a:lvl6pPr>
            <a:lvl7pPr marL="4267093" lvl="6" indent="-304792" algn="l">
              <a:lnSpc>
                <a:spcPct val="100000"/>
              </a:lnSpc>
              <a:spcBef>
                <a:spcPts val="0"/>
              </a:spcBef>
              <a:spcAft>
                <a:spcPts val="0"/>
              </a:spcAft>
              <a:buSzPts val="1400"/>
              <a:buNone/>
              <a:defRPr/>
            </a:lvl7pPr>
            <a:lvl8pPr marL="4876678" lvl="7" indent="-304792" algn="l">
              <a:lnSpc>
                <a:spcPct val="100000"/>
              </a:lnSpc>
              <a:spcBef>
                <a:spcPts val="0"/>
              </a:spcBef>
              <a:spcAft>
                <a:spcPts val="0"/>
              </a:spcAft>
              <a:buSzPts val="1400"/>
              <a:buNone/>
              <a:defRPr/>
            </a:lvl8pPr>
            <a:lvl9pPr marL="5486263" lvl="8" indent="-304792"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5735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609600" y="209629"/>
            <a:ext cx="10972800" cy="11520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00737D"/>
              </a:buClr>
              <a:buSzPts val="4400"/>
              <a:buFont typeface="Calibri"/>
              <a:buNone/>
              <a:defRPr sz="4400" b="0" i="0" u="none" strike="noStrike" cap="none">
                <a:solidFill>
                  <a:srgbClr val="00737D"/>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9"/>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9"/>
          <p:cNvSpPr txBox="1">
            <a:spLocks noGrp="1"/>
          </p:cNvSpPr>
          <p:nvPr>
            <p:ph type="sldNum" idx="12"/>
          </p:nvPr>
        </p:nvSpPr>
        <p:spPr>
          <a:xfrm>
            <a:off x="9163136" y="6466780"/>
            <a:ext cx="2844800" cy="365125"/>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50"/>
              <a:buFont typeface="Arial"/>
              <a:buNone/>
              <a:defRPr sz="1800" b="0" i="0" u="none" strike="noStrike" cap="none">
                <a:solidFill>
                  <a:srgbClr val="00737D"/>
                </a:solidFill>
                <a:latin typeface="Calibri"/>
                <a:ea typeface="Calibri"/>
                <a:cs typeface="Calibri"/>
                <a:sym typeface="Calibri"/>
              </a:defRPr>
            </a:lvl9pPr>
          </a:lstStyle>
          <a:p>
            <a:fld id="{00000000-1234-1234-1234-123412341234}" type="slidenum">
              <a:rPr lang="en-US" smtClean="0"/>
              <a:pPr/>
              <a:t>‹#›</a:t>
            </a:fld>
            <a:endParaRPr lang="en-US"/>
          </a:p>
        </p:txBody>
      </p:sp>
      <p:sp>
        <p:nvSpPr>
          <p:cNvPr id="50" name="Google Shape;50;p9"/>
          <p:cNvSpPr txBox="1">
            <a:spLocks noGrp="1"/>
          </p:cNvSpPr>
          <p:nvPr>
            <p:ph type="body" idx="1"/>
          </p:nvPr>
        </p:nvSpPr>
        <p:spPr>
          <a:xfrm>
            <a:off x="607484" y="1598400"/>
            <a:ext cx="10972800" cy="4526400"/>
          </a:xfrm>
          <a:prstGeom prst="rect">
            <a:avLst/>
          </a:prstGeom>
          <a:noFill/>
          <a:ln>
            <a:noFill/>
          </a:ln>
        </p:spPr>
        <p:txBody>
          <a:bodyPr spcFirstLastPara="1" wrap="square" lIns="91425" tIns="45700" rIns="91425" bIns="45700" anchor="t" anchorCtr="0">
            <a:noAutofit/>
          </a:bodyPr>
          <a:lstStyle>
            <a:lvl1pPr marL="609585" marR="0" lvl="0" indent="-482588" algn="l">
              <a:lnSpc>
                <a:spcPct val="90000"/>
              </a:lnSpc>
              <a:spcBef>
                <a:spcPts val="1000"/>
              </a:spcBef>
              <a:spcAft>
                <a:spcPts val="0"/>
              </a:spcAft>
              <a:buClr>
                <a:srgbClr val="00737D"/>
              </a:buClr>
              <a:buSzPts val="2100"/>
              <a:buFont typeface="Noto Sans Symbols"/>
              <a:buChar char="■"/>
              <a:defRPr sz="2800" b="0" i="0" u="none" strike="noStrike" cap="none">
                <a:solidFill>
                  <a:srgbClr val="00737D"/>
                </a:solidFill>
                <a:latin typeface="Calibri"/>
                <a:ea typeface="Calibri"/>
                <a:cs typeface="Calibri"/>
                <a:sym typeface="Calibri"/>
              </a:defRPr>
            </a:lvl1pPr>
            <a:lvl2pPr marL="1219170" marR="0" lvl="1" indent="-507987" algn="l">
              <a:lnSpc>
                <a:spcPct val="90000"/>
              </a:lnSpc>
              <a:spcBef>
                <a:spcPts val="500"/>
              </a:spcBef>
              <a:spcAft>
                <a:spcPts val="0"/>
              </a:spcAft>
              <a:buClr>
                <a:srgbClr val="00737D"/>
              </a:buClr>
              <a:buSzPts val="2400"/>
              <a:buFont typeface="Noto Sans Symbols"/>
              <a:buChar char="▪"/>
              <a:defRPr sz="2400" b="0" i="0" u="none" strike="noStrike" cap="none">
                <a:solidFill>
                  <a:srgbClr val="00737D"/>
                </a:solidFill>
                <a:latin typeface="Calibri"/>
                <a:ea typeface="Calibri"/>
                <a:cs typeface="Calibri"/>
                <a:sym typeface="Calibri"/>
              </a:defRPr>
            </a:lvl2pPr>
            <a:lvl3pPr marL="1828754" marR="0" lvl="2" indent="-474121" algn="l">
              <a:lnSpc>
                <a:spcPct val="90000"/>
              </a:lnSpc>
              <a:spcBef>
                <a:spcPts val="500"/>
              </a:spcBef>
              <a:spcAft>
                <a:spcPts val="0"/>
              </a:spcAft>
              <a:buClr>
                <a:srgbClr val="00737D"/>
              </a:buClr>
              <a:buSzPts val="2000"/>
              <a:buFont typeface="Noto Sans Symbols"/>
              <a:buChar char="▪"/>
              <a:defRPr sz="2000" b="0" i="0" u="none" strike="noStrike" cap="none">
                <a:solidFill>
                  <a:srgbClr val="00737D"/>
                </a:solidFill>
                <a:latin typeface="Calibri"/>
                <a:ea typeface="Calibri"/>
                <a:cs typeface="Calibri"/>
                <a:sym typeface="Calibri"/>
              </a:defRPr>
            </a:lvl3pPr>
            <a:lvl4pPr marL="2438339" marR="0" lvl="3" indent="-457189" algn="l">
              <a:lnSpc>
                <a:spcPct val="90000"/>
              </a:lnSpc>
              <a:spcBef>
                <a:spcPts val="500"/>
              </a:spcBef>
              <a:spcAft>
                <a:spcPts val="0"/>
              </a:spcAft>
              <a:buClr>
                <a:srgbClr val="00737D"/>
              </a:buClr>
              <a:buSzPts val="1800"/>
              <a:buFont typeface="Noto Sans Symbols"/>
              <a:buChar char="▪"/>
              <a:defRPr sz="1800" b="0" i="0" u="none" strike="noStrike" cap="none">
                <a:solidFill>
                  <a:srgbClr val="00737D"/>
                </a:solidFill>
                <a:latin typeface="Calibri"/>
                <a:ea typeface="Calibri"/>
                <a:cs typeface="Calibri"/>
                <a:sym typeface="Calibri"/>
              </a:defRPr>
            </a:lvl4pPr>
            <a:lvl5pPr marL="3047924" marR="0" lvl="4" indent="-440256" algn="l">
              <a:lnSpc>
                <a:spcPct val="90000"/>
              </a:lnSpc>
              <a:spcBef>
                <a:spcPts val="400"/>
              </a:spcBef>
              <a:spcAft>
                <a:spcPts val="0"/>
              </a:spcAft>
              <a:buClr>
                <a:srgbClr val="00737D"/>
              </a:buClr>
              <a:buSzPts val="1600"/>
              <a:buFont typeface="Noto Sans Symbols"/>
              <a:buChar char="▪"/>
              <a:defRPr sz="1600" b="0" i="0" u="none" strike="noStrike" cap="none">
                <a:solidFill>
                  <a:srgbClr val="00737D"/>
                </a:solidFill>
                <a:latin typeface="Calibri"/>
                <a:ea typeface="Calibri"/>
                <a:cs typeface="Calibri"/>
                <a:sym typeface="Calibri"/>
              </a:defRPr>
            </a:lvl5pPr>
            <a:lvl6pPr marL="3657509" marR="0" lvl="5"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4267093" marR="0" lvl="6"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4876678" marR="0" lvl="7"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5486263" marR="0" lvl="8"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71612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with title and text">
  <p:cSld name="Slide with title and text">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336000" y="981101"/>
            <a:ext cx="11520000" cy="4968179"/>
          </a:xfrm>
          <a:prstGeom prst="rect">
            <a:avLst/>
          </a:prstGeom>
          <a:noFill/>
          <a:ln>
            <a:noFill/>
          </a:ln>
        </p:spPr>
        <p:txBody>
          <a:bodyPr spcFirstLastPara="1" wrap="square" lIns="0" tIns="144000" rIns="0" bIns="288000" anchor="t" anchorCtr="0">
            <a:noAutofit/>
          </a:bodyPr>
          <a:lstStyle>
            <a:lvl1pPr marL="609585" marR="0" lvl="0" indent="-482588" algn="l">
              <a:lnSpc>
                <a:spcPct val="100000"/>
              </a:lnSpc>
              <a:spcBef>
                <a:spcPts val="1000"/>
              </a:spcBef>
              <a:spcAft>
                <a:spcPts val="0"/>
              </a:spcAft>
              <a:buClr>
                <a:srgbClr val="0067A6"/>
              </a:buClr>
              <a:buSzPts val="2100"/>
              <a:buFont typeface="Noto Sans Symbols"/>
              <a:buChar char="■"/>
              <a:defRPr sz="2800" b="0" i="0" u="none" strike="noStrike" cap="none">
                <a:solidFill>
                  <a:schemeClr val="dk1"/>
                </a:solidFill>
                <a:latin typeface="Arial"/>
                <a:ea typeface="Arial"/>
                <a:cs typeface="Arial"/>
                <a:sym typeface="Arial"/>
              </a:defRPr>
            </a:lvl1pPr>
            <a:lvl2pPr marL="1219170" marR="0" lvl="1" indent="-507987" algn="l">
              <a:lnSpc>
                <a:spcPct val="100000"/>
              </a:lnSpc>
              <a:spcBef>
                <a:spcPts val="500"/>
              </a:spcBef>
              <a:spcAft>
                <a:spcPts val="0"/>
              </a:spcAft>
              <a:buClr>
                <a:srgbClr val="0067A6"/>
              </a:buClr>
              <a:buSzPts val="2400"/>
              <a:buFont typeface="Noto Sans Symbols"/>
              <a:buChar char="→"/>
              <a:defRPr sz="2400" b="0" i="0" u="none" strike="noStrike" cap="none">
                <a:solidFill>
                  <a:srgbClr val="00737D"/>
                </a:solidFill>
                <a:latin typeface="Arial"/>
                <a:ea typeface="Arial"/>
                <a:cs typeface="Arial"/>
                <a:sym typeface="Arial"/>
              </a:defRPr>
            </a:lvl2pPr>
            <a:lvl3pPr marL="1828754" marR="0" lvl="2" indent="-474121" algn="l">
              <a:lnSpc>
                <a:spcPct val="100000"/>
              </a:lnSpc>
              <a:spcBef>
                <a:spcPts val="500"/>
              </a:spcBef>
              <a:spcAft>
                <a:spcPts val="0"/>
              </a:spcAft>
              <a:buClr>
                <a:srgbClr val="0067A6"/>
              </a:buClr>
              <a:buSzPts val="2000"/>
              <a:buFont typeface="Noto Sans Symbols"/>
              <a:buChar char="→"/>
              <a:defRPr sz="2000" b="0" i="0" u="none" strike="noStrike" cap="none">
                <a:solidFill>
                  <a:srgbClr val="00737D"/>
                </a:solidFill>
                <a:latin typeface="Arial"/>
                <a:ea typeface="Arial"/>
                <a:cs typeface="Arial"/>
                <a:sym typeface="Arial"/>
              </a:defRPr>
            </a:lvl3pPr>
            <a:lvl4pPr marL="2438339" marR="0" lvl="3" indent="-457189" algn="l">
              <a:lnSpc>
                <a:spcPct val="100000"/>
              </a:lnSpc>
              <a:spcBef>
                <a:spcPts val="500"/>
              </a:spcBef>
              <a:spcAft>
                <a:spcPts val="0"/>
              </a:spcAft>
              <a:buClr>
                <a:srgbClr val="0067A6"/>
              </a:buClr>
              <a:buSzPts val="1800"/>
              <a:buFont typeface="Noto Sans Symbols"/>
              <a:buChar char="→"/>
              <a:defRPr sz="1800" b="0" i="0" u="none" strike="noStrike" cap="none">
                <a:solidFill>
                  <a:srgbClr val="00737D"/>
                </a:solidFill>
                <a:latin typeface="Arial"/>
                <a:ea typeface="Arial"/>
                <a:cs typeface="Arial"/>
                <a:sym typeface="Arial"/>
              </a:defRPr>
            </a:lvl4pPr>
            <a:lvl5pPr marL="3047924" marR="0" lvl="4" indent="-457189" algn="l">
              <a:lnSpc>
                <a:spcPct val="100000"/>
              </a:lnSpc>
              <a:spcBef>
                <a:spcPts val="500"/>
              </a:spcBef>
              <a:spcAft>
                <a:spcPts val="0"/>
              </a:spcAft>
              <a:buClr>
                <a:srgbClr val="0067A6"/>
              </a:buClr>
              <a:buSzPts val="1800"/>
              <a:buFont typeface="Noto Sans Symbols"/>
              <a:buChar char="→"/>
              <a:defRPr sz="1800" b="0" i="0" u="none" strike="noStrike" cap="none">
                <a:solidFill>
                  <a:srgbClr val="00737D"/>
                </a:solidFill>
                <a:latin typeface="Arial"/>
                <a:ea typeface="Arial"/>
                <a:cs typeface="Arial"/>
                <a:sym typeface="Arial"/>
              </a:defRPr>
            </a:lvl5pPr>
            <a:lvl6pPr marL="3657509" marR="0" lvl="5"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4267093" marR="0" lvl="6"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4876678" marR="0" lvl="7"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5486263" marR="0" lvl="8"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0"/>
          <p:cNvSpPr txBox="1">
            <a:spLocks noGrp="1"/>
          </p:cNvSpPr>
          <p:nvPr>
            <p:ph type="body" idx="2"/>
          </p:nvPr>
        </p:nvSpPr>
        <p:spPr>
          <a:xfrm>
            <a:off x="239349" y="188642"/>
            <a:ext cx="9601067" cy="648097"/>
          </a:xfrm>
          <a:prstGeom prst="rect">
            <a:avLst/>
          </a:prstGeom>
          <a:noFill/>
          <a:ln>
            <a:noFill/>
          </a:ln>
        </p:spPr>
        <p:txBody>
          <a:bodyPr spcFirstLastPara="1" wrap="square" lIns="91425" tIns="45700" rIns="91425" bIns="45700" anchor="ctr" anchorCtr="0">
            <a:noAutofit/>
          </a:bodyPr>
          <a:lstStyle>
            <a:lvl1pPr marL="609585" marR="0" lvl="0" indent="-304792" algn="l">
              <a:lnSpc>
                <a:spcPct val="90000"/>
              </a:lnSpc>
              <a:spcBef>
                <a:spcPts val="1000"/>
              </a:spcBef>
              <a:spcAft>
                <a:spcPts val="0"/>
              </a:spcAft>
              <a:buClr>
                <a:srgbClr val="176DB6"/>
              </a:buClr>
              <a:buSzPts val="3000"/>
              <a:buFont typeface="Noto Sans Symbols"/>
              <a:buNone/>
              <a:defRPr sz="4000" b="1" i="0" u="none" strike="noStrike" cap="none">
                <a:solidFill>
                  <a:srgbClr val="176DB6"/>
                </a:solidFill>
                <a:latin typeface="Calibri"/>
                <a:ea typeface="Calibri"/>
                <a:cs typeface="Calibri"/>
                <a:sym typeface="Calibri"/>
              </a:defRPr>
            </a:lvl1pPr>
            <a:lvl2pPr marL="1219170" marR="0" lvl="1" indent="-507987" algn="l">
              <a:lnSpc>
                <a:spcPct val="90000"/>
              </a:lnSpc>
              <a:spcBef>
                <a:spcPts val="500"/>
              </a:spcBef>
              <a:spcAft>
                <a:spcPts val="0"/>
              </a:spcAft>
              <a:buClr>
                <a:srgbClr val="00737D"/>
              </a:buClr>
              <a:buSzPts val="2400"/>
              <a:buFont typeface="Noto Sans Symbols"/>
              <a:buChar char="▪"/>
              <a:defRPr sz="2400" b="0" i="0" u="none" strike="noStrike" cap="none">
                <a:solidFill>
                  <a:srgbClr val="00737D"/>
                </a:solidFill>
                <a:latin typeface="Calibri"/>
                <a:ea typeface="Calibri"/>
                <a:cs typeface="Calibri"/>
                <a:sym typeface="Calibri"/>
              </a:defRPr>
            </a:lvl2pPr>
            <a:lvl3pPr marL="1828754" marR="0" lvl="2" indent="-474121" algn="l">
              <a:lnSpc>
                <a:spcPct val="90000"/>
              </a:lnSpc>
              <a:spcBef>
                <a:spcPts val="500"/>
              </a:spcBef>
              <a:spcAft>
                <a:spcPts val="0"/>
              </a:spcAft>
              <a:buClr>
                <a:srgbClr val="00737D"/>
              </a:buClr>
              <a:buSzPts val="2000"/>
              <a:buFont typeface="Noto Sans Symbols"/>
              <a:buChar char="▪"/>
              <a:defRPr sz="2000" b="0" i="0" u="none" strike="noStrike" cap="none">
                <a:solidFill>
                  <a:srgbClr val="00737D"/>
                </a:solidFill>
                <a:latin typeface="Calibri"/>
                <a:ea typeface="Calibri"/>
                <a:cs typeface="Calibri"/>
                <a:sym typeface="Calibri"/>
              </a:defRPr>
            </a:lvl3pPr>
            <a:lvl4pPr marL="2438339" marR="0" lvl="3" indent="-457189" algn="l">
              <a:lnSpc>
                <a:spcPct val="90000"/>
              </a:lnSpc>
              <a:spcBef>
                <a:spcPts val="500"/>
              </a:spcBef>
              <a:spcAft>
                <a:spcPts val="0"/>
              </a:spcAft>
              <a:buClr>
                <a:srgbClr val="00737D"/>
              </a:buClr>
              <a:buSzPts val="1800"/>
              <a:buFont typeface="Noto Sans Symbols"/>
              <a:buChar char="▪"/>
              <a:defRPr sz="1800" b="0" i="0" u="none" strike="noStrike" cap="none">
                <a:solidFill>
                  <a:srgbClr val="00737D"/>
                </a:solidFill>
                <a:latin typeface="Calibri"/>
                <a:ea typeface="Calibri"/>
                <a:cs typeface="Calibri"/>
                <a:sym typeface="Calibri"/>
              </a:defRPr>
            </a:lvl4pPr>
            <a:lvl5pPr marL="3047924" marR="0" lvl="4" indent="-457189" algn="l">
              <a:lnSpc>
                <a:spcPct val="90000"/>
              </a:lnSpc>
              <a:spcBef>
                <a:spcPts val="500"/>
              </a:spcBef>
              <a:spcAft>
                <a:spcPts val="0"/>
              </a:spcAft>
              <a:buClr>
                <a:srgbClr val="00737D"/>
              </a:buClr>
              <a:buSzPts val="1800"/>
              <a:buFont typeface="Noto Sans Symbols"/>
              <a:buChar char="▪"/>
              <a:defRPr sz="1800" b="0" i="0" u="none" strike="noStrike" cap="none">
                <a:solidFill>
                  <a:srgbClr val="00737D"/>
                </a:solidFill>
                <a:latin typeface="Calibri"/>
                <a:ea typeface="Calibri"/>
                <a:cs typeface="Calibri"/>
                <a:sym typeface="Calibri"/>
              </a:defRPr>
            </a:lvl5pPr>
            <a:lvl6pPr marL="3657509" marR="0" lvl="5"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4267093" marR="0" lvl="6"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4876678" marR="0" lvl="7"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5486263" marR="0" lvl="8" indent="-457189"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8187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7486" y="1201749"/>
            <a:ext cx="11269205" cy="5104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11102009" y="6579704"/>
            <a:ext cx="1089992" cy="278296"/>
          </a:xfrm>
          <a:prstGeom prst="rect">
            <a:avLst/>
          </a:prstGeom>
        </p:spPr>
        <p:txBody>
          <a:bodyPr lIns="91440" tIns="45720" rIns="91440" bIns="45720"/>
          <a:lstStyle>
            <a:lvl1pPr algn="r">
              <a:defRPr sz="1000"/>
            </a:lvl1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5786014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Rectangle 4"/>
          <p:cNvSpPr>
            <a:spLocks noGrp="1" noChangeArrowheads="1"/>
          </p:cNvSpPr>
          <p:nvPr>
            <p:ph type="sldNum" sz="quarter" idx="10"/>
          </p:nvPr>
        </p:nvSpPr>
        <p:spPr>
          <a:xfrm>
            <a:off x="10366512" y="6579703"/>
            <a:ext cx="1825487" cy="268357"/>
          </a:xfrm>
          <a:prstGeom prst="rect">
            <a:avLst/>
          </a:prstGeom>
          <a:ln/>
        </p:spPr>
        <p:txBody>
          <a:bodyPr/>
          <a:lstStyle>
            <a:lvl1pPr algn="r">
              <a:defRPr sz="1200"/>
            </a:lvl1pPr>
          </a:lstStyle>
          <a:p>
            <a:pPr>
              <a:defRPr/>
            </a:pPr>
            <a:fld id="{4F47CF95-CA0B-488D-91DE-2BBA7CC92468}" type="slidenum">
              <a:rPr lang="zh-CN" altLang="en-US" smtClean="0"/>
              <a:pPr>
                <a:defRPr/>
              </a:pPr>
              <a:t>‹#›</a:t>
            </a:fld>
            <a:endParaRPr lang="en-US" altLang="zh-CN" dirty="0"/>
          </a:p>
        </p:txBody>
      </p:sp>
    </p:spTree>
    <p:extLst>
      <p:ext uri="{BB962C8B-B14F-4D97-AF65-F5344CB8AC3E}">
        <p14:creationId xmlns:p14="http://schemas.microsoft.com/office/powerpoint/2010/main" val="2986806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9652000" y="6413157"/>
            <a:ext cx="2540000" cy="457200"/>
          </a:xfrm>
          <a:prstGeom prst="rect">
            <a:avLst/>
          </a:prstGeom>
          <a:ln/>
        </p:spPr>
        <p:txBody>
          <a:bodyPr/>
          <a:lstStyle>
            <a:lvl1pPr algn="r">
              <a:defRPr sz="1200"/>
            </a:lvl1pPr>
          </a:lstStyle>
          <a:p>
            <a:pPr>
              <a:defRPr/>
            </a:pPr>
            <a:fld id="{61A1981D-AD31-42D5-9BCA-B2F7346FB97C}" type="slidenum">
              <a:rPr lang="zh-CN" altLang="en-US" smtClean="0"/>
              <a:pPr>
                <a:defRPr/>
              </a:pPr>
              <a:t>‹#›</a:t>
            </a:fld>
            <a:endParaRPr lang="en-US" altLang="zh-CN" dirty="0"/>
          </a:p>
        </p:txBody>
      </p:sp>
    </p:spTree>
    <p:extLst>
      <p:ext uri="{BB962C8B-B14F-4D97-AF65-F5344CB8AC3E}">
        <p14:creationId xmlns:p14="http://schemas.microsoft.com/office/powerpoint/2010/main" val="371861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6467" y="1517650"/>
            <a:ext cx="55753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517650"/>
            <a:ext cx="55753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9652000" y="6437312"/>
            <a:ext cx="2540000" cy="457200"/>
          </a:xfrm>
          <a:prstGeom prst="rect">
            <a:avLst/>
          </a:prstGeom>
          <a:ln/>
        </p:spPr>
        <p:txBody>
          <a:bodyPr/>
          <a:lstStyle>
            <a:lvl1pPr algn="r">
              <a:defRPr sz="1400"/>
            </a:lvl1pPr>
          </a:lstStyle>
          <a:p>
            <a:pPr>
              <a:defRPr/>
            </a:pPr>
            <a:fld id="{361B75DF-D404-4567-9BB2-0C950B791294}" type="slidenum">
              <a:rPr lang="zh-CN" altLang="en-US" smtClean="0"/>
              <a:pPr>
                <a:defRPr/>
              </a:pPr>
              <a:t>‹#›</a:t>
            </a:fld>
            <a:endParaRPr lang="en-US" altLang="zh-CN" dirty="0"/>
          </a:p>
        </p:txBody>
      </p:sp>
    </p:spTree>
    <p:extLst>
      <p:ext uri="{BB962C8B-B14F-4D97-AF65-F5344CB8AC3E}">
        <p14:creationId xmlns:p14="http://schemas.microsoft.com/office/powerpoint/2010/main" val="422040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247650"/>
            <a:ext cx="11328400" cy="1143000"/>
          </a:xfrm>
        </p:spPr>
        <p:txBody>
          <a:bodyPr/>
          <a:lstStyle/>
          <a:p>
            <a:r>
              <a:rPr lang="en-US"/>
              <a:t>Click to edit Master title style</a:t>
            </a:r>
          </a:p>
        </p:txBody>
      </p:sp>
      <p:sp>
        <p:nvSpPr>
          <p:cNvPr id="3" name="Text Placeholder 2"/>
          <p:cNvSpPr>
            <a:spLocks noGrp="1"/>
          </p:cNvSpPr>
          <p:nvPr>
            <p:ph type="body" sz="half" idx="1"/>
          </p:nvPr>
        </p:nvSpPr>
        <p:spPr>
          <a:xfrm>
            <a:off x="516467" y="1517650"/>
            <a:ext cx="55753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94967" y="1517651"/>
            <a:ext cx="5575300" cy="233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94967" y="4003676"/>
            <a:ext cx="5575300" cy="233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sldNum" sz="quarter" idx="10"/>
          </p:nvPr>
        </p:nvSpPr>
        <p:spPr>
          <a:xfrm>
            <a:off x="8839200" y="6400800"/>
            <a:ext cx="2540000" cy="457200"/>
          </a:xfrm>
          <a:prstGeom prst="rect">
            <a:avLst/>
          </a:prstGeom>
          <a:ln/>
        </p:spPr>
        <p:txBody>
          <a:bodyPr/>
          <a:lstStyle>
            <a:lvl1pPr>
              <a:defRPr/>
            </a:lvl1pPr>
          </a:lstStyle>
          <a:p>
            <a:pPr>
              <a:defRPr/>
            </a:pPr>
            <a:fld id="{22A8C634-37D8-457C-B14F-21152237A5FF}" type="slidenum">
              <a:rPr lang="zh-CN" altLang="en-US"/>
              <a:pPr>
                <a:defRPr/>
              </a:pPr>
              <a:t>‹#›</a:t>
            </a:fld>
            <a:endParaRPr lang="en-US" altLang="zh-CN"/>
          </a:p>
        </p:txBody>
      </p:sp>
      <p:sp>
        <p:nvSpPr>
          <p:cNvPr id="7" name="Rectangle 5"/>
          <p:cNvSpPr>
            <a:spLocks noGrp="1" noChangeArrowheads="1"/>
          </p:cNvSpPr>
          <p:nvPr>
            <p:ph type="dt" sz="half" idx="11"/>
          </p:nvPr>
        </p:nvSpPr>
        <p:spPr>
          <a:xfrm>
            <a:off x="0" y="6553200"/>
            <a:ext cx="1524000" cy="304800"/>
          </a:xfrm>
          <a:prstGeom prst="rect">
            <a:avLst/>
          </a:prstGeom>
          <a:ln/>
        </p:spPr>
        <p:txBody>
          <a:bodyPr/>
          <a:lstStyle>
            <a:lvl1pPr>
              <a:defRPr/>
            </a:lvl1pPr>
          </a:lstStyle>
          <a:p>
            <a:pPr>
              <a:defRPr/>
            </a:pPr>
            <a:r>
              <a:rPr lang="en-US"/>
              <a:t> 9:04:15 AM</a:t>
            </a:r>
          </a:p>
        </p:txBody>
      </p:sp>
    </p:spTree>
    <p:extLst>
      <p:ext uri="{BB962C8B-B14F-4D97-AF65-F5344CB8AC3E}">
        <p14:creationId xmlns:p14="http://schemas.microsoft.com/office/powerpoint/2010/main" val="160154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247650"/>
            <a:ext cx="11328400" cy="1143000"/>
          </a:xfrm>
        </p:spPr>
        <p:txBody>
          <a:bodyPr/>
          <a:lstStyle/>
          <a:p>
            <a:r>
              <a:rPr lang="en-US"/>
              <a:t>Click to edit Master title style</a:t>
            </a:r>
          </a:p>
        </p:txBody>
      </p:sp>
      <p:sp>
        <p:nvSpPr>
          <p:cNvPr id="3" name="Text Placeholder 2"/>
          <p:cNvSpPr>
            <a:spLocks noGrp="1"/>
          </p:cNvSpPr>
          <p:nvPr>
            <p:ph type="body" sz="half" idx="1"/>
          </p:nvPr>
        </p:nvSpPr>
        <p:spPr>
          <a:xfrm>
            <a:off x="516467" y="1517650"/>
            <a:ext cx="55753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517650"/>
            <a:ext cx="55753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8839200" y="6400800"/>
            <a:ext cx="2540000" cy="457200"/>
          </a:xfrm>
          <a:prstGeom prst="rect">
            <a:avLst/>
          </a:prstGeom>
          <a:ln/>
        </p:spPr>
        <p:txBody>
          <a:bodyPr/>
          <a:lstStyle>
            <a:lvl1pPr>
              <a:defRPr/>
            </a:lvl1pPr>
          </a:lstStyle>
          <a:p>
            <a:pPr>
              <a:defRPr/>
            </a:pPr>
            <a:fld id="{B9A894EE-C36C-4D17-AA7B-19FB8EFFBDD7}" type="slidenum">
              <a:rPr lang="zh-CN" altLang="en-US">
                <a:solidFill>
                  <a:srgbClr val="000000"/>
                </a:solidFill>
              </a:rPr>
              <a:pPr>
                <a:defRPr/>
              </a:pPr>
              <a:t>‹#›</a:t>
            </a:fld>
            <a:endParaRPr lang="en-US" altLang="zh-CN">
              <a:solidFill>
                <a:srgbClr val="000000"/>
              </a:solidFill>
            </a:endParaRPr>
          </a:p>
        </p:txBody>
      </p:sp>
      <p:sp>
        <p:nvSpPr>
          <p:cNvPr id="6" name="Date Placeholder 5"/>
          <p:cNvSpPr>
            <a:spLocks noGrp="1" noChangeArrowheads="1"/>
          </p:cNvSpPr>
          <p:nvPr>
            <p:ph type="dt" sz="half" idx="11"/>
          </p:nvPr>
        </p:nvSpPr>
        <p:spPr>
          <a:xfrm>
            <a:off x="0" y="6553200"/>
            <a:ext cx="1524000" cy="304800"/>
          </a:xfrm>
          <a:prstGeom prst="rect">
            <a:avLst/>
          </a:prstGeom>
          <a:ln/>
        </p:spPr>
        <p:txBody>
          <a:bodyPr/>
          <a:lstStyle>
            <a:lvl1pPr>
              <a:defRPr/>
            </a:lvl1pPr>
          </a:lstStyle>
          <a:p>
            <a:pPr>
              <a:defRPr/>
            </a:pPr>
            <a:r>
              <a:rPr lang="en-US">
                <a:solidFill>
                  <a:srgbClr val="000000"/>
                </a:solidFill>
              </a:rPr>
              <a:t> 9:04:15 AM</a:t>
            </a:r>
          </a:p>
        </p:txBody>
      </p:sp>
    </p:spTree>
    <p:extLst>
      <p:ext uri="{BB962C8B-B14F-4D97-AF65-F5344CB8AC3E}">
        <p14:creationId xmlns:p14="http://schemas.microsoft.com/office/powerpoint/2010/main" val="312049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43976A03-596E-4490-AE35-AFB744E08901}" type="datetime1">
              <a:rPr lang="en-GB" smtClean="0">
                <a:solidFill>
                  <a:prstClr val="black">
                    <a:tint val="75000"/>
                  </a:prstClr>
                </a:solidFill>
              </a:rPr>
              <a:pPr/>
              <a:t>31/10/2021</a:t>
            </a:fld>
            <a:endParaRPr lang="en-GB">
              <a:solidFill>
                <a:prstClr val="black">
                  <a:tint val="75000"/>
                </a:prstClr>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57497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1094752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22252" y="192088"/>
            <a:ext cx="10983384"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607485" y="1201739"/>
            <a:ext cx="10983384" cy="4840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7798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hdr="0" ftr="0" dt="0"/>
  <p:txStyles>
    <p:title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tgmattso/OmpCommonCore.gi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openmp.or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ompcore.co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gmattso/OmpCommonCore.gi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www.sprng.org/"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6.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trainxxx@cori.nersc.gov" TargetMode="External"/><Relationship Id="rId2" Type="http://schemas.openxmlformats.org/officeDocument/2006/relationships/hyperlink" Target="https://iris.nersc.gov/trai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789710" y="2007994"/>
            <a:ext cx="10785764" cy="1566479"/>
          </a:xfrm>
          <a:noFill/>
        </p:spPr>
        <p:txBody>
          <a:bodyPr/>
          <a:lstStyle/>
          <a:p>
            <a:pPr algn="ctr" eaLnBrk="1" hangingPunct="1">
              <a:lnSpc>
                <a:spcPct val="89000"/>
              </a:lnSpc>
            </a:pPr>
            <a:r>
              <a:rPr lang="en-US" altLang="zh-CN" sz="4800" dirty="0">
                <a:ea typeface="SimSun" pitchFamily="2" charset="-122"/>
              </a:rPr>
              <a:t>The OpenMP</a:t>
            </a:r>
            <a:r>
              <a:rPr lang="en-US" altLang="zh-CN" sz="4800" baseline="30000" dirty="0">
                <a:ea typeface="SimSun" pitchFamily="2" charset="-122"/>
              </a:rPr>
              <a:t>*</a:t>
            </a:r>
            <a:r>
              <a:rPr lang="en-US" altLang="zh-CN" sz="4800" dirty="0">
                <a:ea typeface="SimSun" pitchFamily="2" charset="-122"/>
              </a:rPr>
              <a:t> Common Core:</a:t>
            </a:r>
            <a:br>
              <a:rPr lang="en-US" altLang="zh-CN" sz="4800" dirty="0">
                <a:ea typeface="SimSun" pitchFamily="2" charset="-122"/>
              </a:rPr>
            </a:br>
            <a:r>
              <a:rPr lang="en-US" altLang="zh-CN" sz="3200" dirty="0">
                <a:ea typeface="SimSun" pitchFamily="2" charset="-122"/>
              </a:rPr>
              <a:t>A hands-on Introduction</a:t>
            </a:r>
          </a:p>
        </p:txBody>
      </p:sp>
      <p:sp>
        <p:nvSpPr>
          <p:cNvPr id="5126" name="Text Box 6"/>
          <p:cNvSpPr txBox="1">
            <a:spLocks noChangeArrowheads="1"/>
          </p:cNvSpPr>
          <p:nvPr/>
        </p:nvSpPr>
        <p:spPr bwMode="auto">
          <a:xfrm>
            <a:off x="3745674" y="6604000"/>
            <a:ext cx="4912659" cy="254000"/>
          </a:xfrm>
          <a:prstGeom prst="rect">
            <a:avLst/>
          </a:prstGeom>
          <a:noFill/>
          <a:ln w="19050">
            <a:noFill/>
            <a:miter lim="800000"/>
            <a:headEnd/>
            <a:tailEnd/>
          </a:ln>
        </p:spPr>
        <p:txBody>
          <a:bodyPr wrap="square">
            <a:spAutoFit/>
          </a:bodyPr>
          <a:lstStyle/>
          <a:p>
            <a:pPr>
              <a:spcBef>
                <a:spcPct val="50000"/>
              </a:spcBef>
            </a:pPr>
            <a:r>
              <a:rPr lang="zh-CN" altLang="en-US" sz="1000" dirty="0">
                <a:latin typeface="Arial" charset="0"/>
              </a:rPr>
              <a:t>* </a:t>
            </a:r>
            <a:r>
              <a:rPr lang="en-US" altLang="zh-CN" sz="1000" dirty="0">
                <a:latin typeface="Arial" charset="0"/>
              </a:rPr>
              <a:t>The name “</a:t>
            </a:r>
            <a:r>
              <a:rPr lang="en-US" altLang="zh-CN" sz="1000" dirty="0" err="1">
                <a:latin typeface="Arial" charset="0"/>
              </a:rPr>
              <a:t>OpenMP</a:t>
            </a:r>
            <a:r>
              <a:rPr lang="en-US" altLang="zh-CN" sz="1000" dirty="0">
                <a:latin typeface="Arial" charset="0"/>
              </a:rPr>
              <a:t>” is the property of the </a:t>
            </a:r>
            <a:r>
              <a:rPr lang="en-US" altLang="zh-CN" sz="1000" dirty="0" err="1">
                <a:latin typeface="Arial" charset="0"/>
              </a:rPr>
              <a:t>OpenMP</a:t>
            </a:r>
            <a:r>
              <a:rPr lang="en-US" altLang="zh-CN" sz="1000" dirty="0">
                <a:latin typeface="Arial" charset="0"/>
              </a:rPr>
              <a:t> Architecture Review Board.</a:t>
            </a:r>
          </a:p>
        </p:txBody>
      </p:sp>
      <p:sp>
        <p:nvSpPr>
          <p:cNvPr id="7" name="Rectangle 3"/>
          <p:cNvSpPr txBox="1">
            <a:spLocks noChangeArrowheads="1"/>
          </p:cNvSpPr>
          <p:nvPr/>
        </p:nvSpPr>
        <p:spPr bwMode="auto">
          <a:xfrm>
            <a:off x="6096000" y="4133518"/>
            <a:ext cx="2469688" cy="74612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Alice </a:t>
            </a:r>
            <a:r>
              <a:rPr lang="en-US" altLang="zh-CN" b="1" kern="0" dirty="0" err="1">
                <a:solidFill>
                  <a:srgbClr val="000000"/>
                </a:solidFill>
                <a:ea typeface="SimSun" pitchFamily="2" charset="-122"/>
              </a:rPr>
              <a:t>Koniges</a:t>
            </a:r>
            <a:endParaRPr lang="en-US" altLang="zh-CN" b="1" kern="0" dirty="0">
              <a:solidFill>
                <a:srgbClr val="000000"/>
              </a:solidFill>
              <a:ea typeface="SimSun" pitchFamily="2" charset="-122"/>
            </a:endParaRPr>
          </a:p>
          <a:p>
            <a:pPr algn="ctr" fontAlgn="base">
              <a:lnSpc>
                <a:spcPct val="94000"/>
              </a:lnSpc>
              <a:spcBef>
                <a:spcPct val="30000"/>
              </a:spcBef>
              <a:spcAft>
                <a:spcPct val="0"/>
              </a:spcAft>
              <a:buClr>
                <a:schemeClr val="tx2"/>
              </a:buClr>
              <a:buSzPct val="75000"/>
              <a:defRPr/>
            </a:pPr>
            <a:r>
              <a:rPr lang="en-US" sz="1600" b="1" kern="0" dirty="0">
                <a:solidFill>
                  <a:srgbClr val="000000"/>
                </a:solidFill>
                <a:ea typeface="SimSun" pitchFamily="2" charset="-122"/>
              </a:rPr>
              <a:t>Univ. of </a:t>
            </a:r>
            <a:r>
              <a:rPr lang="en-US" dirty="0"/>
              <a:t>Hawai’i</a:t>
            </a:r>
            <a:endParaRPr lang="en-US" sz="1600" b="1" kern="0" dirty="0">
              <a:solidFill>
                <a:srgbClr val="000000"/>
              </a:solidFill>
              <a:ea typeface="SimSun" pitchFamily="2" charset="-122"/>
            </a:endParaRPr>
          </a:p>
        </p:txBody>
      </p:sp>
      <p:sp>
        <p:nvSpPr>
          <p:cNvPr id="9" name="Rectangle 3"/>
          <p:cNvSpPr txBox="1">
            <a:spLocks noChangeArrowheads="1"/>
          </p:cNvSpPr>
          <p:nvPr/>
        </p:nvSpPr>
        <p:spPr bwMode="auto">
          <a:xfrm>
            <a:off x="1030012" y="4125901"/>
            <a:ext cx="1891541" cy="76136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ea typeface="SimSun" pitchFamily="2" charset="-122"/>
              </a:rPr>
              <a:t>Tim Mattson</a:t>
            </a:r>
          </a:p>
          <a:p>
            <a:pPr algn="ctr" fontAlgn="base">
              <a:lnSpc>
                <a:spcPct val="94000"/>
              </a:lnSpc>
              <a:spcBef>
                <a:spcPct val="30000"/>
              </a:spcBef>
              <a:spcAft>
                <a:spcPct val="0"/>
              </a:spcAft>
              <a:buClr>
                <a:schemeClr val="tx2"/>
              </a:buClr>
              <a:buSzPct val="75000"/>
              <a:defRPr/>
            </a:pPr>
            <a:r>
              <a:rPr lang="en-US" altLang="zh-CN" sz="1600" b="1" kern="0" dirty="0">
                <a:solidFill>
                  <a:srgbClr val="000000"/>
                </a:solidFill>
                <a:ea typeface="SimSun" pitchFamily="2" charset="-122"/>
              </a:rPr>
              <a:t>Intel Corp.</a:t>
            </a:r>
          </a:p>
        </p:txBody>
      </p:sp>
      <p:sp>
        <p:nvSpPr>
          <p:cNvPr id="8" name="Rectangle 3"/>
          <p:cNvSpPr txBox="1">
            <a:spLocks noChangeArrowheads="1"/>
          </p:cNvSpPr>
          <p:nvPr/>
        </p:nvSpPr>
        <p:spPr bwMode="auto">
          <a:xfrm>
            <a:off x="3355677" y="4125901"/>
            <a:ext cx="2109736" cy="76136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Yun (Helen) He</a:t>
            </a:r>
          </a:p>
          <a:p>
            <a:pPr algn="ctr" fontAlgn="base">
              <a:lnSpc>
                <a:spcPct val="94000"/>
              </a:lnSpc>
              <a:spcBef>
                <a:spcPct val="30000"/>
              </a:spcBef>
              <a:spcAft>
                <a:spcPct val="0"/>
              </a:spcAft>
              <a:buClr>
                <a:schemeClr val="tx2"/>
              </a:buClr>
              <a:buSzPct val="75000"/>
              <a:defRPr/>
            </a:pPr>
            <a:r>
              <a:rPr lang="en-US" altLang="zh-CN" sz="1600" b="1" kern="0" dirty="0">
                <a:solidFill>
                  <a:srgbClr val="000000"/>
                </a:solidFill>
                <a:ea typeface="SimSun" pitchFamily="2" charset="-122"/>
              </a:rPr>
              <a:t>Berkeley Lab</a:t>
            </a:r>
          </a:p>
        </p:txBody>
      </p:sp>
      <p:sp>
        <p:nvSpPr>
          <p:cNvPr id="10" name="Rectangle 3"/>
          <p:cNvSpPr txBox="1">
            <a:spLocks noChangeArrowheads="1"/>
          </p:cNvSpPr>
          <p:nvPr/>
        </p:nvSpPr>
        <p:spPr bwMode="auto">
          <a:xfrm>
            <a:off x="9125582" y="4103131"/>
            <a:ext cx="2000028" cy="77651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fontAlgn="base">
              <a:lnSpc>
                <a:spcPct val="94000"/>
              </a:lnSpc>
              <a:spcBef>
                <a:spcPct val="30000"/>
              </a:spcBef>
              <a:spcAft>
                <a:spcPct val="0"/>
              </a:spcAft>
              <a:buClr>
                <a:schemeClr val="tx2"/>
              </a:buClr>
              <a:buSzPct val="75000"/>
              <a:defRPr/>
            </a:pPr>
            <a:r>
              <a:rPr lang="en-US" altLang="zh-CN" b="1" kern="0" dirty="0">
                <a:solidFill>
                  <a:srgbClr val="000000"/>
                </a:solidFill>
                <a:ea typeface="SimSun" pitchFamily="2" charset="-122"/>
              </a:rPr>
              <a:t>David Eder</a:t>
            </a:r>
          </a:p>
          <a:p>
            <a:pPr algn="ctr" fontAlgn="base">
              <a:lnSpc>
                <a:spcPct val="94000"/>
              </a:lnSpc>
              <a:spcBef>
                <a:spcPct val="30000"/>
              </a:spcBef>
              <a:spcAft>
                <a:spcPct val="0"/>
              </a:spcAft>
              <a:buClr>
                <a:schemeClr val="tx2"/>
              </a:buClr>
              <a:buSzPct val="75000"/>
              <a:defRPr/>
            </a:pPr>
            <a:r>
              <a:rPr lang="en-US" sz="1600" b="1" kern="0" dirty="0">
                <a:solidFill>
                  <a:srgbClr val="000000"/>
                </a:solidFill>
                <a:ea typeface="SimSun" pitchFamily="2" charset="-122"/>
              </a:rPr>
              <a:t>Univ. of </a:t>
            </a:r>
            <a:r>
              <a:rPr lang="en-US" dirty="0"/>
              <a:t>Hawai’i</a:t>
            </a:r>
            <a:endParaRPr lang="en-US" sz="1600" b="1" kern="0" dirty="0">
              <a:solidFill>
                <a:srgbClr val="000000"/>
              </a:solidFill>
              <a:ea typeface="SimSun" pitchFamily="2" charset="-122"/>
            </a:endParaRPr>
          </a:p>
        </p:txBody>
      </p:sp>
      <p:pic>
        <p:nvPicPr>
          <p:cNvPr id="3" name="Picture 2">
            <a:extLst>
              <a:ext uri="{FF2B5EF4-FFF2-40B4-BE49-F238E27FC236}">
                <a16:creationId xmlns:a16="http://schemas.microsoft.com/office/drawing/2014/main" id="{5B6D8112-343B-5045-9041-D101AA119FC0}"/>
              </a:ext>
            </a:extLst>
          </p:cNvPr>
          <p:cNvPicPr>
            <a:picLocks noChangeAspect="1"/>
          </p:cNvPicPr>
          <p:nvPr/>
        </p:nvPicPr>
        <p:blipFill>
          <a:blip r:embed="rId3"/>
          <a:stretch>
            <a:fillRect/>
          </a:stretch>
        </p:blipFill>
        <p:spPr>
          <a:xfrm>
            <a:off x="4294555" y="171338"/>
            <a:ext cx="3602890" cy="944316"/>
          </a:xfrm>
          <a:prstGeom prst="rect">
            <a:avLst/>
          </a:prstGeom>
        </p:spPr>
      </p:pic>
      <p:sp>
        <p:nvSpPr>
          <p:cNvPr id="12" name="TextBox 11">
            <a:extLst>
              <a:ext uri="{FF2B5EF4-FFF2-40B4-BE49-F238E27FC236}">
                <a16:creationId xmlns:a16="http://schemas.microsoft.com/office/drawing/2014/main" id="{5AC9E07F-5F28-D141-9649-7808DBBE7FBC}"/>
              </a:ext>
            </a:extLst>
          </p:cNvPr>
          <p:cNvSpPr txBox="1"/>
          <p:nvPr/>
        </p:nvSpPr>
        <p:spPr>
          <a:xfrm>
            <a:off x="2734008" y="5605692"/>
            <a:ext cx="6723984" cy="646331"/>
          </a:xfrm>
          <a:prstGeom prst="rect">
            <a:avLst/>
          </a:prstGeom>
          <a:noFill/>
        </p:spPr>
        <p:txBody>
          <a:bodyPr wrap="square" rtlCol="0">
            <a:spAutoFit/>
          </a:bodyPr>
          <a:lstStyle/>
          <a:p>
            <a:pPr algn="ctr"/>
            <a:r>
              <a:rPr lang="en-US" dirty="0"/>
              <a:t>Download tutorial materials onto your laptop:</a:t>
            </a:r>
          </a:p>
          <a:p>
            <a:pPr algn="ctr"/>
            <a:r>
              <a:rPr lang="en-US" dirty="0"/>
              <a:t>git clone </a:t>
            </a:r>
            <a:r>
              <a:rPr lang="en-US" dirty="0">
                <a:hlinkClick r:id="rId4"/>
              </a:rPr>
              <a:t>https://github.com/tgmattso/OmpCommonCore.git</a:t>
            </a:r>
            <a:endParaRPr lang="en-US" dirty="0"/>
          </a:p>
        </p:txBody>
      </p:sp>
    </p:spTree>
    <p:extLst>
      <p:ext uri="{BB962C8B-B14F-4D97-AF65-F5344CB8AC3E}">
        <p14:creationId xmlns:p14="http://schemas.microsoft.com/office/powerpoint/2010/main" val="18858376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Rectangle 16">
            <a:extLst>
              <a:ext uri="{FF2B5EF4-FFF2-40B4-BE49-F238E27FC236}">
                <a16:creationId xmlns:a16="http://schemas.microsoft.com/office/drawing/2014/main" id="{3DA1F00B-7CF8-824C-855A-E0A4607C41B0}"/>
              </a:ext>
            </a:extLst>
          </p:cNvPr>
          <p:cNvSpPr>
            <a:spLocks noChangeArrowheads="1"/>
          </p:cNvSpPr>
          <p:nvPr/>
        </p:nvSpPr>
        <p:spPr bwMode="auto">
          <a:xfrm>
            <a:off x="4673601" y="3382534"/>
            <a:ext cx="2232025"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TASKGROUP</a:t>
            </a:r>
          </a:p>
        </p:txBody>
      </p:sp>
      <p:sp>
        <p:nvSpPr>
          <p:cNvPr id="26" name="Slide Number Placeholder 3"/>
          <p:cNvSpPr>
            <a:spLocks noGrp="1"/>
          </p:cNvSpPr>
          <p:nvPr>
            <p:ph type="sldNum" sz="quarter" idx="10"/>
          </p:nvPr>
        </p:nvSpPr>
        <p:spPr/>
        <p:txBody>
          <a:bodyPr/>
          <a:lstStyle/>
          <a:p>
            <a:pPr>
              <a:defRPr/>
            </a:pPr>
            <a:fld id="{C28CFCEF-03ED-4D47-8571-FA794F40F20A}" type="slidenum">
              <a:rPr lang="zh-CN" altLang="en-US"/>
              <a:pPr>
                <a:defRPr/>
              </a:pPr>
              <a:t>10</a:t>
            </a:fld>
            <a:endParaRPr lang="en-US" altLang="zh-CN"/>
          </a:p>
        </p:txBody>
      </p:sp>
      <p:sp>
        <p:nvSpPr>
          <p:cNvPr id="14339"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OpenMP</a:t>
            </a:r>
            <a:r>
              <a:rPr lang="en-US" altLang="zh-CN" baseline="30000" dirty="0">
                <a:ea typeface="SimSun" pitchFamily="2" charset="-122"/>
              </a:rPr>
              <a:t>*</a:t>
            </a:r>
            <a:r>
              <a:rPr lang="en-US" altLang="zh-CN" dirty="0">
                <a:ea typeface="SimSun" pitchFamily="2" charset="-122"/>
              </a:rPr>
              <a:t> Overview</a:t>
            </a:r>
            <a:endParaRPr lang="en-US" altLang="zh-CN" sz="3200" dirty="0">
              <a:solidFill>
                <a:schemeClr val="accent1"/>
              </a:solidFill>
              <a:ea typeface="SimSun" pitchFamily="2" charset="-122"/>
            </a:endParaRPr>
          </a:p>
        </p:txBody>
      </p:sp>
      <p:sp>
        <p:nvSpPr>
          <p:cNvPr id="14340" name="Rectangle 3"/>
          <p:cNvSpPr>
            <a:spLocks noChangeArrowheads="1"/>
          </p:cNvSpPr>
          <p:nvPr/>
        </p:nvSpPr>
        <p:spPr bwMode="auto">
          <a:xfrm>
            <a:off x="7051675" y="6105093"/>
            <a:ext cx="25939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omp_set_lock(lck)</a:t>
            </a:r>
          </a:p>
        </p:txBody>
      </p:sp>
      <p:sp>
        <p:nvSpPr>
          <p:cNvPr id="14341" name="Rectangle 4"/>
          <p:cNvSpPr>
            <a:spLocks noChangeArrowheads="1"/>
          </p:cNvSpPr>
          <p:nvPr/>
        </p:nvSpPr>
        <p:spPr bwMode="auto">
          <a:xfrm>
            <a:off x="126567" y="4965555"/>
            <a:ext cx="54419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#pragma omp parallel for private(A, B)</a:t>
            </a:r>
          </a:p>
        </p:txBody>
      </p:sp>
      <p:sp>
        <p:nvSpPr>
          <p:cNvPr id="14342" name="Rectangle 5"/>
          <p:cNvSpPr>
            <a:spLocks noChangeArrowheads="1"/>
          </p:cNvSpPr>
          <p:nvPr/>
        </p:nvSpPr>
        <p:spPr bwMode="auto">
          <a:xfrm>
            <a:off x="4492625" y="1213081"/>
            <a:ext cx="3013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#pragma omp critical</a:t>
            </a:r>
          </a:p>
        </p:txBody>
      </p:sp>
      <p:sp>
        <p:nvSpPr>
          <p:cNvPr id="14343" name="Rectangle 6"/>
          <p:cNvSpPr>
            <a:spLocks noChangeArrowheads="1"/>
          </p:cNvSpPr>
          <p:nvPr/>
        </p:nvSpPr>
        <p:spPr bwMode="auto">
          <a:xfrm>
            <a:off x="1636714" y="2303463"/>
            <a:ext cx="47466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do shared(a, b, c)</a:t>
            </a:r>
          </a:p>
        </p:txBody>
      </p:sp>
      <p:sp>
        <p:nvSpPr>
          <p:cNvPr id="14344" name="Rectangle 7"/>
          <p:cNvSpPr>
            <a:spLocks noChangeArrowheads="1"/>
          </p:cNvSpPr>
          <p:nvPr/>
        </p:nvSpPr>
        <p:spPr bwMode="auto">
          <a:xfrm>
            <a:off x="5713944" y="4977808"/>
            <a:ext cx="5049837"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PARALLEL  REDUCTION (+: A, B)</a:t>
            </a:r>
          </a:p>
        </p:txBody>
      </p:sp>
      <p:sp>
        <p:nvSpPr>
          <p:cNvPr id="14345" name="Rectangle 8"/>
          <p:cNvSpPr>
            <a:spLocks noChangeArrowheads="1"/>
          </p:cNvSpPr>
          <p:nvPr/>
        </p:nvSpPr>
        <p:spPr bwMode="auto">
          <a:xfrm>
            <a:off x="168276" y="2797609"/>
            <a:ext cx="37274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OMP_INIT_LOCK (ilok)</a:t>
            </a:r>
          </a:p>
        </p:txBody>
      </p:sp>
      <p:sp>
        <p:nvSpPr>
          <p:cNvPr id="14346" name="Rectangle 9"/>
          <p:cNvSpPr>
            <a:spLocks noChangeArrowheads="1"/>
          </p:cNvSpPr>
          <p:nvPr/>
        </p:nvSpPr>
        <p:spPr bwMode="auto">
          <a:xfrm>
            <a:off x="6570663" y="2303463"/>
            <a:ext cx="3527425"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omp_test_lock(jlok) </a:t>
            </a:r>
          </a:p>
        </p:txBody>
      </p:sp>
      <p:sp>
        <p:nvSpPr>
          <p:cNvPr id="14347" name="Rectangle 10"/>
          <p:cNvSpPr>
            <a:spLocks noChangeArrowheads="1"/>
          </p:cNvSpPr>
          <p:nvPr/>
        </p:nvSpPr>
        <p:spPr bwMode="auto">
          <a:xfrm>
            <a:off x="7179019" y="3366771"/>
            <a:ext cx="42132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setenv OMP_SCHEDULE “dynamic”</a:t>
            </a:r>
          </a:p>
        </p:txBody>
      </p:sp>
      <p:sp>
        <p:nvSpPr>
          <p:cNvPr id="14348" name="Rectangle 11"/>
          <p:cNvSpPr>
            <a:spLocks noChangeArrowheads="1"/>
          </p:cNvSpPr>
          <p:nvPr/>
        </p:nvSpPr>
        <p:spPr bwMode="auto">
          <a:xfrm>
            <a:off x="7724053" y="1774341"/>
            <a:ext cx="40703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CALL OMP_SET_NUM_THREADS(10)</a:t>
            </a:r>
          </a:p>
        </p:txBody>
      </p:sp>
      <p:sp>
        <p:nvSpPr>
          <p:cNvPr id="14349" name="Rectangle 12"/>
          <p:cNvSpPr>
            <a:spLocks noChangeArrowheads="1"/>
          </p:cNvSpPr>
          <p:nvPr/>
        </p:nvSpPr>
        <p:spPr bwMode="auto">
          <a:xfrm>
            <a:off x="4492625" y="5529197"/>
            <a:ext cx="34988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DO lastprivate(XX)</a:t>
            </a:r>
          </a:p>
        </p:txBody>
      </p:sp>
      <p:sp>
        <p:nvSpPr>
          <p:cNvPr id="14350" name="Rectangle 13"/>
          <p:cNvSpPr>
            <a:spLocks noChangeArrowheads="1"/>
          </p:cNvSpPr>
          <p:nvPr/>
        </p:nvSpPr>
        <p:spPr bwMode="auto">
          <a:xfrm>
            <a:off x="9781742" y="3929864"/>
            <a:ext cx="2070100"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ORDERED</a:t>
            </a:r>
          </a:p>
        </p:txBody>
      </p:sp>
      <p:sp>
        <p:nvSpPr>
          <p:cNvPr id="14351" name="Rectangle 14"/>
          <p:cNvSpPr>
            <a:spLocks noChangeArrowheads="1"/>
          </p:cNvSpPr>
          <p:nvPr/>
        </p:nvSpPr>
        <p:spPr bwMode="auto">
          <a:xfrm>
            <a:off x="798514" y="3393845"/>
            <a:ext cx="357505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SINGLE PRIVATE(X)</a:t>
            </a:r>
          </a:p>
        </p:txBody>
      </p:sp>
      <p:sp>
        <p:nvSpPr>
          <p:cNvPr id="14352" name="Rectangle 15"/>
          <p:cNvSpPr>
            <a:spLocks noChangeArrowheads="1"/>
          </p:cNvSpPr>
          <p:nvPr/>
        </p:nvSpPr>
        <p:spPr bwMode="auto">
          <a:xfrm>
            <a:off x="7077075" y="3917817"/>
            <a:ext cx="2108200" cy="379413"/>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SECTIONS </a:t>
            </a:r>
          </a:p>
        </p:txBody>
      </p:sp>
      <p:sp>
        <p:nvSpPr>
          <p:cNvPr id="14353" name="Rectangle 16"/>
          <p:cNvSpPr>
            <a:spLocks noChangeArrowheads="1"/>
          </p:cNvSpPr>
          <p:nvPr/>
        </p:nvSpPr>
        <p:spPr bwMode="auto">
          <a:xfrm>
            <a:off x="8643215" y="2804225"/>
            <a:ext cx="2232025"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C$OMP TASKWAIT</a:t>
            </a:r>
          </a:p>
        </p:txBody>
      </p:sp>
      <p:sp>
        <p:nvSpPr>
          <p:cNvPr id="14354" name="Rectangle 17"/>
          <p:cNvSpPr>
            <a:spLocks noChangeArrowheads="1"/>
          </p:cNvSpPr>
          <p:nvPr/>
        </p:nvSpPr>
        <p:spPr bwMode="auto">
          <a:xfrm>
            <a:off x="5035551" y="1712348"/>
            <a:ext cx="1870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ATOMIC</a:t>
            </a:r>
          </a:p>
        </p:txBody>
      </p:sp>
      <p:sp>
        <p:nvSpPr>
          <p:cNvPr id="14355" name="Rectangle 18"/>
          <p:cNvSpPr>
            <a:spLocks noChangeArrowheads="1"/>
          </p:cNvSpPr>
          <p:nvPr/>
        </p:nvSpPr>
        <p:spPr bwMode="auto">
          <a:xfrm>
            <a:off x="2466255" y="1216167"/>
            <a:ext cx="1736725"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FLUSH</a:t>
            </a:r>
          </a:p>
        </p:txBody>
      </p:sp>
      <p:sp>
        <p:nvSpPr>
          <p:cNvPr id="14356" name="Rectangle 19"/>
          <p:cNvSpPr>
            <a:spLocks noChangeArrowheads="1"/>
          </p:cNvSpPr>
          <p:nvPr/>
        </p:nvSpPr>
        <p:spPr bwMode="auto">
          <a:xfrm>
            <a:off x="147638" y="3929864"/>
            <a:ext cx="619442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DO ORDERED PRIVATE (A, B, C)</a:t>
            </a:r>
          </a:p>
        </p:txBody>
      </p:sp>
      <p:sp>
        <p:nvSpPr>
          <p:cNvPr id="14357" name="Rectangle 20"/>
          <p:cNvSpPr>
            <a:spLocks noChangeArrowheads="1"/>
          </p:cNvSpPr>
          <p:nvPr/>
        </p:nvSpPr>
        <p:spPr bwMode="auto">
          <a:xfrm>
            <a:off x="514856" y="1724812"/>
            <a:ext cx="382270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THREADPRIVATE(/ABC/)</a:t>
            </a:r>
          </a:p>
        </p:txBody>
      </p:sp>
      <p:sp>
        <p:nvSpPr>
          <p:cNvPr id="14358" name="Rectangle 21"/>
          <p:cNvSpPr>
            <a:spLocks noChangeArrowheads="1"/>
          </p:cNvSpPr>
          <p:nvPr/>
        </p:nvSpPr>
        <p:spPr bwMode="auto">
          <a:xfrm>
            <a:off x="168276" y="5550421"/>
            <a:ext cx="40798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C$OMP PARALLEL COPYIN(/blk/)</a:t>
            </a:r>
          </a:p>
        </p:txBody>
      </p:sp>
      <p:sp>
        <p:nvSpPr>
          <p:cNvPr id="14359" name="Rectangle 22"/>
          <p:cNvSpPr>
            <a:spLocks noChangeArrowheads="1"/>
          </p:cNvSpPr>
          <p:nvPr/>
        </p:nvSpPr>
        <p:spPr bwMode="auto">
          <a:xfrm>
            <a:off x="2546496" y="6105093"/>
            <a:ext cx="405130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Nthrds = OMP_GET_NUM_PROCS()</a:t>
            </a:r>
          </a:p>
        </p:txBody>
      </p:sp>
      <p:sp>
        <p:nvSpPr>
          <p:cNvPr id="14360" name="Rectangle 23"/>
          <p:cNvSpPr>
            <a:spLocks noChangeArrowheads="1"/>
          </p:cNvSpPr>
          <p:nvPr/>
        </p:nvSpPr>
        <p:spPr bwMode="auto">
          <a:xfrm>
            <a:off x="8515351" y="4423136"/>
            <a:ext cx="22320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a:solidFill>
                  <a:schemeClr val="bg2"/>
                </a:solidFill>
                <a:latin typeface="Courier New" pitchFamily="49" charset="0"/>
              </a:rPr>
              <a:t>!$OMP  BARRIER</a:t>
            </a:r>
          </a:p>
        </p:txBody>
      </p:sp>
      <p:sp>
        <p:nvSpPr>
          <p:cNvPr id="14362" name="Text Box 25"/>
          <p:cNvSpPr txBox="1">
            <a:spLocks noChangeArrowheads="1"/>
          </p:cNvSpPr>
          <p:nvPr/>
        </p:nvSpPr>
        <p:spPr bwMode="auto">
          <a:xfrm>
            <a:off x="3397828" y="6659765"/>
            <a:ext cx="8991600" cy="244475"/>
          </a:xfrm>
          <a:prstGeom prst="rect">
            <a:avLst/>
          </a:prstGeom>
          <a:noFill/>
          <a:ln w="19050">
            <a:noFill/>
            <a:miter lim="800000"/>
            <a:headEnd/>
            <a:tailEnd/>
          </a:ln>
        </p:spPr>
        <p:txBody>
          <a:bodyPr>
            <a:spAutoFit/>
          </a:bodyPr>
          <a:lstStyle/>
          <a:p>
            <a:pPr>
              <a:spcBef>
                <a:spcPct val="50000"/>
              </a:spcBef>
            </a:pPr>
            <a:r>
              <a:rPr lang="zh-CN" altLang="en-US" sz="1000">
                <a:latin typeface="Arial" charset="0"/>
              </a:rPr>
              <a:t>* </a:t>
            </a:r>
            <a:r>
              <a:rPr lang="en-US" altLang="zh-CN" sz="1000">
                <a:latin typeface="Arial" charset="0"/>
              </a:rPr>
              <a:t>The name “OpenMP” is the property of the OpenMP Architecture Review Board.</a:t>
            </a:r>
          </a:p>
        </p:txBody>
      </p:sp>
      <p:sp>
        <p:nvSpPr>
          <p:cNvPr id="28" name="Rectangle 9">
            <a:extLst>
              <a:ext uri="{FF2B5EF4-FFF2-40B4-BE49-F238E27FC236}">
                <a16:creationId xmlns:a16="http://schemas.microsoft.com/office/drawing/2014/main" id="{B370B9F7-5071-5E40-82B8-4D596D60C9F7}"/>
              </a:ext>
            </a:extLst>
          </p:cNvPr>
          <p:cNvSpPr>
            <a:spLocks noChangeArrowheads="1"/>
          </p:cNvSpPr>
          <p:nvPr/>
        </p:nvSpPr>
        <p:spPr bwMode="auto">
          <a:xfrm>
            <a:off x="528639" y="4420321"/>
            <a:ext cx="7617834" cy="369974"/>
          </a:xfrm>
          <a:prstGeom prst="rect">
            <a:avLst/>
          </a:prstGeom>
          <a:solidFill>
            <a:srgbClr val="CCECFF"/>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target teams distribute parallel for </a:t>
            </a:r>
            <a:r>
              <a:rPr lang="en-US" altLang="zh-CN" dirty="0" err="1">
                <a:solidFill>
                  <a:schemeClr val="bg2"/>
                </a:solidFill>
                <a:latin typeface="Courier New" pitchFamily="49" charset="0"/>
              </a:rPr>
              <a:t>simd</a:t>
            </a:r>
            <a:endParaRPr lang="en-US" altLang="zh-CN" dirty="0">
              <a:solidFill>
                <a:schemeClr val="bg2"/>
              </a:solidFill>
              <a:latin typeface="Courier New" pitchFamily="49" charset="0"/>
            </a:endParaRPr>
          </a:p>
        </p:txBody>
      </p:sp>
      <p:sp>
        <p:nvSpPr>
          <p:cNvPr id="29" name="Rectangle 17">
            <a:extLst>
              <a:ext uri="{FF2B5EF4-FFF2-40B4-BE49-F238E27FC236}">
                <a16:creationId xmlns:a16="http://schemas.microsoft.com/office/drawing/2014/main" id="{7AE9075C-5280-5D49-A781-D486BFEB86FE}"/>
              </a:ext>
            </a:extLst>
          </p:cNvPr>
          <p:cNvSpPr>
            <a:spLocks noChangeArrowheads="1"/>
          </p:cNvSpPr>
          <p:nvPr/>
        </p:nvSpPr>
        <p:spPr bwMode="auto">
          <a:xfrm>
            <a:off x="4060825" y="2810826"/>
            <a:ext cx="4070350" cy="369974"/>
          </a:xfrm>
          <a:prstGeom prst="rect">
            <a:avLst/>
          </a:prstGeom>
          <a:solidFill>
            <a:srgbClr val="CCFFFF"/>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atomic capture</a:t>
            </a:r>
          </a:p>
        </p:txBody>
      </p:sp>
      <p:sp>
        <p:nvSpPr>
          <p:cNvPr id="30" name="Rectangle 16">
            <a:extLst>
              <a:ext uri="{FF2B5EF4-FFF2-40B4-BE49-F238E27FC236}">
                <a16:creationId xmlns:a16="http://schemas.microsoft.com/office/drawing/2014/main" id="{F0499510-7F71-F34A-88F2-20A95B49B71E}"/>
              </a:ext>
            </a:extLst>
          </p:cNvPr>
          <p:cNvSpPr>
            <a:spLocks noChangeArrowheads="1"/>
          </p:cNvSpPr>
          <p:nvPr/>
        </p:nvSpPr>
        <p:spPr bwMode="auto">
          <a:xfrm>
            <a:off x="8100723" y="1217041"/>
            <a:ext cx="2889831" cy="369974"/>
          </a:xfrm>
          <a:prstGeom prst="rect">
            <a:avLst/>
          </a:prstGeom>
          <a:solidFill>
            <a:srgbClr val="FF99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single</a:t>
            </a:r>
          </a:p>
        </p:txBody>
      </p:sp>
      <p:sp>
        <p:nvSpPr>
          <p:cNvPr id="880664" name="Text Box 24"/>
          <p:cNvSpPr txBox="1">
            <a:spLocks noChangeArrowheads="1"/>
          </p:cNvSpPr>
          <p:nvPr/>
        </p:nvSpPr>
        <p:spPr bwMode="auto">
          <a:xfrm>
            <a:off x="655674" y="2207145"/>
            <a:ext cx="10549962" cy="2657972"/>
          </a:xfrm>
          <a:prstGeom prst="rect">
            <a:avLst/>
          </a:prstGeom>
          <a:solidFill>
            <a:srgbClr val="F7FDFF"/>
          </a:solidFill>
          <a:ln w="28575">
            <a:solidFill>
              <a:schemeClr val="tx1"/>
            </a:solidFill>
            <a:miter lim="800000"/>
            <a:headEnd type="none" w="sm" len="sm"/>
            <a:tailEnd type="none" w="sm" len="sm"/>
          </a:ln>
        </p:spPr>
        <p:txBody>
          <a:bodyPr wrap="square">
            <a:spAutoFit/>
          </a:bodyPr>
          <a:lstStyle/>
          <a:p>
            <a:pPr algn="ctr">
              <a:lnSpc>
                <a:spcPct val="94000"/>
              </a:lnSpc>
              <a:spcBef>
                <a:spcPct val="30000"/>
              </a:spcBef>
              <a:buClr>
                <a:schemeClr val="tx2"/>
              </a:buClr>
              <a:buSzPct val="75000"/>
              <a:buFont typeface="Wingdings" pitchFamily="2" charset="2"/>
              <a:buNone/>
            </a:pPr>
            <a:r>
              <a:rPr lang="en-US" altLang="zh-CN" sz="2800" i="1" dirty="0">
                <a:latin typeface="Trebuchet MS" pitchFamily="34" charset="0"/>
              </a:rPr>
              <a:t>OpenMP:  An API for Writing Parallel Applications</a:t>
            </a:r>
            <a:br>
              <a:rPr lang="en-US" altLang="zh-CN" sz="2800" i="1" dirty="0">
                <a:latin typeface="Trebuchet MS" pitchFamily="34" charset="0"/>
              </a:rPr>
            </a:br>
            <a:endParaRPr lang="en-US" altLang="zh-CN" sz="2800" i="1"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A set of compiler directives and library routines  for parallel application programmers</a:t>
            </a:r>
          </a:p>
          <a:p>
            <a:pPr lvl="1">
              <a:lnSpc>
                <a:spcPct val="94000"/>
              </a:lnSpc>
              <a:spcBef>
                <a:spcPct val="30000"/>
              </a:spcBef>
              <a:buClr>
                <a:schemeClr val="tx2"/>
              </a:buClr>
              <a:buFont typeface="Wingdings" pitchFamily="2" charset="2"/>
              <a:buChar char="§"/>
            </a:pPr>
            <a:endParaRPr lang="en-US" altLang="zh-CN" sz="1200"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Greatly simplifies writing multi-threaded (MT) programs in Fortran, C and C++</a:t>
            </a:r>
          </a:p>
          <a:p>
            <a:pPr lvl="1">
              <a:lnSpc>
                <a:spcPct val="94000"/>
              </a:lnSpc>
              <a:spcBef>
                <a:spcPct val="30000"/>
              </a:spcBef>
              <a:buClr>
                <a:schemeClr val="tx2"/>
              </a:buClr>
              <a:buFont typeface="Wingdings" pitchFamily="2" charset="2"/>
              <a:buChar char="§"/>
            </a:pPr>
            <a:endParaRPr lang="en-US" altLang="zh-CN" sz="1200" dirty="0">
              <a:latin typeface="Trebuchet MS" pitchFamily="34" charset="0"/>
            </a:endParaRPr>
          </a:p>
          <a:p>
            <a:pPr lvl="1">
              <a:lnSpc>
                <a:spcPct val="94000"/>
              </a:lnSpc>
              <a:spcBef>
                <a:spcPct val="30000"/>
              </a:spcBef>
              <a:buClr>
                <a:schemeClr val="tx2"/>
              </a:buClr>
              <a:buFont typeface="Wingdings" pitchFamily="2" charset="2"/>
              <a:buChar char="§"/>
            </a:pPr>
            <a:r>
              <a:rPr lang="en-US" altLang="zh-CN" sz="2000" dirty="0">
                <a:latin typeface="Trebuchet MS" pitchFamily="34" charset="0"/>
              </a:rPr>
              <a:t>Also supports non-uniform memories, vectorization and GPU programming  </a:t>
            </a:r>
          </a:p>
          <a:p>
            <a:pPr lvl="1">
              <a:lnSpc>
                <a:spcPct val="94000"/>
              </a:lnSpc>
              <a:spcBef>
                <a:spcPct val="30000"/>
              </a:spcBef>
              <a:buClr>
                <a:schemeClr val="tx2"/>
              </a:buClr>
              <a:buFont typeface="Wingdings" pitchFamily="2" charset="2"/>
              <a:buChar char="§"/>
            </a:pPr>
            <a:endParaRPr lang="en-US" altLang="zh-CN" sz="800" dirty="0">
              <a:latin typeface="Arial" charset="0"/>
            </a:endParaRPr>
          </a:p>
        </p:txBody>
      </p:sp>
      <p:sp>
        <p:nvSpPr>
          <p:cNvPr id="32" name="Rectangle 23">
            <a:extLst>
              <a:ext uri="{FF2B5EF4-FFF2-40B4-BE49-F238E27FC236}">
                <a16:creationId xmlns:a16="http://schemas.microsoft.com/office/drawing/2014/main" id="{8DE74995-B8F4-804D-BA70-26140B0C5B39}"/>
              </a:ext>
            </a:extLst>
          </p:cNvPr>
          <p:cNvSpPr>
            <a:spLocks noChangeArrowheads="1"/>
          </p:cNvSpPr>
          <p:nvPr/>
        </p:nvSpPr>
        <p:spPr bwMode="auto">
          <a:xfrm>
            <a:off x="8146473" y="5545650"/>
            <a:ext cx="3798888" cy="369974"/>
          </a:xfrm>
          <a:prstGeom prst="rect">
            <a:avLst/>
          </a:prstGeom>
          <a:solidFill>
            <a:srgbClr val="FFFFCC"/>
          </a:solidFill>
          <a:ln w="12700">
            <a:solidFill>
              <a:srgbClr val="66FF33"/>
            </a:solidFill>
            <a:miter lim="800000"/>
            <a:headEnd/>
            <a:tailEnd/>
          </a:ln>
        </p:spPr>
        <p:txBody>
          <a:bodyPr wrap="square" lIns="92075" tIns="46038" rIns="92075" bIns="46038">
            <a:spAutoFit/>
          </a:bodyPr>
          <a:lstStyle/>
          <a:p>
            <a:pPr algn="l" eaLnBrk="0" hangingPunct="0">
              <a:spcBef>
                <a:spcPct val="50000"/>
              </a:spcBef>
            </a:pPr>
            <a:r>
              <a:rPr lang="en-US" altLang="zh-CN" dirty="0">
                <a:solidFill>
                  <a:schemeClr val="bg2"/>
                </a:solidFill>
                <a:latin typeface="Courier New" pitchFamily="49" charset="0"/>
              </a:rPr>
              <a:t>#pragma </a:t>
            </a:r>
            <a:r>
              <a:rPr lang="en-US" altLang="zh-CN" dirty="0" err="1">
                <a:solidFill>
                  <a:schemeClr val="bg2"/>
                </a:solidFill>
                <a:latin typeface="Courier New" pitchFamily="49" charset="0"/>
              </a:rPr>
              <a:t>omp</a:t>
            </a:r>
            <a:r>
              <a:rPr lang="en-US" altLang="zh-CN" dirty="0">
                <a:solidFill>
                  <a:schemeClr val="bg2"/>
                </a:solidFill>
                <a:latin typeface="Courier New" pitchFamily="49" charset="0"/>
              </a:rPr>
              <a:t> atomic </a:t>
            </a:r>
            <a:r>
              <a:rPr lang="en-US" altLang="zh-CN" dirty="0" err="1">
                <a:solidFill>
                  <a:schemeClr val="bg2"/>
                </a:solidFill>
                <a:latin typeface="Courier New" pitchFamily="49" charset="0"/>
              </a:rPr>
              <a:t>seq_cst</a:t>
            </a:r>
            <a:endParaRPr lang="en-US" altLang="zh-CN" dirty="0">
              <a:solidFill>
                <a:schemeClr val="bg2"/>
              </a:solidFill>
              <a:latin typeface="Courier New" pitchFamily="49" charset="0"/>
            </a:endParaRPr>
          </a:p>
        </p:txBody>
      </p:sp>
    </p:spTree>
    <p:extLst>
      <p:ext uri="{BB962C8B-B14F-4D97-AF65-F5344CB8AC3E}">
        <p14:creationId xmlns:p14="http://schemas.microsoft.com/office/powerpoint/2010/main" val="140771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4"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100</a:t>
            </a:fld>
            <a:endParaRPr lang="en-US" altLang="zh-CN" dirty="0"/>
          </a:p>
        </p:txBody>
      </p:sp>
      <p:sp>
        <p:nvSpPr>
          <p:cNvPr id="101379" name="Rectangle 2"/>
          <p:cNvSpPr>
            <a:spLocks noGrp="1" noChangeArrowheads="1"/>
          </p:cNvSpPr>
          <p:nvPr>
            <p:ph type="title"/>
          </p:nvPr>
        </p:nvSpPr>
        <p:spPr>
          <a:xfrm>
            <a:off x="228600" y="142832"/>
            <a:ext cx="8237538" cy="889000"/>
          </a:xfrm>
        </p:spPr>
        <p:txBody>
          <a:bodyPr/>
          <a:lstStyle/>
          <a:p>
            <a:pPr eaLnBrk="1" hangingPunct="1"/>
            <a:r>
              <a:rPr lang="en-US" sz="3200" dirty="0"/>
              <a:t>Exercise: PI with tasks</a:t>
            </a:r>
          </a:p>
        </p:txBody>
      </p:sp>
      <p:sp>
        <p:nvSpPr>
          <p:cNvPr id="101380" name="Rectangle 3"/>
          <p:cNvSpPr>
            <a:spLocks noGrp="1" noChangeArrowheads="1"/>
          </p:cNvSpPr>
          <p:nvPr>
            <p:ph type="body" idx="1"/>
          </p:nvPr>
        </p:nvSpPr>
        <p:spPr>
          <a:xfrm>
            <a:off x="190500" y="1169484"/>
            <a:ext cx="10267950" cy="5333841"/>
          </a:xfrm>
        </p:spPr>
        <p:txBody>
          <a:bodyPr/>
          <a:lstStyle/>
          <a:p>
            <a:pPr eaLnBrk="1" hangingPunct="1"/>
            <a:r>
              <a:rPr lang="en-US" dirty="0"/>
              <a:t>Go back to the original </a:t>
            </a:r>
            <a:r>
              <a:rPr lang="en-US" dirty="0" err="1"/>
              <a:t>pi.c</a:t>
            </a:r>
            <a:r>
              <a:rPr lang="en-US" dirty="0"/>
              <a:t> program</a:t>
            </a:r>
          </a:p>
          <a:p>
            <a:pPr lvl="1" eaLnBrk="1" hangingPunct="1"/>
            <a:r>
              <a:rPr lang="en-US" dirty="0"/>
              <a:t>Parallelize this program using OpenMP tasks</a:t>
            </a:r>
          </a:p>
          <a:p>
            <a:pPr marL="339725" lvl="1" indent="0" eaLnBrk="1" hangingPunct="1">
              <a:buNone/>
            </a:pPr>
            <a:endParaRPr lang="en-US" dirty="0"/>
          </a:p>
          <a:p>
            <a:pPr marL="339725" lvl="1" indent="0">
              <a:buNone/>
            </a:pPr>
            <a:r>
              <a:rPr lang="en-US" dirty="0"/>
              <a:t>#pragma </a:t>
            </a:r>
            <a:r>
              <a:rPr lang="en-US" dirty="0" err="1"/>
              <a:t>omp</a:t>
            </a:r>
            <a:r>
              <a:rPr lang="en-US" dirty="0"/>
              <a:t> parallel</a:t>
            </a:r>
          </a:p>
          <a:p>
            <a:pPr marL="339725" lvl="1" indent="0">
              <a:buNone/>
            </a:pPr>
            <a:r>
              <a:rPr lang="en-US" dirty="0"/>
              <a:t>#pragma </a:t>
            </a:r>
            <a:r>
              <a:rPr lang="en-US" dirty="0" err="1"/>
              <a:t>omp</a:t>
            </a:r>
            <a:r>
              <a:rPr lang="en-US" dirty="0"/>
              <a:t> task</a:t>
            </a:r>
          </a:p>
          <a:p>
            <a:pPr marL="339725" lvl="1" indent="0">
              <a:buNone/>
            </a:pPr>
            <a:r>
              <a:rPr lang="en-US" dirty="0"/>
              <a:t>#pragma </a:t>
            </a:r>
            <a:r>
              <a:rPr lang="en-US" dirty="0" err="1"/>
              <a:t>omp</a:t>
            </a:r>
            <a:r>
              <a:rPr lang="en-US" dirty="0"/>
              <a:t> </a:t>
            </a:r>
            <a:r>
              <a:rPr lang="en-US" dirty="0" err="1"/>
              <a:t>taskwait</a:t>
            </a:r>
            <a:endParaRPr lang="en-US" dirty="0"/>
          </a:p>
          <a:p>
            <a:pPr marL="339725" lvl="1" indent="0">
              <a:buNone/>
            </a:pPr>
            <a:r>
              <a:rPr lang="en-US" dirty="0"/>
              <a:t>#pragma </a:t>
            </a:r>
            <a:r>
              <a:rPr lang="en-US" dirty="0" err="1"/>
              <a:t>omp</a:t>
            </a:r>
            <a:r>
              <a:rPr lang="en-US" dirty="0"/>
              <a:t> single</a:t>
            </a:r>
          </a:p>
          <a:p>
            <a:pPr marL="339725" lvl="1" indent="0">
              <a:buNone/>
            </a:pPr>
            <a:r>
              <a:rPr lang="en-US" dirty="0"/>
              <a:t>double </a:t>
            </a:r>
            <a:r>
              <a:rPr lang="en-US" dirty="0" err="1"/>
              <a:t>omp_get_wtime</a:t>
            </a:r>
            <a:r>
              <a:rPr lang="en-US" dirty="0"/>
              <a:t>()</a:t>
            </a:r>
          </a:p>
          <a:p>
            <a:pPr marL="339725" lvl="1" indent="0">
              <a:buNone/>
            </a:pPr>
            <a:r>
              <a:rPr lang="en-US" dirty="0" err="1"/>
              <a:t>int</a:t>
            </a:r>
            <a:r>
              <a:rPr lang="en-US" dirty="0"/>
              <a:t> </a:t>
            </a:r>
            <a:r>
              <a:rPr lang="en-US" dirty="0" err="1"/>
              <a:t>omp_get_thread_num</a:t>
            </a:r>
            <a:r>
              <a:rPr lang="en-US" dirty="0"/>
              <a:t>();</a:t>
            </a:r>
          </a:p>
          <a:p>
            <a:pPr marL="339725" lvl="1" indent="0">
              <a:buNone/>
            </a:pPr>
            <a:r>
              <a:rPr lang="en-US" dirty="0" err="1"/>
              <a:t>int</a:t>
            </a:r>
            <a:r>
              <a:rPr lang="en-US" dirty="0"/>
              <a:t> </a:t>
            </a:r>
            <a:r>
              <a:rPr lang="en-US" dirty="0" err="1"/>
              <a:t>omp_get_num_threads</a:t>
            </a:r>
            <a:r>
              <a:rPr lang="en-US" dirty="0"/>
              <a:t>();</a:t>
            </a:r>
          </a:p>
          <a:p>
            <a:pPr marL="339725" lvl="1" indent="0">
              <a:buNone/>
            </a:pPr>
            <a:endParaRPr lang="en-US" dirty="0"/>
          </a:p>
          <a:p>
            <a:pPr marL="331787" indent="-342900"/>
            <a:r>
              <a:rPr lang="en-US" sz="2000" dirty="0"/>
              <a:t>Hint: first create a recursive pi program and verify that it works.  </a:t>
            </a:r>
            <a:r>
              <a:rPr lang="en-US" sz="2000" b="1" u="sng" dirty="0">
                <a:solidFill>
                  <a:srgbClr val="C00000"/>
                </a:solidFill>
              </a:rPr>
              <a:t>Think about the computation you want to do at the leaves.  If you go all the way down to one iteration per leaf-node, won’t you just swamp the system with tasks?</a:t>
            </a:r>
          </a:p>
        </p:txBody>
      </p:sp>
    </p:spTree>
    <p:extLst>
      <p:ext uri="{BB962C8B-B14F-4D97-AF65-F5344CB8AC3E}">
        <p14:creationId xmlns:p14="http://schemas.microsoft.com/office/powerpoint/2010/main" val="16874783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9819"/>
            <a:ext cx="8710612" cy="474662"/>
          </a:xfrm>
        </p:spPr>
        <p:txBody>
          <a:bodyPr/>
          <a:lstStyle/>
          <a:p>
            <a:r>
              <a:rPr lang="en-US" altLang="zh-CN" sz="2400" dirty="0">
                <a:ea typeface="SimSun" pitchFamily="2" charset="-122"/>
              </a:rPr>
              <a:t>Program: </a:t>
            </a:r>
            <a:r>
              <a:rPr lang="en-US" altLang="zh-CN" sz="2400" dirty="0" err="1">
                <a:ea typeface="SimSun" pitchFamily="2" charset="-122"/>
              </a:rPr>
              <a:t>OpenMP</a:t>
            </a:r>
            <a:r>
              <a:rPr lang="en-US" altLang="zh-CN" sz="2400" dirty="0">
                <a:ea typeface="SimSun" pitchFamily="2" charset="-122"/>
              </a:rPr>
              <a:t> tasks  </a:t>
            </a:r>
            <a:endParaRPr lang="en-US" sz="2400" dirty="0"/>
          </a:p>
        </p:txBody>
      </p:sp>
      <p:sp>
        <p:nvSpPr>
          <p:cNvPr id="3" name="Content Placeholder 2"/>
          <p:cNvSpPr>
            <a:spLocks noGrp="1"/>
          </p:cNvSpPr>
          <p:nvPr>
            <p:ph idx="1"/>
          </p:nvPr>
        </p:nvSpPr>
        <p:spPr>
          <a:xfrm>
            <a:off x="587420" y="474662"/>
            <a:ext cx="5335587" cy="6286500"/>
          </a:xfrm>
          <a:solidFill>
            <a:srgbClr val="FFFFE7"/>
          </a:solidFill>
          <a:ln w="25400">
            <a:solidFill>
              <a:schemeClr val="tx1"/>
            </a:solidFill>
          </a:ln>
        </p:spPr>
        <p:txBody>
          <a:bodyPr/>
          <a:lstStyle/>
          <a:p>
            <a:pPr marL="0" indent="0">
              <a:buNone/>
            </a:pPr>
            <a:r>
              <a:rPr lang="en-US" sz="1600" dirty="0">
                <a:solidFill>
                  <a:schemeClr val="bg1"/>
                </a:solidFill>
              </a:rPr>
              <a:t>#</a:t>
            </a:r>
            <a:r>
              <a:rPr lang="en-US" sz="1600" dirty="0"/>
              <a:t>include &lt;</a:t>
            </a:r>
            <a:r>
              <a:rPr lang="en-US" sz="1600" dirty="0" err="1"/>
              <a:t>omp.h</a:t>
            </a:r>
            <a:r>
              <a:rPr lang="en-US" sz="1600" dirty="0"/>
              <a:t>&gt;</a:t>
            </a:r>
          </a:p>
          <a:p>
            <a:pPr marL="0" indent="0">
              <a:buNone/>
            </a:pPr>
            <a:r>
              <a:rPr lang="en-US" sz="1600" dirty="0"/>
              <a:t>  static long </a:t>
            </a:r>
            <a:r>
              <a:rPr lang="en-US" sz="1600" dirty="0" err="1"/>
              <a:t>num_steps</a:t>
            </a:r>
            <a:r>
              <a:rPr lang="en-US" sz="1600" dirty="0"/>
              <a:t> = 100000000;</a:t>
            </a:r>
          </a:p>
          <a:p>
            <a:pPr marL="0" indent="0">
              <a:buNone/>
            </a:pPr>
            <a:r>
              <a:rPr lang="en-US" sz="1600" dirty="0"/>
              <a:t>  #define MIN_BLK  10000000</a:t>
            </a:r>
          </a:p>
          <a:p>
            <a:pPr marL="0" indent="0">
              <a:buNone/>
            </a:pPr>
            <a:r>
              <a:rPr lang="en-US" sz="1600" dirty="0"/>
              <a:t>  double </a:t>
            </a:r>
            <a:r>
              <a:rPr lang="en-US" sz="1600" dirty="0" err="1"/>
              <a:t>pi_comp</a:t>
            </a:r>
            <a:r>
              <a:rPr lang="en-US" sz="1600" dirty="0"/>
              <a:t>(int </a:t>
            </a:r>
            <a:r>
              <a:rPr lang="en-US" sz="1600" dirty="0" err="1"/>
              <a:t>Nstart,int</a:t>
            </a:r>
            <a:r>
              <a:rPr lang="en-US" sz="1600" dirty="0"/>
              <a:t> </a:t>
            </a:r>
            <a:r>
              <a:rPr lang="en-US" sz="1600" dirty="0" err="1"/>
              <a:t>Nfinish,double</a:t>
            </a:r>
            <a:r>
              <a:rPr lang="en-US" sz="1600" dirty="0"/>
              <a:t> step)</a:t>
            </a:r>
          </a:p>
          <a:p>
            <a:pPr marL="0" indent="0">
              <a:buNone/>
            </a:pPr>
            <a:r>
              <a:rPr lang="en-US" sz="1600" dirty="0"/>
              <a:t>  {   int </a:t>
            </a:r>
            <a:r>
              <a:rPr lang="en-US" sz="1600" dirty="0" err="1"/>
              <a:t>i,iblk</a:t>
            </a:r>
            <a:r>
              <a:rPr lang="en-US" sz="1600" dirty="0"/>
              <a:t>;</a:t>
            </a:r>
          </a:p>
          <a:p>
            <a:pPr marL="0" indent="0">
              <a:buNone/>
            </a:pPr>
            <a:r>
              <a:rPr lang="en-US" sz="1600" dirty="0"/>
              <a:t>      double x, sum = 0.0,sum1, sum2;</a:t>
            </a:r>
          </a:p>
          <a:p>
            <a:pPr marL="0" indent="0">
              <a:buNone/>
            </a:pPr>
            <a:r>
              <a:rPr lang="en-US" sz="1600" dirty="0"/>
              <a:t>      if (</a:t>
            </a:r>
            <a:r>
              <a:rPr lang="en-US" sz="1600" dirty="0" err="1"/>
              <a:t>Nfinish-Nstart</a:t>
            </a:r>
            <a:r>
              <a:rPr lang="en-US" sz="1600" dirty="0"/>
              <a:t> &lt; MIN_BLK){</a:t>
            </a:r>
          </a:p>
          <a:p>
            <a:pPr marL="0" indent="0">
              <a:buNone/>
            </a:pPr>
            <a:r>
              <a:rPr lang="en-US" sz="1600" dirty="0"/>
              <a:t>         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 </a:t>
            </a:r>
            <a:br>
              <a:rPr lang="en-US" sz="1600" dirty="0"/>
            </a:br>
            <a:r>
              <a:rPr lang="en-US" sz="1600" dirty="0"/>
              <a:t>         }</a:t>
            </a:r>
            <a:br>
              <a:rPr lang="en-US" sz="1600" dirty="0"/>
            </a:br>
            <a:r>
              <a:rPr lang="en-US" sz="1600" dirty="0"/>
              <a:t>      }</a:t>
            </a:r>
          </a:p>
          <a:p>
            <a:pPr marL="0" indent="0">
              <a:buNone/>
            </a:pPr>
            <a:r>
              <a:rPr lang="en-US" sz="1600" dirty="0"/>
              <a:t>      else{</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b="1" dirty="0"/>
              <a:t>         #pragma </a:t>
            </a:r>
            <a:r>
              <a:rPr lang="en-US" sz="1600" b="1" dirty="0" err="1"/>
              <a:t>omp</a:t>
            </a:r>
            <a:r>
              <a:rPr lang="en-US" sz="1600" b="1" dirty="0"/>
              <a:t> task shared(sum1)</a:t>
            </a:r>
          </a:p>
          <a:p>
            <a:pPr marL="0" indent="0">
              <a:buNone/>
            </a:pPr>
            <a:r>
              <a:rPr lang="en-US" sz="1600" dirty="0"/>
              <a:t>              sum1 =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p>
          <a:p>
            <a:pPr marL="0" indent="0">
              <a:buNone/>
            </a:pPr>
            <a:r>
              <a:rPr lang="en-US" sz="1600" dirty="0"/>
              <a:t>         </a:t>
            </a:r>
            <a:r>
              <a:rPr lang="en-US" sz="1600" b="1" dirty="0"/>
              <a:t>#pragma </a:t>
            </a:r>
            <a:r>
              <a:rPr lang="en-US" sz="1600" b="1" dirty="0" err="1"/>
              <a:t>omp</a:t>
            </a:r>
            <a:r>
              <a:rPr lang="en-US" sz="1600" b="1" dirty="0"/>
              <a:t> task shared(sum2)</a:t>
            </a:r>
          </a:p>
          <a:p>
            <a:pPr marL="0" indent="0">
              <a:buNone/>
            </a:pPr>
            <a:r>
              <a:rPr lang="en-US" sz="1600" dirty="0"/>
              <a:t>               sum2 =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p>
          <a:p>
            <a:pPr marL="0" indent="0">
              <a:buNone/>
            </a:pPr>
            <a:r>
              <a:rPr lang="en-US" sz="1600" dirty="0"/>
              <a:t>         </a:t>
            </a:r>
            <a:r>
              <a:rPr lang="en-US" sz="1600" b="1" dirty="0"/>
              <a:t>#pragma </a:t>
            </a:r>
            <a:r>
              <a:rPr lang="en-US" sz="1600" b="1" dirty="0" err="1"/>
              <a:t>omp</a:t>
            </a:r>
            <a:r>
              <a:rPr lang="en-US" sz="1600" b="1" dirty="0"/>
              <a:t> </a:t>
            </a:r>
            <a:r>
              <a:rPr lang="en-US" sz="1600" b="1" dirty="0" err="1"/>
              <a:t>taskwait</a:t>
            </a:r>
            <a:endParaRPr lang="en-US" sz="1600" b="1" dirty="0"/>
          </a:p>
          <a:p>
            <a:pPr marL="0" indent="0">
              <a:buNone/>
            </a:pPr>
            <a:r>
              <a:rPr lang="en-US" sz="1600" dirty="0"/>
              <a:t>            sum = sum1 + sum2;</a:t>
            </a:r>
          </a:p>
          <a:p>
            <a:pPr marL="0" indent="0">
              <a:buNone/>
            </a:pPr>
            <a:r>
              <a:rPr lang="en-US" sz="1600" dirty="0"/>
              <a:t>     }return sum;</a:t>
            </a:r>
          </a:p>
          <a:p>
            <a:pPr marL="0" indent="0">
              <a:buNone/>
            </a:pPr>
            <a:r>
              <a:rPr lang="en-US" sz="1600" dirty="0"/>
              <a:t>}</a:t>
            </a:r>
          </a:p>
        </p:txBody>
      </p:sp>
      <p:sp>
        <p:nvSpPr>
          <p:cNvPr id="4" name="Slide Number Placeholder 3"/>
          <p:cNvSpPr>
            <a:spLocks noGrp="1"/>
          </p:cNvSpPr>
          <p:nvPr>
            <p:ph type="sldNum" sz="quarter" idx="10"/>
          </p:nvPr>
        </p:nvSpPr>
        <p:spPr>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101</a:t>
            </a:fld>
            <a:endParaRPr lang="en-US" dirty="0">
              <a:solidFill>
                <a:srgbClr val="000000"/>
              </a:solidFill>
              <a:latin typeface="Tahoma" pitchFamily="34" charset="0"/>
              <a:ea typeface="+mn-ea"/>
              <a:cs typeface="Arial" pitchFamily="34" charset="0"/>
            </a:endParaRPr>
          </a:p>
        </p:txBody>
      </p:sp>
      <p:sp>
        <p:nvSpPr>
          <p:cNvPr id="5" name="Content Placeholder 2"/>
          <p:cNvSpPr txBox="1">
            <a:spLocks/>
          </p:cNvSpPr>
          <p:nvPr/>
        </p:nvSpPr>
        <p:spPr bwMode="auto">
          <a:xfrm>
            <a:off x="7261119" y="1266568"/>
            <a:ext cx="3840890" cy="3972696"/>
          </a:xfrm>
          <a:prstGeom prst="rect">
            <a:avLst/>
          </a:prstGeom>
          <a:solidFill>
            <a:srgbClr val="FFFFE7"/>
          </a:solidFill>
          <a:ln w="25400">
            <a:solidFill>
              <a:schemeClr val="tx1"/>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1600" dirty="0"/>
              <a:t> </a:t>
            </a:r>
            <a:r>
              <a:rPr lang="en-US" sz="1600" dirty="0" err="1"/>
              <a:t>int</a:t>
            </a:r>
            <a:r>
              <a:rPr lang="en-US" sz="1600" dirty="0"/>
              <a:t> main ()</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i</a:t>
            </a:r>
            <a:r>
              <a:rPr lang="en-US" sz="1600" dirty="0"/>
              <a:t>;</a:t>
            </a:r>
          </a:p>
          <a:p>
            <a:pPr marL="0" indent="0">
              <a:buNone/>
            </a:pPr>
            <a:r>
              <a:rPr lang="en-US" sz="1600" dirty="0"/>
              <a:t>   double step, pi, sum;</a:t>
            </a:r>
          </a:p>
          <a:p>
            <a:pPr marL="0" indent="0">
              <a:buNone/>
            </a:pPr>
            <a:r>
              <a:rPr lang="en-US" sz="1600" dirty="0"/>
              <a:t>    step = 1.0/(double) </a:t>
            </a:r>
            <a:r>
              <a:rPr lang="en-US" sz="1600" dirty="0" err="1"/>
              <a:t>num_steps</a:t>
            </a:r>
            <a:r>
              <a:rPr lang="en-US" sz="1600" dirty="0"/>
              <a:t>;</a:t>
            </a:r>
          </a:p>
          <a:p>
            <a:pPr marL="0" indent="0">
              <a:buNone/>
            </a:pPr>
            <a:r>
              <a:rPr lang="en-US" sz="1600" b="1" dirty="0"/>
              <a:t>    #pragma </a:t>
            </a:r>
            <a:r>
              <a:rPr lang="en-US" sz="1600" b="1" dirty="0" err="1"/>
              <a:t>omp</a:t>
            </a:r>
            <a:r>
              <a:rPr lang="en-US" sz="1600" b="1" dirty="0"/>
              <a:t> parallel  </a:t>
            </a:r>
          </a:p>
          <a:p>
            <a:pPr marL="0" indent="0">
              <a:buNone/>
            </a:pPr>
            <a:r>
              <a:rPr lang="en-US" sz="1600" dirty="0"/>
              <a:t>    {</a:t>
            </a:r>
          </a:p>
          <a:p>
            <a:pPr marL="0" indent="0">
              <a:buNone/>
            </a:pPr>
            <a:r>
              <a:rPr lang="en-US" sz="1600" dirty="0"/>
              <a:t>        </a:t>
            </a:r>
            <a:r>
              <a:rPr lang="en-US" sz="1600" b="1" dirty="0"/>
              <a:t>#pragma </a:t>
            </a:r>
            <a:r>
              <a:rPr lang="en-US" sz="1600" b="1" dirty="0" err="1"/>
              <a:t>omp</a:t>
            </a:r>
            <a:r>
              <a:rPr lang="en-US" sz="1600" b="1" dirty="0"/>
              <a:t> single</a:t>
            </a:r>
          </a:p>
          <a:p>
            <a:pPr marL="0" indent="0">
              <a:buNone/>
            </a:pPr>
            <a:r>
              <a:rPr lang="en-US" sz="1600" dirty="0"/>
              <a:t>            sum =    	</a:t>
            </a:r>
            <a:r>
              <a:rPr lang="en-US" sz="1600" dirty="0" err="1"/>
              <a:t>pi_comp</a:t>
            </a:r>
            <a:r>
              <a:rPr lang="en-US" sz="1600" dirty="0"/>
              <a:t>(0,num_steps,step);</a:t>
            </a:r>
          </a:p>
          <a:p>
            <a:pPr marL="0" indent="0">
              <a:buNone/>
            </a:pPr>
            <a:r>
              <a:rPr lang="en-US" sz="1600" dirty="0"/>
              <a:t>     }</a:t>
            </a:r>
          </a:p>
          <a:p>
            <a:pPr marL="0" indent="0">
              <a:buNone/>
            </a:pPr>
            <a:r>
              <a:rPr lang="en-US" sz="1600" dirty="0"/>
              <a:t>      pi = step * sum;</a:t>
            </a:r>
          </a:p>
          <a:p>
            <a:pPr marL="0" indent="0">
              <a:buNone/>
            </a:pPr>
            <a:r>
              <a:rPr lang="en-US" sz="1600" dirty="0"/>
              <a:t> }	 </a:t>
            </a:r>
          </a:p>
        </p:txBody>
      </p:sp>
      <p:sp>
        <p:nvSpPr>
          <p:cNvPr id="7" name="Rectangle 6"/>
          <p:cNvSpPr/>
          <p:nvPr/>
        </p:nvSpPr>
        <p:spPr bwMode="auto">
          <a:xfrm>
            <a:off x="10366085" y="6534150"/>
            <a:ext cx="184731" cy="338554"/>
          </a:xfrm>
          <a:prstGeom prst="rect">
            <a:avLst/>
          </a:prstGeom>
          <a:solidFill>
            <a:srgbClr val="FFFFE7"/>
          </a:solidFill>
          <a:ln w="19050" cap="flat" cmpd="sng" algn="ctr">
            <a:solidFill>
              <a:srgbClr val="FFFFE7"/>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1943409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Results*: Pi with tasks</a:t>
            </a:r>
          </a:p>
        </p:txBody>
      </p:sp>
      <p:sp>
        <p:nvSpPr>
          <p:cNvPr id="8" name="TextBox 7"/>
          <p:cNvSpPr txBox="1"/>
          <p:nvPr/>
        </p:nvSpPr>
        <p:spPr>
          <a:xfrm>
            <a:off x="1855486" y="6086911"/>
            <a:ext cx="8432950" cy="584775"/>
          </a:xfrm>
          <a:prstGeom prst="rect">
            <a:avLst/>
          </a:prstGeom>
          <a:noFill/>
        </p:spPr>
        <p:txBody>
          <a:bodyPr wrap="square" rtlCol="0">
            <a:spAutoFit/>
          </a:bodyPr>
          <a:lstStyle/>
          <a:p>
            <a:r>
              <a:rPr lang="en-US" sz="1600" dirty="0"/>
              <a:t>*Intel compiler (</a:t>
            </a:r>
            <a:r>
              <a:rPr lang="en-US" sz="1600" dirty="0" err="1"/>
              <a:t>icpc</a:t>
            </a:r>
            <a:r>
              <a:rPr lang="en-US" sz="1600" dirty="0"/>
              <a:t>) with no optimization on Apple OS X 10.7.3 with a dual core (four HW thread) Intel® </a:t>
            </a:r>
            <a:r>
              <a:rPr lang="en-US" sz="1600" dirty="0" err="1"/>
              <a:t>Core</a:t>
            </a:r>
            <a:r>
              <a:rPr lang="en-US" sz="1600" baseline="30000" dirty="0" err="1"/>
              <a:t>TM</a:t>
            </a:r>
            <a:r>
              <a:rPr lang="en-US" sz="1600" dirty="0"/>
              <a:t> i5 processor at 1.7 </a:t>
            </a:r>
            <a:r>
              <a:rPr lang="en-US" sz="1600" dirty="0" err="1"/>
              <a:t>Ghz</a:t>
            </a:r>
            <a:r>
              <a:rPr lang="en-US" sz="1600" dirty="0"/>
              <a:t> and 4 </a:t>
            </a:r>
            <a:r>
              <a:rPr lang="en-US" sz="1600" dirty="0" err="1"/>
              <a:t>Gbyte</a:t>
            </a:r>
            <a:r>
              <a:rPr lang="en-US" sz="1600" dirty="0"/>
              <a:t> DDR3 memory at 1.333 </a:t>
            </a:r>
            <a:r>
              <a:rPr lang="en-US" sz="1600" dirty="0" err="1"/>
              <a:t>Ghz</a:t>
            </a:r>
            <a:r>
              <a:rPr lang="en-US" sz="1600" dirty="0"/>
              <a:t>.</a:t>
            </a:r>
          </a:p>
        </p:txBody>
      </p:sp>
      <p:sp>
        <p:nvSpPr>
          <p:cNvPr id="10" name="Rectangle 3"/>
          <p:cNvSpPr txBox="1">
            <a:spLocks noChangeArrowheads="1"/>
          </p:cNvSpPr>
          <p:nvPr/>
        </p:nvSpPr>
        <p:spPr>
          <a:xfrm>
            <a:off x="1781509" y="1605585"/>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FFFFFF"/>
                </a:solidFill>
              </a:rPr>
              <a:t>Original Serial pi program with 100000000 steps ran in 1.83 seconds.  </a:t>
            </a:r>
          </a:p>
        </p:txBody>
      </p:sp>
      <p:graphicFrame>
        <p:nvGraphicFramePr>
          <p:cNvPr id="11" name="Table 10"/>
          <p:cNvGraphicFramePr>
            <a:graphicFrameLocks noGrp="1"/>
          </p:cNvGraphicFramePr>
          <p:nvPr/>
        </p:nvGraphicFramePr>
        <p:xfrm>
          <a:off x="2618519" y="2455600"/>
          <a:ext cx="6574543" cy="3067787"/>
        </p:xfrm>
        <a:graphic>
          <a:graphicData uri="http://schemas.openxmlformats.org/drawingml/2006/table">
            <a:tbl>
              <a:tblPr firstRow="1" bandRow="1">
                <a:tableStyleId>{5940675A-B579-460E-94D1-54222C63F5DA}</a:tableStyleId>
              </a:tblPr>
              <a:tblGrid>
                <a:gridCol w="1199448">
                  <a:extLst>
                    <a:ext uri="{9D8B030D-6E8A-4147-A177-3AD203B41FA5}">
                      <a16:colId xmlns:a16="http://schemas.microsoft.com/office/drawing/2014/main" val="20000"/>
                    </a:ext>
                  </a:extLst>
                </a:gridCol>
                <a:gridCol w="1239523">
                  <a:extLst>
                    <a:ext uri="{9D8B030D-6E8A-4147-A177-3AD203B41FA5}">
                      <a16:colId xmlns:a16="http://schemas.microsoft.com/office/drawing/2014/main" val="20001"/>
                    </a:ext>
                  </a:extLst>
                </a:gridCol>
                <a:gridCol w="1378524">
                  <a:extLst>
                    <a:ext uri="{9D8B030D-6E8A-4147-A177-3AD203B41FA5}">
                      <a16:colId xmlns:a16="http://schemas.microsoft.com/office/drawing/2014/main" val="20002"/>
                    </a:ext>
                  </a:extLst>
                </a:gridCol>
                <a:gridCol w="1378524">
                  <a:extLst>
                    <a:ext uri="{9D8B030D-6E8A-4147-A177-3AD203B41FA5}">
                      <a16:colId xmlns:a16="http://schemas.microsoft.com/office/drawing/2014/main" val="20003"/>
                    </a:ext>
                  </a:extLst>
                </a:gridCol>
                <a:gridCol w="1378524">
                  <a:extLst>
                    <a:ext uri="{9D8B030D-6E8A-4147-A177-3AD203B41FA5}">
                      <a16:colId xmlns:a16="http://schemas.microsoft.com/office/drawing/2014/main" val="20004"/>
                    </a:ext>
                  </a:extLst>
                </a:gridCol>
              </a:tblGrid>
              <a:tr h="902191">
                <a:tc>
                  <a:txBody>
                    <a:bodyPr/>
                    <a:lstStyle/>
                    <a:p>
                      <a:pPr algn="ctr"/>
                      <a:r>
                        <a:rPr lang="en-US" dirty="0"/>
                        <a:t>threads</a:t>
                      </a:r>
                    </a:p>
                  </a:txBody>
                  <a:tcPr>
                    <a:noFill/>
                  </a:tcPr>
                </a:tc>
                <a:tc>
                  <a:txBody>
                    <a:bodyPr/>
                    <a:lstStyle/>
                    <a:p>
                      <a:pPr algn="ctr"/>
                      <a:r>
                        <a:rPr lang="en-US" dirty="0"/>
                        <a:t>1</a:t>
                      </a:r>
                      <a:r>
                        <a:rPr lang="en-US" baseline="30000" dirty="0"/>
                        <a:t>st</a:t>
                      </a:r>
                      <a:r>
                        <a:rPr lang="en-US" baseline="0" dirty="0"/>
                        <a:t> SPMD</a:t>
                      </a:r>
                      <a:endParaRPr lang="en-US" dirty="0"/>
                    </a:p>
                  </a:txBody>
                  <a:tcPr>
                    <a:noFill/>
                  </a:tcPr>
                </a:tc>
                <a:tc>
                  <a:txBody>
                    <a:bodyPr/>
                    <a:lstStyle/>
                    <a:p>
                      <a:pPr algn="ctr"/>
                      <a:r>
                        <a:rPr lang="en-US" dirty="0"/>
                        <a:t>SPMD critical</a:t>
                      </a:r>
                    </a:p>
                  </a:txBody>
                  <a:tcPr>
                    <a:noFill/>
                  </a:tcPr>
                </a:tc>
                <a:tc>
                  <a:txBody>
                    <a:bodyPr/>
                    <a:lstStyle/>
                    <a:p>
                      <a:pPr algn="ctr"/>
                      <a:r>
                        <a:rPr lang="en-US" dirty="0"/>
                        <a:t>PI Loop</a:t>
                      </a:r>
                    </a:p>
                  </a:txBody>
                  <a:tcPr>
                    <a:noFill/>
                  </a:tcPr>
                </a:tc>
                <a:tc>
                  <a:txBody>
                    <a:bodyPr/>
                    <a:lstStyle/>
                    <a:p>
                      <a:pPr algn="ctr"/>
                      <a:r>
                        <a:rPr lang="en-US" dirty="0"/>
                        <a:t>Pi tasks</a:t>
                      </a:r>
                    </a:p>
                  </a:txBody>
                  <a:tcPr>
                    <a:noFill/>
                  </a:tcPr>
                </a:tc>
                <a:extLst>
                  <a:ext uri="{0D108BD9-81ED-4DB2-BD59-A6C34878D82A}">
                    <a16:rowId xmlns:a16="http://schemas.microsoft.com/office/drawing/2014/main" val="10000"/>
                  </a:ext>
                </a:extLst>
              </a:tr>
              <a:tr h="541399">
                <a:tc>
                  <a:txBody>
                    <a:bodyPr/>
                    <a:lstStyle/>
                    <a:p>
                      <a:pPr algn="ctr"/>
                      <a:r>
                        <a:rPr lang="en-US" dirty="0"/>
                        <a:t>1</a:t>
                      </a:r>
                    </a:p>
                  </a:txBody>
                  <a:tcPr>
                    <a:noFill/>
                  </a:tcPr>
                </a:tc>
                <a:tc>
                  <a:txBody>
                    <a:bodyPr/>
                    <a:lstStyle/>
                    <a:p>
                      <a:pPr algn="ctr"/>
                      <a:r>
                        <a:rPr lang="en-US" dirty="0"/>
                        <a:t>1.86</a:t>
                      </a:r>
                    </a:p>
                  </a:txBody>
                  <a:tcPr>
                    <a:noFill/>
                  </a:tcPr>
                </a:tc>
                <a:tc>
                  <a:txBody>
                    <a:bodyPr/>
                    <a:lstStyle/>
                    <a:p>
                      <a:pPr algn="ctr"/>
                      <a:r>
                        <a:rPr lang="en-US" dirty="0"/>
                        <a:t>1.87</a:t>
                      </a:r>
                    </a:p>
                  </a:txBody>
                  <a:tcPr>
                    <a:noFill/>
                  </a:tcPr>
                </a:tc>
                <a:tc>
                  <a:txBody>
                    <a:bodyPr/>
                    <a:lstStyle/>
                    <a:p>
                      <a:pPr algn="ctr"/>
                      <a:r>
                        <a:rPr lang="en-US" dirty="0"/>
                        <a:t>1.91</a:t>
                      </a:r>
                    </a:p>
                  </a:txBody>
                  <a:tcPr>
                    <a:noFill/>
                  </a:tcPr>
                </a:tc>
                <a:tc>
                  <a:txBody>
                    <a:bodyPr/>
                    <a:lstStyle/>
                    <a:p>
                      <a:pPr algn="ctr"/>
                      <a:r>
                        <a:rPr lang="en-US" dirty="0"/>
                        <a:t>1.87</a:t>
                      </a:r>
                    </a:p>
                  </a:txBody>
                  <a:tcPr>
                    <a:noFill/>
                  </a:tcPr>
                </a:tc>
                <a:extLst>
                  <a:ext uri="{0D108BD9-81ED-4DB2-BD59-A6C34878D82A}">
                    <a16:rowId xmlns:a16="http://schemas.microsoft.com/office/drawing/2014/main" val="10001"/>
                  </a:ext>
                </a:extLst>
              </a:tr>
              <a:tr h="541399">
                <a:tc>
                  <a:txBody>
                    <a:bodyPr/>
                    <a:lstStyle/>
                    <a:p>
                      <a:pPr algn="ctr"/>
                      <a:r>
                        <a:rPr lang="en-US" dirty="0"/>
                        <a:t>2</a:t>
                      </a:r>
                    </a:p>
                  </a:txBody>
                  <a:tcPr>
                    <a:noFill/>
                  </a:tcPr>
                </a:tc>
                <a:tc>
                  <a:txBody>
                    <a:bodyPr/>
                    <a:lstStyle/>
                    <a:p>
                      <a:pPr algn="ctr"/>
                      <a:r>
                        <a:rPr lang="en-US" dirty="0"/>
                        <a:t>1.03</a:t>
                      </a:r>
                    </a:p>
                  </a:txBody>
                  <a:tcPr>
                    <a:noFill/>
                  </a:tcPr>
                </a:tc>
                <a:tc>
                  <a:txBody>
                    <a:bodyPr/>
                    <a:lstStyle/>
                    <a:p>
                      <a:pPr algn="ctr"/>
                      <a:r>
                        <a:rPr lang="en-US" dirty="0"/>
                        <a:t>1.00</a:t>
                      </a:r>
                    </a:p>
                  </a:txBody>
                  <a:tcPr>
                    <a:noFill/>
                  </a:tcPr>
                </a:tc>
                <a:tc>
                  <a:txBody>
                    <a:bodyPr/>
                    <a:lstStyle/>
                    <a:p>
                      <a:pPr algn="ctr"/>
                      <a:r>
                        <a:rPr lang="en-US" dirty="0"/>
                        <a:t>1.02</a:t>
                      </a:r>
                    </a:p>
                  </a:txBody>
                  <a:tcPr>
                    <a:noFill/>
                  </a:tcPr>
                </a:tc>
                <a:tc>
                  <a:txBody>
                    <a:bodyPr/>
                    <a:lstStyle/>
                    <a:p>
                      <a:pPr algn="ctr"/>
                      <a:r>
                        <a:rPr lang="en-US" dirty="0"/>
                        <a:t>1.00</a:t>
                      </a:r>
                    </a:p>
                  </a:txBody>
                  <a:tcPr>
                    <a:noFill/>
                  </a:tcPr>
                </a:tc>
                <a:extLst>
                  <a:ext uri="{0D108BD9-81ED-4DB2-BD59-A6C34878D82A}">
                    <a16:rowId xmlns:a16="http://schemas.microsoft.com/office/drawing/2014/main" val="10002"/>
                  </a:ext>
                </a:extLst>
              </a:tr>
              <a:tr h="541399">
                <a:tc>
                  <a:txBody>
                    <a:bodyPr/>
                    <a:lstStyle/>
                    <a:p>
                      <a:pPr algn="ctr"/>
                      <a:r>
                        <a:rPr lang="en-US" dirty="0"/>
                        <a:t>3</a:t>
                      </a:r>
                    </a:p>
                  </a:txBody>
                  <a:tcPr>
                    <a:noFill/>
                  </a:tcPr>
                </a:tc>
                <a:tc>
                  <a:txBody>
                    <a:bodyPr/>
                    <a:lstStyle/>
                    <a:p>
                      <a:pPr algn="ctr"/>
                      <a:r>
                        <a:rPr lang="en-US" dirty="0"/>
                        <a:t>1.08</a:t>
                      </a:r>
                    </a:p>
                  </a:txBody>
                  <a:tcPr>
                    <a:noFill/>
                  </a:tcPr>
                </a:tc>
                <a:tc>
                  <a:txBody>
                    <a:bodyPr/>
                    <a:lstStyle/>
                    <a:p>
                      <a:pPr algn="ctr"/>
                      <a:r>
                        <a:rPr lang="en-US" dirty="0"/>
                        <a:t>0.68</a:t>
                      </a:r>
                    </a:p>
                  </a:txBody>
                  <a:tcPr>
                    <a:noFill/>
                  </a:tcPr>
                </a:tc>
                <a:tc>
                  <a:txBody>
                    <a:bodyPr/>
                    <a:lstStyle/>
                    <a:p>
                      <a:pPr algn="ctr"/>
                      <a:r>
                        <a:rPr lang="en-US" dirty="0"/>
                        <a:t>0.80</a:t>
                      </a:r>
                    </a:p>
                  </a:txBody>
                  <a:tcPr>
                    <a:noFill/>
                  </a:tcPr>
                </a:tc>
                <a:tc>
                  <a:txBody>
                    <a:bodyPr/>
                    <a:lstStyle/>
                    <a:p>
                      <a:pPr algn="ctr"/>
                      <a:r>
                        <a:rPr lang="en-US" dirty="0"/>
                        <a:t>0.76</a:t>
                      </a:r>
                    </a:p>
                  </a:txBody>
                  <a:tcPr>
                    <a:noFill/>
                  </a:tcPr>
                </a:tc>
                <a:extLst>
                  <a:ext uri="{0D108BD9-81ED-4DB2-BD59-A6C34878D82A}">
                    <a16:rowId xmlns:a16="http://schemas.microsoft.com/office/drawing/2014/main" val="10003"/>
                  </a:ext>
                </a:extLst>
              </a:tr>
              <a:tr h="541399">
                <a:tc>
                  <a:txBody>
                    <a:bodyPr/>
                    <a:lstStyle/>
                    <a:p>
                      <a:pPr algn="ctr"/>
                      <a:r>
                        <a:rPr lang="en-US" dirty="0"/>
                        <a:t>4</a:t>
                      </a:r>
                    </a:p>
                  </a:txBody>
                  <a:tcPr>
                    <a:noFill/>
                  </a:tcPr>
                </a:tc>
                <a:tc>
                  <a:txBody>
                    <a:bodyPr/>
                    <a:lstStyle/>
                    <a:p>
                      <a:pPr algn="ctr"/>
                      <a:r>
                        <a:rPr lang="en-US" dirty="0"/>
                        <a:t>0.97</a:t>
                      </a:r>
                    </a:p>
                  </a:txBody>
                  <a:tcPr>
                    <a:noFill/>
                  </a:tcPr>
                </a:tc>
                <a:tc>
                  <a:txBody>
                    <a:bodyPr/>
                    <a:lstStyle/>
                    <a:p>
                      <a:pPr algn="ctr"/>
                      <a:r>
                        <a:rPr lang="en-US" dirty="0"/>
                        <a:t>0.53</a:t>
                      </a:r>
                    </a:p>
                  </a:txBody>
                  <a:tcPr>
                    <a:noFill/>
                  </a:tcPr>
                </a:tc>
                <a:tc>
                  <a:txBody>
                    <a:bodyPr/>
                    <a:lstStyle/>
                    <a:p>
                      <a:pPr algn="ctr"/>
                      <a:r>
                        <a:rPr lang="en-US" dirty="0"/>
                        <a:t>0.68</a:t>
                      </a:r>
                    </a:p>
                  </a:txBody>
                  <a:tcPr>
                    <a:noFill/>
                  </a:tcPr>
                </a:tc>
                <a:tc>
                  <a:txBody>
                    <a:bodyPr/>
                    <a:lstStyle/>
                    <a:p>
                      <a:pPr algn="ctr"/>
                      <a:r>
                        <a:rPr lang="en-US" dirty="0"/>
                        <a:t>0.52</a:t>
                      </a:r>
                    </a:p>
                  </a:txBody>
                  <a:tcPr>
                    <a:noFill/>
                  </a:tcPr>
                </a:tc>
                <a:extLst>
                  <a:ext uri="{0D108BD9-81ED-4DB2-BD59-A6C34878D82A}">
                    <a16:rowId xmlns:a16="http://schemas.microsoft.com/office/drawing/2014/main" val="10004"/>
                  </a:ext>
                </a:extLst>
              </a:tr>
            </a:tbl>
          </a:graphicData>
        </a:graphic>
      </p:graphicFrame>
      <p:sp>
        <p:nvSpPr>
          <p:cNvPr id="7" name="Slide Number Placeholder 3">
            <a:extLst>
              <a:ext uri="{FF2B5EF4-FFF2-40B4-BE49-F238E27FC236}">
                <a16:creationId xmlns:a16="http://schemas.microsoft.com/office/drawing/2014/main" id="{2AEF8AA8-93AB-D645-9235-EBDB285DDDB3}"/>
              </a:ext>
            </a:extLst>
          </p:cNvPr>
          <p:cNvSpPr>
            <a:spLocks noGrp="1"/>
          </p:cNvSpPr>
          <p:nvPr>
            <p:ph type="sldNum" sz="quarter" idx="10"/>
          </p:nvPr>
        </p:nvSpPr>
        <p:spPr>
          <a:xfrm>
            <a:off x="11102009" y="6579704"/>
            <a:ext cx="1089992" cy="278296"/>
          </a:xfrm>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102</a:t>
            </a:fld>
            <a:endParaRPr lang="en-US" dirty="0">
              <a:solidFill>
                <a:srgbClr val="000000"/>
              </a:solidFill>
              <a:latin typeface="Tahoma" pitchFamily="34" charset="0"/>
              <a:ea typeface="+mn-ea"/>
              <a:cs typeface="Arial" pitchFamily="34" charset="0"/>
            </a:endParaRPr>
          </a:p>
        </p:txBody>
      </p:sp>
    </p:spTree>
    <p:extLst>
      <p:ext uri="{BB962C8B-B14F-4D97-AF65-F5344CB8AC3E}">
        <p14:creationId xmlns:p14="http://schemas.microsoft.com/office/powerpoint/2010/main" val="426584767"/>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69A2D4E0-8755-4218-9391-73929ABF8DBB}" type="slidenum">
              <a:rPr lang="en-US" altLang="en-US" sz="1400" b="0">
                <a:solidFill>
                  <a:schemeClr val="bg1"/>
                </a:solidFill>
              </a:rPr>
              <a:pPr/>
              <a:t>103</a:t>
            </a:fld>
            <a:endParaRPr lang="en-US" altLang="en-US" sz="1400" b="0">
              <a:solidFill>
                <a:schemeClr val="bg1"/>
              </a:solidFill>
            </a:endParaRPr>
          </a:p>
        </p:txBody>
      </p:sp>
      <p:sp>
        <p:nvSpPr>
          <p:cNvPr id="81923" name="Rectangle 2"/>
          <p:cNvSpPr>
            <a:spLocks noGrp="1" noChangeArrowheads="1"/>
          </p:cNvSpPr>
          <p:nvPr>
            <p:ph type="title" idx="4294967295"/>
          </p:nvPr>
        </p:nvSpPr>
        <p:spPr/>
        <p:txBody>
          <a:bodyPr vert="horz" wrap="square" lIns="92075" tIns="46038" rIns="92075" bIns="46038" numCol="1" anchor="t" anchorCtr="0" compatLnSpc="1">
            <a:prstTxWarp prst="textNoShape">
              <a:avLst/>
            </a:prstTxWarp>
          </a:bodyPr>
          <a:lstStyle/>
          <a:p>
            <a:pPr eaLnBrk="1" hangingPunct="1">
              <a:defRPr/>
            </a:pPr>
            <a:r>
              <a:rPr lang="en-US" dirty="0">
                <a:cs typeface="+mj-cs"/>
              </a:rPr>
              <a:t>Using Tasks</a:t>
            </a:r>
          </a:p>
        </p:txBody>
      </p:sp>
      <p:sp>
        <p:nvSpPr>
          <p:cNvPr id="81924" name="Rectangle 3"/>
          <p:cNvSpPr>
            <a:spLocks noGrp="1" noChangeArrowheads="1"/>
          </p:cNvSpPr>
          <p:nvPr>
            <p:ph type="body" idx="4294967295"/>
          </p:nvPr>
        </p:nvSpPr>
        <p:spPr>
          <a:xfrm>
            <a:off x="190500" y="1081088"/>
            <a:ext cx="10040731" cy="4729300"/>
          </a:xfrm>
        </p:spPr>
        <p:txBody>
          <a:bodyPr vert="horz" wrap="square" lIns="92075" tIns="46038" rIns="92075" bIns="46038" numCol="1" anchor="t" anchorCtr="0" compatLnSpc="1">
            <a:prstTxWarp prst="textNoShape">
              <a:avLst/>
            </a:prstTxWarp>
          </a:bodyPr>
          <a:lstStyle/>
          <a:p>
            <a:pPr marL="285750" indent="-285750" eaLnBrk="1" hangingPunct="1"/>
            <a:r>
              <a:rPr lang="en-GB" altLang="en-US" dirty="0"/>
              <a:t>Don’t use tasks for things already well supported by OpenMP</a:t>
            </a:r>
          </a:p>
          <a:p>
            <a:pPr lvl="1" eaLnBrk="1" hangingPunct="1"/>
            <a:r>
              <a:rPr lang="en-GB" altLang="en-US" sz="2400" dirty="0"/>
              <a:t>e.g. standard do/for loops</a:t>
            </a:r>
          </a:p>
          <a:p>
            <a:pPr lvl="1" eaLnBrk="1" hangingPunct="1"/>
            <a:r>
              <a:rPr lang="en-GB" altLang="en-US" sz="2400" dirty="0"/>
              <a:t>the overhead of using tasks is greater</a:t>
            </a:r>
          </a:p>
          <a:p>
            <a:pPr marL="285750" indent="-285750" eaLnBrk="1" hangingPunct="1"/>
            <a:endParaRPr lang="en-GB" altLang="en-US" dirty="0"/>
          </a:p>
          <a:p>
            <a:pPr marL="285750" indent="-285750" eaLnBrk="1" hangingPunct="1"/>
            <a:endParaRPr lang="en-GB" altLang="en-US" dirty="0"/>
          </a:p>
          <a:p>
            <a:pPr marL="285750" indent="-285750" eaLnBrk="1" hangingPunct="1"/>
            <a:r>
              <a:rPr lang="en-GB" altLang="en-US" dirty="0"/>
              <a:t>Don’t expect miracles from the runtime</a:t>
            </a:r>
          </a:p>
          <a:p>
            <a:pPr lvl="1" eaLnBrk="1" hangingPunct="1"/>
            <a:r>
              <a:rPr lang="en-GB" altLang="en-US" sz="2400" dirty="0"/>
              <a:t>best results usually obtained where the user controls the number and granularity of tasks</a:t>
            </a:r>
          </a:p>
          <a:p>
            <a:pPr lvl="1" eaLnBrk="1" hangingPunct="1">
              <a:buFontTx/>
              <a:buNone/>
            </a:pPr>
            <a:endParaRPr lang="en-US" altLang="en-US" sz="2400" dirty="0"/>
          </a:p>
        </p:txBody>
      </p:sp>
      <p:sp>
        <p:nvSpPr>
          <p:cNvPr id="5" name="Slide Number Placeholder 3">
            <a:extLst>
              <a:ext uri="{FF2B5EF4-FFF2-40B4-BE49-F238E27FC236}">
                <a16:creationId xmlns:a16="http://schemas.microsoft.com/office/drawing/2014/main" id="{F72B395A-E6EC-5B41-BAD9-E80E39D3823A}"/>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103</a:t>
            </a:fld>
            <a:endParaRPr lang="en-US" altLang="zh-CN" dirty="0"/>
          </a:p>
        </p:txBody>
      </p:sp>
    </p:spTree>
    <p:extLst>
      <p:ext uri="{BB962C8B-B14F-4D97-AF65-F5344CB8AC3E}">
        <p14:creationId xmlns:p14="http://schemas.microsoft.com/office/powerpoint/2010/main" val="784741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104</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3767408"/>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91316837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51432" y="635820"/>
          <a:ext cx="11123113" cy="6083634"/>
        </p:xfrm>
        <a:graphic>
          <a:graphicData uri="http://schemas.openxmlformats.org/drawingml/2006/table">
            <a:tbl>
              <a:tblPr firstRow="1" bandRow="1">
                <a:tableStyleId>{5940675A-B579-460E-94D1-54222C63F5DA}</a:tableStyleId>
              </a:tblPr>
              <a:tblGrid>
                <a:gridCol w="3292259">
                  <a:extLst>
                    <a:ext uri="{9D8B030D-6E8A-4147-A177-3AD203B41FA5}">
                      <a16:colId xmlns:a16="http://schemas.microsoft.com/office/drawing/2014/main" val="20000"/>
                    </a:ext>
                  </a:extLst>
                </a:gridCol>
                <a:gridCol w="7830854">
                  <a:extLst>
                    <a:ext uri="{9D8B030D-6E8A-4147-A177-3AD203B41FA5}">
                      <a16:colId xmlns:a16="http://schemas.microsoft.com/office/drawing/2014/main" val="20001"/>
                    </a:ext>
                  </a:extLst>
                </a:gridCol>
              </a:tblGrid>
              <a:tr h="321554">
                <a:tc>
                  <a:txBody>
                    <a:bodyPr/>
                    <a:lstStyle/>
                    <a:p>
                      <a:r>
                        <a:rPr lang="en-US" sz="1400" b="1" dirty="0" err="1"/>
                        <a:t>OpenMP</a:t>
                      </a:r>
                      <a:r>
                        <a:rPr lang="en-US" sz="1400" b="1" dirty="0"/>
                        <a:t> pragma,</a:t>
                      </a:r>
                      <a:r>
                        <a:rPr lang="en-US" sz="1400" b="1" baseline="0" dirty="0"/>
                        <a:t> function, or clause</a:t>
                      </a:r>
                      <a:endParaRPr lang="en-US" sz="1400" b="1" dirty="0"/>
                    </a:p>
                  </a:txBody>
                  <a:tcPr>
                    <a:solidFill>
                      <a:srgbClr val="FFFFE7"/>
                    </a:solidFill>
                  </a:tcPr>
                </a:tc>
                <a:tc>
                  <a:txBody>
                    <a:bodyPr/>
                    <a:lstStyle/>
                    <a:p>
                      <a:r>
                        <a:rPr lang="en-US" sz="1400" b="1" dirty="0"/>
                        <a:t>Concepts</a:t>
                      </a:r>
                    </a:p>
                  </a:txBody>
                  <a:tcPr>
                    <a:solidFill>
                      <a:srgbClr val="FFFFE7"/>
                    </a:solidFill>
                  </a:tcPr>
                </a:tc>
                <a:extLst>
                  <a:ext uri="{0D108BD9-81ED-4DB2-BD59-A6C34878D82A}">
                    <a16:rowId xmlns:a16="http://schemas.microsoft.com/office/drawing/2014/main" val="10000"/>
                  </a:ext>
                </a:extLst>
              </a:tr>
              <a:tr h="171385">
                <a:tc>
                  <a:txBody>
                    <a:bodyPr/>
                    <a:lstStyle/>
                    <a:p>
                      <a:r>
                        <a:rPr lang="en-US" sz="1400" dirty="0"/>
                        <a:t>#pragma </a:t>
                      </a:r>
                      <a:r>
                        <a:rPr lang="en-US" sz="1400" dirty="0" err="1"/>
                        <a:t>omp</a:t>
                      </a:r>
                      <a:r>
                        <a:rPr lang="en-US" sz="1400" baseline="0" dirty="0"/>
                        <a:t> parallel</a:t>
                      </a:r>
                      <a:endParaRPr lang="en-US" sz="1400" dirty="0"/>
                    </a:p>
                  </a:txBody>
                  <a:tcPr/>
                </a:tc>
                <a:tc>
                  <a:txBody>
                    <a:bodyPr/>
                    <a:lstStyle/>
                    <a:p>
                      <a:r>
                        <a:rPr lang="en-US" sz="1400" dirty="0"/>
                        <a:t>Parallel region, teams of threads,</a:t>
                      </a:r>
                      <a:r>
                        <a:rPr lang="en-US" sz="1400" baseline="0" dirty="0"/>
                        <a:t> </a:t>
                      </a:r>
                      <a:r>
                        <a:rPr lang="en-US" sz="1400" dirty="0"/>
                        <a:t> structured</a:t>
                      </a:r>
                      <a:r>
                        <a:rPr lang="en-US" sz="1400" baseline="0" dirty="0"/>
                        <a:t> block, interleaved execution across threads.</a:t>
                      </a:r>
                      <a:endParaRPr lang="en-US" sz="1400" dirty="0"/>
                    </a:p>
                  </a:txBody>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void </a:t>
                      </a:r>
                      <a:r>
                        <a:rPr lang="en-US" sz="1400" dirty="0" err="1"/>
                        <a:t>omp_set_thread_num</a:t>
                      </a:r>
                      <a:r>
                        <a:rPr lang="en-US" sz="1400" dirty="0"/>
                        <a:t>()</a:t>
                      </a:r>
                      <a:br>
                        <a:rPr lang="en-US" sz="1400" dirty="0"/>
                      </a:br>
                      <a:r>
                        <a:rPr lang="en-US" sz="1400" dirty="0" err="1"/>
                        <a:t>int</a:t>
                      </a:r>
                      <a:r>
                        <a:rPr lang="en-US" sz="1400" dirty="0"/>
                        <a:t> </a:t>
                      </a:r>
                      <a:r>
                        <a:rPr lang="en-US" sz="1400" dirty="0" err="1"/>
                        <a:t>omp_get_thread_num</a:t>
                      </a:r>
                      <a:r>
                        <a:rPr lang="en-US" sz="1400" dirty="0"/>
                        <a:t>()</a:t>
                      </a:r>
                    </a:p>
                    <a:p>
                      <a:r>
                        <a:rPr lang="en-US" sz="1400" dirty="0" err="1"/>
                        <a:t>int</a:t>
                      </a:r>
                      <a:r>
                        <a:rPr lang="en-US" sz="1400" dirty="0"/>
                        <a:t> </a:t>
                      </a:r>
                      <a:r>
                        <a:rPr lang="en-US" sz="1400" dirty="0" err="1"/>
                        <a:t>omp_get_num_threads</a:t>
                      </a:r>
                      <a:r>
                        <a:rPr lang="en-US" sz="1400" dirty="0"/>
                        <a:t>()</a:t>
                      </a:r>
                    </a:p>
                  </a:txBody>
                  <a:tcPr/>
                </a:tc>
                <a:tc>
                  <a:txBody>
                    <a:bodyPr/>
                    <a:lstStyle/>
                    <a:p>
                      <a:r>
                        <a:rPr lang="en-US" sz="1400" dirty="0"/>
                        <a:t>Default number of threads and internal control variables.  </a:t>
                      </a:r>
                      <a:br>
                        <a:rPr lang="en-US" sz="1400" dirty="0"/>
                      </a:br>
                      <a:r>
                        <a:rPr lang="en-US" sz="1400" dirty="0"/>
                        <a:t>SPMD pattern: Create threads with</a:t>
                      </a:r>
                      <a:r>
                        <a:rPr lang="en-US" sz="1400" baseline="0" dirty="0"/>
                        <a:t> a parallel region and split up the work using the number of threads and the thread ID.  </a:t>
                      </a:r>
                      <a:endParaRPr lang="en-US" sz="1400" dirty="0"/>
                    </a:p>
                  </a:txBody>
                  <a:tcPr/>
                </a:tc>
                <a:extLst>
                  <a:ext uri="{0D108BD9-81ED-4DB2-BD59-A6C34878D82A}">
                    <a16:rowId xmlns:a16="http://schemas.microsoft.com/office/drawing/2014/main" val="10002"/>
                  </a:ext>
                </a:extLst>
              </a:tr>
              <a:tr h="3944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double </a:t>
                      </a:r>
                      <a:r>
                        <a:rPr lang="en-US" sz="1400" dirty="0" err="1"/>
                        <a:t>omp_get_wtime</a:t>
                      </a:r>
                      <a:r>
                        <a:rPr lang="en-US" sz="1400" dirty="0"/>
                        <a:t>()</a:t>
                      </a:r>
                    </a:p>
                  </a:txBody>
                  <a:tcPr/>
                </a:tc>
                <a:tc>
                  <a:txBody>
                    <a:bodyPr/>
                    <a:lstStyle/>
                    <a:p>
                      <a:r>
                        <a:rPr lang="en-US" sz="1400" dirty="0"/>
                        <a:t>Speedup and Amdahl's law.    False</a:t>
                      </a:r>
                      <a:r>
                        <a:rPr lang="en-US" sz="1400" baseline="0" dirty="0"/>
                        <a:t> sharing </a:t>
                      </a:r>
                      <a:r>
                        <a:rPr lang="en-US" sz="1400" dirty="0"/>
                        <a:t>and other performance issues.</a:t>
                      </a:r>
                    </a:p>
                  </a:txBody>
                  <a:tcPr/>
                </a:tc>
                <a:extLst>
                  <a:ext uri="{0D108BD9-81ED-4DB2-BD59-A6C34878D82A}">
                    <a16:rowId xmlns:a16="http://schemas.microsoft.com/office/drawing/2014/main" val="10003"/>
                  </a:ext>
                </a:extLst>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setenv</a:t>
                      </a:r>
                      <a:r>
                        <a:rPr lang="en-US" sz="1400" dirty="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Setting the internal control variable for the </a:t>
                      </a:r>
                      <a:r>
                        <a:rPr lang="en-US" sz="1400" baseline="0" dirty="0"/>
                        <a:t>default number of threads with an environment variable</a:t>
                      </a:r>
                      <a:endParaRPr lang="en-US" sz="1400" dirty="0"/>
                    </a:p>
                  </a:txBody>
                  <a:tcPr/>
                </a:tc>
                <a:extLst>
                  <a:ext uri="{0D108BD9-81ED-4DB2-BD59-A6C34878D82A}">
                    <a16:rowId xmlns:a16="http://schemas.microsoft.com/office/drawing/2014/main" val="10004"/>
                  </a:ext>
                </a:extLst>
              </a:tr>
              <a:tr h="4399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 </a:t>
                      </a:r>
                      <a:r>
                        <a:rPr lang="en-US" sz="1400" dirty="0" err="1"/>
                        <a:t>omp</a:t>
                      </a:r>
                      <a:r>
                        <a:rPr lang="en-US" sz="1400" dirty="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c</a:t>
                      </a:r>
                      <a:r>
                        <a:rPr lang="en-US" sz="1400" dirty="0"/>
                        <a:t>ritical</a:t>
                      </a:r>
                    </a:p>
                  </a:txBody>
                  <a:tcPr/>
                </a:tc>
                <a:tc>
                  <a:txBody>
                    <a:bodyPr/>
                    <a:lstStyle/>
                    <a:p>
                      <a:r>
                        <a:rPr lang="en-US" sz="1400" dirty="0"/>
                        <a:t>Synchronization and race conditions.</a:t>
                      </a:r>
                      <a:r>
                        <a:rPr lang="en-US" sz="1400" baseline="0" dirty="0"/>
                        <a:t>    </a:t>
                      </a:r>
                      <a:br>
                        <a:rPr lang="en-US" sz="1400" baseline="0" dirty="0"/>
                      </a:br>
                      <a:r>
                        <a:rPr lang="en-US" sz="1400" baseline="0" dirty="0"/>
                        <a:t>Revisit interleaved execution. </a:t>
                      </a:r>
                      <a:endParaRPr lang="en-US" sz="1400" dirty="0"/>
                    </a:p>
                  </a:txBody>
                  <a:tcPr/>
                </a:tc>
                <a:extLst>
                  <a:ext uri="{0D108BD9-81ED-4DB2-BD59-A6C34878D82A}">
                    <a16:rowId xmlns:a16="http://schemas.microsoft.com/office/drawing/2014/main" val="10005"/>
                  </a:ext>
                </a:extLst>
              </a:tr>
              <a:tr h="122519">
                <a:tc>
                  <a:txBody>
                    <a:bodyPr/>
                    <a:lstStyle/>
                    <a:p>
                      <a:r>
                        <a:rPr lang="en-US" sz="1400" dirty="0"/>
                        <a:t>#pragma </a:t>
                      </a:r>
                      <a:r>
                        <a:rPr lang="en-US" sz="1400" dirty="0" err="1"/>
                        <a:t>omp</a:t>
                      </a:r>
                      <a:r>
                        <a:rPr lang="en-US" sz="1400" dirty="0"/>
                        <a:t> for</a:t>
                      </a:r>
                      <a:endParaRPr lang="en-US" sz="1400" baseline="0" dirty="0"/>
                    </a:p>
                    <a:p>
                      <a:r>
                        <a:rPr lang="en-US" sz="1400" baseline="0" dirty="0"/>
                        <a:t>#pragma </a:t>
                      </a:r>
                      <a:r>
                        <a:rPr lang="en-US" sz="1400" baseline="0" dirty="0" err="1"/>
                        <a:t>omp</a:t>
                      </a:r>
                      <a:r>
                        <a:rPr lang="en-US" sz="1400" baseline="0" dirty="0"/>
                        <a:t> parallel for</a:t>
                      </a:r>
                      <a:endParaRPr lang="en-US" sz="1400" dirty="0"/>
                    </a:p>
                  </a:txBody>
                  <a:tcPr/>
                </a:tc>
                <a:tc>
                  <a:txBody>
                    <a:bodyPr/>
                    <a:lstStyle/>
                    <a:p>
                      <a:r>
                        <a:rPr lang="en-US" sz="1400" dirty="0" err="1"/>
                        <a:t>Worksharing</a:t>
                      </a:r>
                      <a:r>
                        <a:rPr lang="en-US" sz="1400" dirty="0"/>
                        <a:t>,</a:t>
                      </a:r>
                      <a:r>
                        <a:rPr lang="en-US" sz="1400" baseline="0" dirty="0"/>
                        <a:t> parallel loops, loop carried dependencies.</a:t>
                      </a:r>
                      <a:endParaRPr lang="en-US" sz="1400" dirty="0"/>
                    </a:p>
                  </a:txBody>
                  <a:tcPr/>
                </a:tc>
                <a:extLst>
                  <a:ext uri="{0D108BD9-81ED-4DB2-BD59-A6C34878D82A}">
                    <a16:rowId xmlns:a16="http://schemas.microsoft.com/office/drawing/2014/main" val="10006"/>
                  </a:ext>
                </a:extLst>
              </a:tr>
              <a:tr h="0">
                <a:tc>
                  <a:txBody>
                    <a:bodyPr/>
                    <a:lstStyle/>
                    <a:p>
                      <a:r>
                        <a:rPr lang="en-US" sz="1400" dirty="0"/>
                        <a:t>reduction(</a:t>
                      </a:r>
                      <a:r>
                        <a:rPr lang="en-US" sz="1400" dirty="0" err="1"/>
                        <a:t>op:list</a:t>
                      </a:r>
                      <a:r>
                        <a:rPr lang="en-US" sz="1400" dirty="0"/>
                        <a:t>)</a:t>
                      </a:r>
                    </a:p>
                  </a:txBody>
                  <a:tcPr/>
                </a:tc>
                <a:tc>
                  <a:txBody>
                    <a:bodyPr/>
                    <a:lstStyle/>
                    <a:p>
                      <a:r>
                        <a:rPr lang="en-US" sz="1400" dirty="0"/>
                        <a:t>Reductions of values across a</a:t>
                      </a:r>
                      <a:r>
                        <a:rPr lang="en-US" sz="1400" baseline="0" dirty="0"/>
                        <a:t> team of threads.</a:t>
                      </a:r>
                      <a:endParaRPr lang="en-US" sz="1400" dirty="0"/>
                    </a:p>
                  </a:txBody>
                  <a:tcPr/>
                </a:tc>
                <a:extLst>
                  <a:ext uri="{0D108BD9-81ED-4DB2-BD59-A6C34878D82A}">
                    <a16:rowId xmlns:a16="http://schemas.microsoft.com/office/drawing/2014/main" val="1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schedule</a:t>
                      </a:r>
                      <a:r>
                        <a:rPr lang="en-US" sz="1400" baseline="0" dirty="0"/>
                        <a:t> (static [,chunk])</a:t>
                      </a:r>
                      <a:endParaRPr lang="en-US" sz="1400" dirty="0"/>
                    </a:p>
                    <a:p>
                      <a:r>
                        <a:rPr lang="en-US" sz="1400" dirty="0"/>
                        <a:t>schedule(dynamic [,chunk])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Loop</a:t>
                      </a:r>
                      <a:r>
                        <a:rPr lang="en-US" sz="1400" baseline="0" dirty="0"/>
                        <a:t> schedules, loop overheads, and load balance.</a:t>
                      </a:r>
                      <a:endParaRPr lang="en-US" sz="1400" dirty="0"/>
                    </a:p>
                    <a:p>
                      <a:endParaRPr lang="en-US" sz="1400" dirty="0"/>
                    </a:p>
                  </a:txBody>
                  <a:tcPr/>
                </a:tc>
                <a:extLst>
                  <a:ext uri="{0D108BD9-81ED-4DB2-BD59-A6C34878D82A}">
                    <a16:rowId xmlns:a16="http://schemas.microsoft.com/office/drawing/2014/main" val="10008"/>
                  </a:ext>
                </a:extLst>
              </a:tr>
              <a:tr h="128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shared(list), private(list), </a:t>
                      </a:r>
                      <a:r>
                        <a:rPr lang="en-US" sz="1400" dirty="0" err="1"/>
                        <a:t>firstprivate</a:t>
                      </a:r>
                      <a:r>
                        <a:rPr lang="en-US" sz="1400" dirty="0"/>
                        <a:t>(list) </a:t>
                      </a:r>
                    </a:p>
                  </a:txBody>
                  <a:tcPr/>
                </a:tc>
                <a:tc>
                  <a:txBody>
                    <a:bodyPr/>
                    <a:lstStyle/>
                    <a:p>
                      <a:r>
                        <a:rPr lang="en-US" sz="1400" dirty="0"/>
                        <a:t>Data environment.</a:t>
                      </a:r>
                    </a:p>
                  </a:txBody>
                  <a:tcPr/>
                </a:tc>
                <a:extLst>
                  <a:ext uri="{0D108BD9-81ED-4DB2-BD59-A6C34878D82A}">
                    <a16:rowId xmlns:a16="http://schemas.microsoft.com/office/drawing/2014/main" val="10009"/>
                  </a:ext>
                </a:extLst>
              </a:tr>
              <a:tr h="305675">
                <a:tc>
                  <a:txBody>
                    <a:bodyPr/>
                    <a:lstStyle/>
                    <a:p>
                      <a:r>
                        <a:rPr lang="en-US" sz="1400" dirty="0"/>
                        <a:t>default(none)</a:t>
                      </a:r>
                    </a:p>
                  </a:txBody>
                  <a:tcPr/>
                </a:tc>
                <a:tc>
                  <a:txBody>
                    <a:bodyPr/>
                    <a:lstStyle/>
                    <a:p>
                      <a:r>
                        <a:rPr lang="en-US" sz="1400" dirty="0"/>
                        <a:t>Force explicit definition of each variable’s storage attribute </a:t>
                      </a:r>
                    </a:p>
                  </a:txBody>
                  <a:tcPr/>
                </a:tc>
                <a:extLst>
                  <a:ext uri="{0D108BD9-81ED-4DB2-BD59-A6C34878D82A}">
                    <a16:rowId xmlns:a16="http://schemas.microsoft.com/office/drawing/2014/main" val="737847050"/>
                  </a:ext>
                </a:extLst>
              </a:tr>
              <a:tr h="305675">
                <a:tc>
                  <a:txBody>
                    <a:bodyPr/>
                    <a:lstStyle/>
                    <a:p>
                      <a:r>
                        <a:rPr lang="en-US" sz="1400" dirty="0" err="1"/>
                        <a:t>nowait</a:t>
                      </a:r>
                      <a:endParaRPr lang="en-US" sz="1400" dirty="0"/>
                    </a:p>
                  </a:txBody>
                  <a:tcPr/>
                </a:tc>
                <a:tc>
                  <a:txBody>
                    <a:bodyPr/>
                    <a:lstStyle/>
                    <a:p>
                      <a:r>
                        <a:rPr lang="en-US" sz="1400" dirty="0"/>
                        <a:t>Disabling implied barriers on workshare constructs</a:t>
                      </a:r>
                      <a:r>
                        <a:rPr lang="en-US" sz="1400" baseline="0" dirty="0"/>
                        <a:t>, the high cost of barriers, and the flush concept (but not the flush directive).</a:t>
                      </a:r>
                      <a:endParaRPr lang="en-US" sz="1400" dirty="0"/>
                    </a:p>
                  </a:txBody>
                  <a:tcPr/>
                </a:tc>
                <a:extLst>
                  <a:ext uri="{0D108BD9-81ED-4DB2-BD59-A6C34878D82A}">
                    <a16:rowId xmlns:a16="http://schemas.microsoft.com/office/drawing/2014/main" val="10010"/>
                  </a:ext>
                </a:extLst>
              </a:tr>
              <a:tr h="305675">
                <a:tc>
                  <a:txBody>
                    <a:bodyPr/>
                    <a:lstStyle/>
                    <a:p>
                      <a:r>
                        <a:rPr lang="en-US" sz="1400" dirty="0"/>
                        <a:t>#pragma </a:t>
                      </a:r>
                      <a:r>
                        <a:rPr lang="en-US" sz="1400" dirty="0" err="1"/>
                        <a:t>omp</a:t>
                      </a:r>
                      <a:r>
                        <a:rPr lang="en-US" sz="1400" dirty="0"/>
                        <a:t> single</a:t>
                      </a:r>
                    </a:p>
                  </a:txBody>
                  <a:tcPr/>
                </a:tc>
                <a:tc>
                  <a:txBody>
                    <a:bodyPr/>
                    <a:lstStyle/>
                    <a:p>
                      <a:r>
                        <a:rPr lang="en-US" sz="1400" dirty="0"/>
                        <a:t>Workshare with a single</a:t>
                      </a:r>
                      <a:r>
                        <a:rPr lang="en-US" sz="1400" baseline="0" dirty="0"/>
                        <a:t> thread.</a:t>
                      </a:r>
                      <a:endParaRPr lang="en-US" sz="1400" dirty="0"/>
                    </a:p>
                  </a:txBody>
                  <a:tcPr/>
                </a:tc>
                <a:extLst>
                  <a:ext uri="{0D108BD9-81ED-4DB2-BD59-A6C34878D82A}">
                    <a16:rowId xmlns:a16="http://schemas.microsoft.com/office/drawing/2014/main" val="10011"/>
                  </a:ext>
                </a:extLst>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#pragma </a:t>
                      </a:r>
                      <a:r>
                        <a:rPr lang="en-US" sz="1400" baseline="0" dirty="0" err="1"/>
                        <a:t>omp</a:t>
                      </a:r>
                      <a:r>
                        <a:rPr lang="en-US" sz="1400" baseline="0" dirty="0"/>
                        <a:t> </a:t>
                      </a:r>
                      <a:r>
                        <a:rPr lang="en-US" sz="1400" baseline="0" dirty="0" err="1"/>
                        <a:t>taskwait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Tasks including the data environment for tasks.</a:t>
                      </a:r>
                    </a:p>
                  </a:txBody>
                  <a:tcPr/>
                </a:tc>
                <a:extLst>
                  <a:ext uri="{0D108BD9-81ED-4DB2-BD59-A6C34878D82A}">
                    <a16:rowId xmlns:a16="http://schemas.microsoft.com/office/drawing/2014/main" val="10012"/>
                  </a:ext>
                </a:extLst>
              </a:tr>
            </a:tbl>
          </a:graphicData>
        </a:graphic>
      </p:graphicFrame>
      <p:sp>
        <p:nvSpPr>
          <p:cNvPr id="2" name="TextBox 1"/>
          <p:cNvSpPr txBox="1"/>
          <p:nvPr/>
        </p:nvSpPr>
        <p:spPr>
          <a:xfrm>
            <a:off x="621579" y="138546"/>
            <a:ext cx="11498893" cy="461665"/>
          </a:xfrm>
          <a:prstGeom prst="rect">
            <a:avLst/>
          </a:prstGeom>
          <a:noFill/>
        </p:spPr>
        <p:txBody>
          <a:bodyPr wrap="square" rtlCol="0">
            <a:spAutoFit/>
          </a:bodyPr>
          <a:lstStyle/>
          <a:p>
            <a:pPr eaLnBrk="0" fontAlgn="base" hangingPunct="0">
              <a:spcBef>
                <a:spcPct val="0"/>
              </a:spcBef>
              <a:spcAft>
                <a:spcPct val="0"/>
              </a:spcAft>
            </a:pPr>
            <a:r>
              <a:rPr lang="en-US" sz="2400" b="1" dirty="0">
                <a:solidFill>
                  <a:schemeClr val="tx2"/>
                </a:solidFill>
                <a:latin typeface="Arial" pitchFamily="34" charset="0"/>
                <a:ea typeface="+mj-ea"/>
                <a:cs typeface="+mj-cs"/>
              </a:rPr>
              <a:t>The OpenMP Common Core: Most OpenMP programs only use these 21 items</a:t>
            </a:r>
          </a:p>
        </p:txBody>
      </p:sp>
      <p:sp>
        <p:nvSpPr>
          <p:cNvPr id="4" name="Slide Number Placeholder 3"/>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105</a:t>
            </a:fld>
            <a:endParaRPr lang="en-US" altLang="zh-CN" sz="1000" dirty="0"/>
          </a:p>
        </p:txBody>
      </p:sp>
    </p:spTree>
    <p:extLst>
      <p:ext uri="{BB962C8B-B14F-4D97-AF65-F5344CB8AC3E}">
        <p14:creationId xmlns:p14="http://schemas.microsoft.com/office/powerpoint/2010/main" val="1097538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03" y="76275"/>
            <a:ext cx="11417643" cy="889000"/>
          </a:xfrm>
        </p:spPr>
        <p:txBody>
          <a:bodyPr/>
          <a:lstStyle/>
          <a:p>
            <a:pPr algn="ctr"/>
            <a:r>
              <a:rPr lang="en-US" dirty="0"/>
              <a:t>There is Much More to OpenMP than the Common Core</a:t>
            </a:r>
          </a:p>
        </p:txBody>
      </p:sp>
      <p:sp>
        <p:nvSpPr>
          <p:cNvPr id="3" name="Content Placeholder 2"/>
          <p:cNvSpPr>
            <a:spLocks noGrp="1"/>
          </p:cNvSpPr>
          <p:nvPr>
            <p:ph idx="1"/>
          </p:nvPr>
        </p:nvSpPr>
        <p:spPr/>
        <p:txBody>
          <a:bodyPr/>
          <a:lstStyle/>
          <a:p>
            <a:r>
              <a:rPr lang="en-US" sz="2000" dirty="0"/>
              <a:t>Synchronization mechanisms</a:t>
            </a:r>
          </a:p>
          <a:p>
            <a:pPr lvl="1"/>
            <a:r>
              <a:rPr lang="en-US" sz="1800" dirty="0"/>
              <a:t>locks, synchronizing flushes and several forms of atomic</a:t>
            </a:r>
          </a:p>
          <a:p>
            <a:pPr lvl="1"/>
            <a:endParaRPr lang="en-US" sz="800" dirty="0"/>
          </a:p>
          <a:p>
            <a:r>
              <a:rPr lang="en-US" sz="2000" dirty="0"/>
              <a:t>Data environment</a:t>
            </a:r>
          </a:p>
          <a:p>
            <a:pPr lvl="1"/>
            <a:r>
              <a:rPr lang="en-US" sz="1800" dirty="0" err="1"/>
              <a:t>lastprivate</a:t>
            </a:r>
            <a:r>
              <a:rPr lang="en-US" sz="1800" dirty="0"/>
              <a:t>, </a:t>
            </a:r>
            <a:r>
              <a:rPr lang="en-US" sz="1800" dirty="0" err="1"/>
              <a:t>threadprivate</a:t>
            </a:r>
            <a:r>
              <a:rPr lang="en-US" sz="1800" dirty="0"/>
              <a:t>, default(</a:t>
            </a:r>
            <a:r>
              <a:rPr lang="en-US" sz="1800" dirty="0" err="1"/>
              <a:t>private|shared</a:t>
            </a:r>
            <a:r>
              <a:rPr lang="en-US" sz="1800" dirty="0"/>
              <a:t>)</a:t>
            </a:r>
          </a:p>
          <a:p>
            <a:pPr lvl="1"/>
            <a:endParaRPr lang="en-US" sz="800" dirty="0"/>
          </a:p>
          <a:p>
            <a:r>
              <a:rPr lang="en-US" sz="2000" dirty="0"/>
              <a:t>Fine grained task control</a:t>
            </a:r>
          </a:p>
          <a:p>
            <a:pPr lvl="1"/>
            <a:r>
              <a:rPr lang="en-US" sz="1800" dirty="0"/>
              <a:t>dependencies, tied vs. untied tasks, task groups, task loops </a:t>
            </a:r>
            <a:r>
              <a:rPr lang="mr-IN" sz="1800" dirty="0"/>
              <a:t>…</a:t>
            </a:r>
            <a:endParaRPr lang="en-US" sz="1800" dirty="0"/>
          </a:p>
          <a:p>
            <a:pPr lvl="1"/>
            <a:endParaRPr lang="en-US" sz="800" dirty="0"/>
          </a:p>
          <a:p>
            <a:r>
              <a:rPr lang="en-US" sz="2000" dirty="0"/>
              <a:t>Vectorization constructs</a:t>
            </a:r>
          </a:p>
          <a:p>
            <a:pPr lvl="1"/>
            <a:r>
              <a:rPr lang="en-US" sz="1800" dirty="0" err="1"/>
              <a:t>simd</a:t>
            </a:r>
            <a:r>
              <a:rPr lang="en-US" sz="1800" dirty="0"/>
              <a:t>, uniform, </a:t>
            </a:r>
            <a:r>
              <a:rPr lang="en-US" sz="1800" dirty="0" err="1"/>
              <a:t>simdlen</a:t>
            </a:r>
            <a:r>
              <a:rPr lang="en-US" sz="1800" dirty="0"/>
              <a:t>, </a:t>
            </a:r>
            <a:r>
              <a:rPr lang="en-US" sz="1800" dirty="0" err="1"/>
              <a:t>inbranch</a:t>
            </a:r>
            <a:r>
              <a:rPr lang="en-US" sz="1800" dirty="0"/>
              <a:t> vs. </a:t>
            </a:r>
            <a:r>
              <a:rPr lang="en-US" sz="1800" dirty="0" err="1"/>
              <a:t>nobranch</a:t>
            </a:r>
            <a:r>
              <a:rPr lang="en-US" sz="1800" dirty="0"/>
              <a:t>, </a:t>
            </a:r>
            <a:r>
              <a:rPr lang="mr-IN" sz="1800" dirty="0"/>
              <a:t>…</a:t>
            </a:r>
            <a:r>
              <a:rPr lang="en-US" sz="1800" dirty="0"/>
              <a:t>.</a:t>
            </a:r>
          </a:p>
          <a:p>
            <a:pPr lvl="1"/>
            <a:endParaRPr lang="en-US" sz="800" dirty="0"/>
          </a:p>
          <a:p>
            <a:r>
              <a:rPr lang="en-US" sz="2000" dirty="0"/>
              <a:t>Map work onto an attached device (such as a GPU)</a:t>
            </a:r>
          </a:p>
          <a:p>
            <a:pPr lvl="1"/>
            <a:r>
              <a:rPr lang="en-US" sz="1800" dirty="0"/>
              <a:t>target, teams distribute parallel for, target data </a:t>
            </a:r>
            <a:r>
              <a:rPr lang="mr-IN" sz="1800" dirty="0"/>
              <a:t>…</a:t>
            </a:r>
            <a:endParaRPr lang="en-US" sz="1800" dirty="0"/>
          </a:p>
          <a:p>
            <a:endParaRPr lang="en-US" sz="800" dirty="0"/>
          </a:p>
          <a:p>
            <a:r>
              <a:rPr lang="mr-IN" sz="2000" dirty="0"/>
              <a:t>…</a:t>
            </a:r>
            <a:r>
              <a:rPr lang="en-US" sz="2000" dirty="0"/>
              <a:t> and much more.  The OpenMP 5.0 specification is over 618 pages!!!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106</a:t>
            </a:fld>
            <a:endParaRPr lang="en-US" dirty="0">
              <a:solidFill>
                <a:srgbClr val="000000"/>
              </a:solidFill>
              <a:latin typeface="Tahoma" pitchFamily="34" charset="0"/>
              <a:cs typeface="Arial" pitchFamily="34" charset="0"/>
            </a:endParaRPr>
          </a:p>
        </p:txBody>
      </p:sp>
      <p:sp>
        <p:nvSpPr>
          <p:cNvPr id="5" name="TextBox 4"/>
          <p:cNvSpPr txBox="1"/>
          <p:nvPr/>
        </p:nvSpPr>
        <p:spPr>
          <a:xfrm>
            <a:off x="1979614" y="6028268"/>
            <a:ext cx="8237538" cy="646331"/>
          </a:xfrm>
          <a:prstGeom prst="rect">
            <a:avLst/>
          </a:prstGeom>
          <a:solidFill>
            <a:srgbClr val="FFFFE7"/>
          </a:solidFill>
          <a:ln w="38100">
            <a:solidFill>
              <a:srgbClr val="0070C0"/>
            </a:solidFill>
          </a:ln>
        </p:spPr>
        <p:txBody>
          <a:bodyPr wrap="square" rtlCol="0">
            <a:spAutoFit/>
          </a:bodyPr>
          <a:lstStyle/>
          <a:p>
            <a:pPr algn="ctr"/>
            <a:r>
              <a:rPr lang="en-US" dirty="0"/>
              <a:t>Don’t become overwhelmed.   Master the common core and move on to other constructs when you encounter problems that require them.</a:t>
            </a:r>
          </a:p>
        </p:txBody>
      </p:sp>
    </p:spTree>
    <p:extLst>
      <p:ext uri="{BB962C8B-B14F-4D97-AF65-F5344CB8AC3E}">
        <p14:creationId xmlns:p14="http://schemas.microsoft.com/office/powerpoint/2010/main" val="134335103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DF5BBC0-6E50-4AD7-A34D-61FE644F1C8A}" type="slidenum">
              <a:rPr lang="zh-CN" altLang="en-US"/>
              <a:pPr>
                <a:defRPr/>
              </a:pPr>
              <a:t>107</a:t>
            </a:fld>
            <a:endParaRPr lang="en-US" altLang="zh-CN"/>
          </a:p>
        </p:txBody>
      </p:sp>
      <p:sp>
        <p:nvSpPr>
          <p:cNvPr id="118787" name="Rectangle 2"/>
          <p:cNvSpPr>
            <a:spLocks noGrp="1" noChangeArrowheads="1"/>
          </p:cNvSpPr>
          <p:nvPr>
            <p:ph type="title"/>
          </p:nvPr>
        </p:nvSpPr>
        <p:spPr>
          <a:xfrm>
            <a:off x="556054" y="244475"/>
            <a:ext cx="9924621" cy="1143000"/>
          </a:xfrm>
        </p:spPr>
        <p:txBody>
          <a:bodyPr/>
          <a:lstStyle/>
          <a:p>
            <a:pPr eaLnBrk="1" hangingPunct="1"/>
            <a:r>
              <a:rPr lang="en-US" altLang="zh-CN" dirty="0">
                <a:ea typeface="SimSun" pitchFamily="2" charset="-122"/>
              </a:rPr>
              <a:t>OpenMP Organizations</a:t>
            </a:r>
          </a:p>
        </p:txBody>
      </p:sp>
      <p:sp>
        <p:nvSpPr>
          <p:cNvPr id="118788" name="Rectangle 3"/>
          <p:cNvSpPr>
            <a:spLocks noGrp="1" noChangeArrowheads="1"/>
          </p:cNvSpPr>
          <p:nvPr>
            <p:ph type="body" idx="1"/>
          </p:nvPr>
        </p:nvSpPr>
        <p:spPr>
          <a:xfrm>
            <a:off x="308919" y="1517650"/>
            <a:ext cx="11541211" cy="5111750"/>
          </a:xfrm>
        </p:spPr>
        <p:txBody>
          <a:bodyPr/>
          <a:lstStyle/>
          <a:p>
            <a:pPr eaLnBrk="1" hangingPunct="1"/>
            <a:r>
              <a:rPr lang="en-US" altLang="zh-CN" dirty="0">
                <a:ea typeface="SimSun" pitchFamily="2" charset="-122"/>
              </a:rPr>
              <a:t>OpenMP Architecture Review  Board (ARB) URL, the “owner” of the OpenMP specification:</a:t>
            </a:r>
          </a:p>
          <a:p>
            <a:pPr lvl="2" eaLnBrk="1" hangingPunct="1">
              <a:buFontTx/>
              <a:buNone/>
            </a:pPr>
            <a:r>
              <a:rPr lang="en-US" altLang="zh-CN" sz="2800" dirty="0" err="1">
                <a:ea typeface="SimSun" pitchFamily="2" charset="-122"/>
              </a:rPr>
              <a:t>www.openmp.org</a:t>
            </a:r>
            <a:r>
              <a:rPr lang="en-US" altLang="zh-CN" sz="2800" dirty="0">
                <a:ea typeface="SimSun" pitchFamily="2" charset="-122"/>
              </a:rPr>
              <a:t>  </a:t>
            </a:r>
          </a:p>
          <a:p>
            <a:pPr lvl="2" eaLnBrk="1" hangingPunct="1">
              <a:buFontTx/>
              <a:buNone/>
            </a:pPr>
            <a:endParaRPr lang="en-US" altLang="zh-CN" sz="2800" dirty="0">
              <a:ea typeface="SimSun" pitchFamily="2" charset="-122"/>
            </a:endParaRPr>
          </a:p>
          <a:p>
            <a:pPr eaLnBrk="1" hangingPunct="1"/>
            <a:r>
              <a:rPr lang="en-US" altLang="zh-CN" dirty="0" err="1">
                <a:ea typeface="SimSun" pitchFamily="2" charset="-122"/>
              </a:rPr>
              <a:t>OpenMP</a:t>
            </a:r>
            <a:r>
              <a:rPr lang="en-US" altLang="zh-CN" dirty="0">
                <a:ea typeface="SimSun" pitchFamily="2" charset="-122"/>
              </a:rPr>
              <a:t> User’s Group (</a:t>
            </a:r>
            <a:r>
              <a:rPr lang="en-US" altLang="zh-CN" dirty="0" err="1">
                <a:ea typeface="SimSun" pitchFamily="2" charset="-122"/>
              </a:rPr>
              <a:t>cOMPunity</a:t>
            </a:r>
            <a:r>
              <a:rPr lang="en-US" altLang="zh-CN" dirty="0">
                <a:ea typeface="SimSun" pitchFamily="2" charset="-122"/>
              </a:rPr>
              <a:t>) URL:</a:t>
            </a:r>
          </a:p>
          <a:p>
            <a:pPr lvl="2" eaLnBrk="1" hangingPunct="1">
              <a:buFontTx/>
              <a:buNone/>
            </a:pPr>
            <a:r>
              <a:rPr lang="en-US" altLang="zh-CN" sz="2800" dirty="0">
                <a:ea typeface="SimSun" pitchFamily="2" charset="-122"/>
              </a:rPr>
              <a:t>www.compunity.org</a:t>
            </a:r>
          </a:p>
        </p:txBody>
      </p:sp>
      <p:sp>
        <p:nvSpPr>
          <p:cNvPr id="2669572" name="Text Box 4"/>
          <p:cNvSpPr txBox="1">
            <a:spLocks noChangeArrowheads="1"/>
          </p:cNvSpPr>
          <p:nvPr/>
        </p:nvSpPr>
        <p:spPr bwMode="auto">
          <a:xfrm>
            <a:off x="556054" y="5080000"/>
            <a:ext cx="10545955" cy="1323439"/>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ctr">
              <a:spcBef>
                <a:spcPct val="50000"/>
              </a:spcBef>
              <a:defRPr/>
            </a:pPr>
            <a:r>
              <a:rPr lang="en-US" sz="3200" dirty="0">
                <a:latin typeface="Arial Unicode MS" pitchFamily="34" charset="-128"/>
              </a:rPr>
              <a:t>Get involved, join the ARB and </a:t>
            </a:r>
            <a:r>
              <a:rPr lang="en-US" sz="3200" dirty="0" err="1">
                <a:latin typeface="Arial Unicode MS" pitchFamily="34" charset="-128"/>
              </a:rPr>
              <a:t>cOMPunity</a:t>
            </a:r>
            <a:r>
              <a:rPr lang="en-US" sz="3200" dirty="0">
                <a:latin typeface="Arial Unicode MS" pitchFamily="34" charset="-128"/>
              </a:rPr>
              <a:t>.</a:t>
            </a:r>
          </a:p>
          <a:p>
            <a:pPr algn="ctr">
              <a:spcBef>
                <a:spcPct val="50000"/>
              </a:spcBef>
              <a:defRPr/>
            </a:pPr>
            <a:r>
              <a:rPr lang="en-US" sz="3200" dirty="0">
                <a:latin typeface="Arial Unicode MS" pitchFamily="34" charset="-128"/>
              </a:rPr>
              <a:t>Help define the future of OpenMP</a:t>
            </a:r>
          </a:p>
        </p:txBody>
      </p:sp>
    </p:spTree>
    <p:extLst>
      <p:ext uri="{BB962C8B-B14F-4D97-AF65-F5344CB8AC3E}">
        <p14:creationId xmlns:p14="http://schemas.microsoft.com/office/powerpoint/2010/main" val="12052811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6334D0-D6D4-004D-836C-34B01B971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9" y="1557820"/>
            <a:ext cx="8907518" cy="4672918"/>
          </a:xfrm>
          <a:prstGeom prst="rect">
            <a:avLst/>
          </a:prstGeom>
          <a:ln w="28575">
            <a:solidFill>
              <a:schemeClr val="tx1"/>
            </a:solidFill>
          </a:ln>
        </p:spPr>
      </p:pic>
      <p:sp>
        <p:nvSpPr>
          <p:cNvPr id="2" name="Title 1">
            <a:extLst>
              <a:ext uri="{FF2B5EF4-FFF2-40B4-BE49-F238E27FC236}">
                <a16:creationId xmlns:a16="http://schemas.microsoft.com/office/drawing/2014/main" id="{61590051-F089-9740-8884-5456284B161E}"/>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8DFE459-97BA-3640-99D6-634DFDAA07AB}"/>
              </a:ext>
            </a:extLst>
          </p:cNvPr>
          <p:cNvSpPr>
            <a:spLocks noGrp="1"/>
          </p:cNvSpPr>
          <p:nvPr>
            <p:ph idx="1"/>
          </p:nvPr>
        </p:nvSpPr>
        <p:spPr>
          <a:xfrm>
            <a:off x="506627" y="811599"/>
            <a:ext cx="9924891" cy="474652"/>
          </a:xfrm>
        </p:spPr>
        <p:txBody>
          <a:bodyPr/>
          <a:lstStyle/>
          <a:p>
            <a:r>
              <a:rPr lang="en-US" dirty="0">
                <a:hlinkClick r:id="rId3"/>
              </a:rPr>
              <a:t>www.openmp.org</a:t>
            </a:r>
            <a:r>
              <a:rPr lang="en-US" dirty="0"/>
              <a:t> has a wealth of helpful resources</a:t>
            </a:r>
          </a:p>
        </p:txBody>
      </p:sp>
      <p:sp>
        <p:nvSpPr>
          <p:cNvPr id="4" name="Slide Number Placeholder 3">
            <a:extLst>
              <a:ext uri="{FF2B5EF4-FFF2-40B4-BE49-F238E27FC236}">
                <a16:creationId xmlns:a16="http://schemas.microsoft.com/office/drawing/2014/main" id="{400C8ACB-BB0E-CB47-A1A8-2F2F17D18FF2}"/>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108</a:t>
            </a:fld>
            <a:endParaRPr lang="en-US" dirty="0">
              <a:solidFill>
                <a:srgbClr val="000000"/>
              </a:solidFill>
              <a:latin typeface="Tahoma" pitchFamily="34" charset="0"/>
              <a:cs typeface="Arial" pitchFamily="34" charset="0"/>
            </a:endParaRPr>
          </a:p>
        </p:txBody>
      </p:sp>
      <p:sp>
        <p:nvSpPr>
          <p:cNvPr id="7" name="TextBox 6">
            <a:extLst>
              <a:ext uri="{FF2B5EF4-FFF2-40B4-BE49-F238E27FC236}">
                <a16:creationId xmlns:a16="http://schemas.microsoft.com/office/drawing/2014/main" id="{0C65B34A-E983-3E43-B803-DDBE0C71EC89}"/>
              </a:ext>
            </a:extLst>
          </p:cNvPr>
          <p:cNvSpPr txBox="1"/>
          <p:nvPr/>
        </p:nvSpPr>
        <p:spPr>
          <a:xfrm>
            <a:off x="1690689" y="6147247"/>
            <a:ext cx="5124912" cy="646331"/>
          </a:xfrm>
          <a:prstGeom prst="rect">
            <a:avLst/>
          </a:prstGeom>
          <a:solidFill>
            <a:schemeClr val="bg1"/>
          </a:solidFill>
          <a:ln>
            <a:solidFill>
              <a:srgbClr val="054071"/>
            </a:solidFill>
          </a:ln>
        </p:spPr>
        <p:txBody>
          <a:bodyPr wrap="square" rtlCol="0">
            <a:spAutoFit/>
          </a:bodyPr>
          <a:lstStyle/>
          <a:p>
            <a:pPr algn="ctr"/>
            <a:r>
              <a:rPr lang="en-US" dirty="0"/>
              <a:t>Including a comprehensive collection of examples of code using the OpenMP constructs</a:t>
            </a:r>
          </a:p>
        </p:txBody>
      </p:sp>
      <p:sp>
        <p:nvSpPr>
          <p:cNvPr id="8" name="Oval 7">
            <a:extLst>
              <a:ext uri="{FF2B5EF4-FFF2-40B4-BE49-F238E27FC236}">
                <a16:creationId xmlns:a16="http://schemas.microsoft.com/office/drawing/2014/main" id="{2EB48477-9DE6-9441-9FD8-7D5877266E4E}"/>
              </a:ext>
            </a:extLst>
          </p:cNvPr>
          <p:cNvSpPr/>
          <p:nvPr/>
        </p:nvSpPr>
        <p:spPr bwMode="auto">
          <a:xfrm>
            <a:off x="6969210" y="5782962"/>
            <a:ext cx="2397211" cy="470455"/>
          </a:xfrm>
          <a:prstGeom prst="ellipse">
            <a:avLst/>
          </a:prstGeom>
          <a:noFill/>
          <a:ln w="19050" cap="flat" cmpd="sng" algn="ctr">
            <a:solidFill>
              <a:srgbClr val="05407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10" name="Straight Arrow Connector 9">
            <a:extLst>
              <a:ext uri="{FF2B5EF4-FFF2-40B4-BE49-F238E27FC236}">
                <a16:creationId xmlns:a16="http://schemas.microsoft.com/office/drawing/2014/main" id="{B80F6962-EEA1-8248-9279-6D40EA749EAF}"/>
              </a:ext>
            </a:extLst>
          </p:cNvPr>
          <p:cNvCxnSpPr>
            <a:cxnSpLocks/>
            <a:stCxn id="7" idx="0"/>
            <a:endCxn id="8" idx="2"/>
          </p:cNvCxnSpPr>
          <p:nvPr/>
        </p:nvCxnSpPr>
        <p:spPr bwMode="auto">
          <a:xfrm flipV="1">
            <a:off x="4253145" y="6018190"/>
            <a:ext cx="2716065" cy="129057"/>
          </a:xfrm>
          <a:prstGeom prst="straightConnector1">
            <a:avLst/>
          </a:prstGeom>
          <a:noFill/>
          <a:ln w="19050" cap="flat" cmpd="sng" algn="ctr">
            <a:solidFill>
              <a:srgbClr val="054071"/>
            </a:solidFill>
            <a:prstDash val="solid"/>
            <a:round/>
            <a:headEnd type="none" w="med" len="med"/>
            <a:tailEnd type="triangle"/>
          </a:ln>
          <a:effectLst/>
        </p:spPr>
      </p:cxnSp>
    </p:spTree>
    <p:extLst>
      <p:ext uri="{BB962C8B-B14F-4D97-AF65-F5344CB8AC3E}">
        <p14:creationId xmlns:p14="http://schemas.microsoft.com/office/powerpoint/2010/main" val="225952131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learn OpenMP:</a:t>
            </a:r>
            <a:endParaRPr lang="en-US" sz="1200" dirty="0"/>
          </a:p>
        </p:txBody>
      </p:sp>
      <p:sp>
        <p:nvSpPr>
          <p:cNvPr id="3" name="Content Placeholder 2"/>
          <p:cNvSpPr>
            <a:spLocks noGrp="1"/>
          </p:cNvSpPr>
          <p:nvPr>
            <p:ph idx="1"/>
          </p:nvPr>
        </p:nvSpPr>
        <p:spPr>
          <a:xfrm>
            <a:off x="518984" y="1087688"/>
            <a:ext cx="4907498" cy="4926704"/>
          </a:xfrm>
        </p:spPr>
        <p:txBody>
          <a:bodyPr>
            <a:normAutofit/>
          </a:bodyPr>
          <a:lstStyle/>
          <a:p>
            <a:r>
              <a:rPr lang="en-US" sz="2000" dirty="0"/>
              <a:t>An exciting new book that Covers the Common Core of OpenMP plus a few key features beyond the common core that people frequently use</a:t>
            </a:r>
          </a:p>
          <a:p>
            <a:endParaRPr lang="en-US" sz="2000" dirty="0"/>
          </a:p>
          <a:p>
            <a:r>
              <a:rPr lang="en-US" sz="2000" dirty="0"/>
              <a:t>It’s geared towards people learning OpenMP, but as one commentator put it … </a:t>
            </a:r>
            <a:r>
              <a:rPr lang="en-US" sz="2000" b="1" dirty="0"/>
              <a:t>everyone at any skill level should read the memory model chapters</a:t>
            </a:r>
            <a:r>
              <a:rPr lang="en-US" sz="2000" dirty="0"/>
              <a:t>.</a:t>
            </a:r>
          </a:p>
          <a:p>
            <a:endParaRPr lang="en-US" sz="2000" dirty="0"/>
          </a:p>
          <a:p>
            <a:r>
              <a:rPr lang="en-US" sz="2000" dirty="0"/>
              <a:t>Available from MIT Press</a:t>
            </a:r>
          </a:p>
          <a:p>
            <a:endParaRPr lang="en-US" sz="2000" dirty="0"/>
          </a:p>
        </p:txBody>
      </p:sp>
      <p:sp>
        <p:nvSpPr>
          <p:cNvPr id="4" name="Slide Number Placeholder 3"/>
          <p:cNvSpPr>
            <a:spLocks noGrp="1"/>
          </p:cNvSpPr>
          <p:nvPr>
            <p:ph type="sldNum" sz="quarter" idx="10"/>
          </p:nvPr>
        </p:nvSpPr>
        <p:spPr>
          <a:xfrm>
            <a:off x="11353641" y="6505144"/>
            <a:ext cx="762000" cy="304800"/>
          </a:xfrm>
          <a:prstGeom prst="rect">
            <a:avLst/>
          </a:prstGeom>
        </p:spPr>
        <p:txBody>
          <a:bodyPr lIns="91440" tIns="45720" rIns="91440" bIns="45720"/>
          <a:lstStyle>
            <a:defPPr>
              <a:defRPr lang="en-US"/>
            </a:defPPr>
            <a:lvl1pPr marL="0" algn="r" defTabSz="914400" rtl="0" eaLnBrk="1" latinLnBrk="0" hangingPunct="1">
              <a:defRPr sz="13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109</a:t>
            </a:fld>
            <a:endParaRPr lang="en-US" dirty="0">
              <a:solidFill>
                <a:srgbClr val="000000"/>
              </a:solidFill>
              <a:latin typeface="Tahoma" pitchFamily="34" charset="0"/>
              <a:cs typeface="Arial" pitchFamily="34" charset="0"/>
            </a:endParaRPr>
          </a:p>
        </p:txBody>
      </p:sp>
      <p:pic>
        <p:nvPicPr>
          <p:cNvPr id="13" name="Picture 12">
            <a:extLst>
              <a:ext uri="{FF2B5EF4-FFF2-40B4-BE49-F238E27FC236}">
                <a16:creationId xmlns:a16="http://schemas.microsoft.com/office/drawing/2014/main" id="{4BB50F00-11CD-0A4D-AC05-3A1E3A63A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288" y="377238"/>
            <a:ext cx="4395070" cy="5637155"/>
          </a:xfrm>
          <a:prstGeom prst="rect">
            <a:avLst/>
          </a:prstGeom>
        </p:spPr>
      </p:pic>
      <p:sp>
        <p:nvSpPr>
          <p:cNvPr id="5" name="TextBox 4">
            <a:extLst>
              <a:ext uri="{FF2B5EF4-FFF2-40B4-BE49-F238E27FC236}">
                <a16:creationId xmlns:a16="http://schemas.microsoft.com/office/drawing/2014/main" id="{8F21571F-32B0-9C4E-806A-A5306C1067AF}"/>
              </a:ext>
            </a:extLst>
          </p:cNvPr>
          <p:cNvSpPr txBox="1"/>
          <p:nvPr/>
        </p:nvSpPr>
        <p:spPr>
          <a:xfrm>
            <a:off x="2098747" y="6336268"/>
            <a:ext cx="7994505" cy="369332"/>
          </a:xfrm>
          <a:prstGeom prst="rect">
            <a:avLst/>
          </a:prstGeom>
          <a:noFill/>
        </p:spPr>
        <p:txBody>
          <a:bodyPr wrap="square" rtlCol="0">
            <a:spAutoFit/>
          </a:bodyPr>
          <a:lstStyle/>
          <a:p>
            <a:r>
              <a:rPr lang="en-US" dirty="0">
                <a:hlinkClick r:id="rId3"/>
              </a:rPr>
              <a:t>www.ompcore.com</a:t>
            </a:r>
            <a:r>
              <a:rPr lang="en-US" dirty="0"/>
              <a:t> for code samples and the Fortran supplement</a:t>
            </a:r>
          </a:p>
        </p:txBody>
      </p:sp>
    </p:spTree>
    <p:extLst>
      <p:ext uri="{BB962C8B-B14F-4D97-AF65-F5344CB8AC3E}">
        <p14:creationId xmlns:p14="http://schemas.microsoft.com/office/powerpoint/2010/main" val="30694455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478" y="132184"/>
            <a:ext cx="8237538" cy="559277"/>
          </a:xfrm>
        </p:spPr>
        <p:txBody>
          <a:bodyPr/>
          <a:lstStyle/>
          <a:p>
            <a:r>
              <a:rPr lang="en-US" dirty="0"/>
              <a:t>The Growth of Complexity in OpenMP</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11</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8535619" y="1081089"/>
            <a:ext cx="366960" cy="67252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64" name="TextBox 63"/>
          <p:cNvSpPr txBox="1"/>
          <p:nvPr/>
        </p:nvSpPr>
        <p:spPr>
          <a:xfrm>
            <a:off x="162838" y="6246557"/>
            <a:ext cx="11899726" cy="338554"/>
          </a:xfrm>
          <a:prstGeom prst="rect">
            <a:avLst/>
          </a:prstGeom>
          <a:noFill/>
        </p:spPr>
        <p:txBody>
          <a:bodyPr wrap="square" rtlCol="0">
            <a:spAutoFit/>
          </a:bodyPr>
          <a:lstStyle/>
          <a:p>
            <a:pPr algn="ctr"/>
            <a:r>
              <a:rPr lang="en-US" sz="1600" dirty="0"/>
              <a:t>The full spec is overwhelming. We focus on the Common Core: the 21 items most people restrict themselves to</a:t>
            </a:r>
          </a:p>
        </p:txBody>
      </p:sp>
      <p:grpSp>
        <p:nvGrpSpPr>
          <p:cNvPr id="109" name="Group 108">
            <a:extLst>
              <a:ext uri="{FF2B5EF4-FFF2-40B4-BE49-F238E27FC236}">
                <a16:creationId xmlns:a16="http://schemas.microsoft.com/office/drawing/2014/main" id="{A24632FE-C759-494B-8DC1-EFEAB5256109}"/>
              </a:ext>
            </a:extLst>
          </p:cNvPr>
          <p:cNvGrpSpPr/>
          <p:nvPr/>
        </p:nvGrpSpPr>
        <p:grpSpPr>
          <a:xfrm>
            <a:off x="2068215" y="1033787"/>
            <a:ext cx="7924801" cy="5093289"/>
            <a:chOff x="457200" y="1081088"/>
            <a:chExt cx="7924801" cy="5093289"/>
          </a:xfrm>
        </p:grpSpPr>
        <p:sp>
          <p:nvSpPr>
            <p:cNvPr id="110" name="Triangle 109">
              <a:extLst>
                <a:ext uri="{FF2B5EF4-FFF2-40B4-BE49-F238E27FC236}">
                  <a16:creationId xmlns:a16="http://schemas.microsoft.com/office/drawing/2014/main" id="{5A51771A-7FEB-EA42-9703-9C0B100B5445}"/>
                </a:ext>
              </a:extLst>
            </p:cNvPr>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aphicFrame>
          <p:nvGraphicFramePr>
            <p:cNvPr id="111" name="Chart 110">
              <a:extLst>
                <a:ext uri="{FF2B5EF4-FFF2-40B4-BE49-F238E27FC236}">
                  <a16:creationId xmlns:a16="http://schemas.microsoft.com/office/drawing/2014/main" id="{8C78785D-FC53-4C47-91A0-629F8A8ECB11}"/>
                </a:ext>
              </a:extLst>
            </p:cNvPr>
            <p:cNvGraphicFramePr>
              <a:graphicFrameLocks/>
            </p:cNvGraphicFramePr>
            <p:nvPr>
              <p:extLst>
                <p:ext uri="{D42A27DB-BD31-4B8C-83A1-F6EECF244321}">
                  <p14:modId xmlns:p14="http://schemas.microsoft.com/office/powerpoint/2010/main" val="1184998469"/>
                </p:ext>
              </p:extLst>
            </p:nvPr>
          </p:nvGraphicFramePr>
          <p:xfrm>
            <a:off x="903573" y="1412895"/>
            <a:ext cx="7048500" cy="4629150"/>
          </p:xfrm>
          <a:graphic>
            <a:graphicData uri="http://schemas.openxmlformats.org/drawingml/2006/chart">
              <c:chart xmlns:c="http://schemas.openxmlformats.org/drawingml/2006/chart" xmlns:r="http://schemas.openxmlformats.org/officeDocument/2006/relationships" r:id="rId2"/>
            </a:graphicData>
          </a:graphic>
        </p:graphicFrame>
        <p:sp>
          <p:nvSpPr>
            <p:cNvPr id="112" name="Rectangle 111">
              <a:extLst>
                <a:ext uri="{FF2B5EF4-FFF2-40B4-BE49-F238E27FC236}">
                  <a16:creationId xmlns:a16="http://schemas.microsoft.com/office/drawing/2014/main" id="{D92C3984-35E8-8140-84FE-51F4A49C7102}"/>
                </a:ext>
              </a:extLst>
            </p:cNvPr>
            <p:cNvSpPr/>
            <p:nvPr/>
          </p:nvSpPr>
          <p:spPr bwMode="auto">
            <a:xfrm>
              <a:off x="1631409" y="5447699"/>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3" name="Oval 112">
              <a:extLst>
                <a:ext uri="{FF2B5EF4-FFF2-40B4-BE49-F238E27FC236}">
                  <a16:creationId xmlns:a16="http://schemas.microsoft.com/office/drawing/2014/main" id="{CDCB9F0E-88D5-7740-A094-1D07466B7562}"/>
                </a:ext>
              </a:extLst>
            </p:cNvPr>
            <p:cNvSpPr/>
            <p:nvPr/>
          </p:nvSpPr>
          <p:spPr bwMode="auto">
            <a:xfrm>
              <a:off x="1920802" y="2973843"/>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4" name="TextBox 113">
              <a:extLst>
                <a:ext uri="{FF2B5EF4-FFF2-40B4-BE49-F238E27FC236}">
                  <a16:creationId xmlns:a16="http://schemas.microsoft.com/office/drawing/2014/main" id="{827452F1-6C71-F548-8B39-EF19FA1FF66C}"/>
                </a:ext>
              </a:extLst>
            </p:cNvPr>
            <p:cNvSpPr txBox="1"/>
            <p:nvPr/>
          </p:nvSpPr>
          <p:spPr>
            <a:xfrm>
              <a:off x="1720680" y="5487023"/>
              <a:ext cx="394077" cy="276999"/>
            </a:xfrm>
            <a:prstGeom prst="rect">
              <a:avLst/>
            </a:prstGeom>
            <a:noFill/>
          </p:spPr>
          <p:txBody>
            <a:bodyPr wrap="square" rtlCol="0">
              <a:spAutoFit/>
            </a:bodyPr>
            <a:lstStyle/>
            <a:p>
              <a:r>
                <a:rPr lang="en-US" sz="1200" dirty="0"/>
                <a:t>1.0</a:t>
              </a:r>
            </a:p>
          </p:txBody>
        </p:sp>
        <p:sp>
          <p:nvSpPr>
            <p:cNvPr id="115" name="TextBox 114">
              <a:extLst>
                <a:ext uri="{FF2B5EF4-FFF2-40B4-BE49-F238E27FC236}">
                  <a16:creationId xmlns:a16="http://schemas.microsoft.com/office/drawing/2014/main" id="{EDC5544D-69DD-5943-ADD1-190ADD32AB09}"/>
                </a:ext>
              </a:extLst>
            </p:cNvPr>
            <p:cNvSpPr txBox="1"/>
            <p:nvPr/>
          </p:nvSpPr>
          <p:spPr>
            <a:xfrm>
              <a:off x="1490925" y="5213070"/>
              <a:ext cx="394077" cy="276999"/>
            </a:xfrm>
            <a:prstGeom prst="rect">
              <a:avLst/>
            </a:prstGeom>
            <a:noFill/>
          </p:spPr>
          <p:txBody>
            <a:bodyPr wrap="square" rtlCol="0">
              <a:spAutoFit/>
            </a:bodyPr>
            <a:lstStyle/>
            <a:p>
              <a:r>
                <a:rPr lang="en-US" sz="1200" dirty="0"/>
                <a:t>1.0</a:t>
              </a:r>
            </a:p>
          </p:txBody>
        </p:sp>
        <p:sp>
          <p:nvSpPr>
            <p:cNvPr id="116" name="TextBox 115">
              <a:extLst>
                <a:ext uri="{FF2B5EF4-FFF2-40B4-BE49-F238E27FC236}">
                  <a16:creationId xmlns:a16="http://schemas.microsoft.com/office/drawing/2014/main" id="{08EF3A0E-550D-244D-8111-83F09D204D48}"/>
                </a:ext>
              </a:extLst>
            </p:cNvPr>
            <p:cNvSpPr txBox="1"/>
            <p:nvPr/>
          </p:nvSpPr>
          <p:spPr>
            <a:xfrm>
              <a:off x="1936467" y="5169061"/>
              <a:ext cx="394077" cy="276999"/>
            </a:xfrm>
            <a:prstGeom prst="rect">
              <a:avLst/>
            </a:prstGeom>
            <a:noFill/>
          </p:spPr>
          <p:txBody>
            <a:bodyPr wrap="square" rtlCol="0">
              <a:spAutoFit/>
            </a:bodyPr>
            <a:lstStyle/>
            <a:p>
              <a:r>
                <a:rPr lang="en-US" sz="1200" dirty="0"/>
                <a:t>1.1</a:t>
              </a:r>
            </a:p>
          </p:txBody>
        </p:sp>
        <p:sp>
          <p:nvSpPr>
            <p:cNvPr id="117" name="TextBox 116">
              <a:extLst>
                <a:ext uri="{FF2B5EF4-FFF2-40B4-BE49-F238E27FC236}">
                  <a16:creationId xmlns:a16="http://schemas.microsoft.com/office/drawing/2014/main" id="{7500FD05-2897-2C48-B4D0-A42EAC280004}"/>
                </a:ext>
              </a:extLst>
            </p:cNvPr>
            <p:cNvSpPr txBox="1"/>
            <p:nvPr/>
          </p:nvSpPr>
          <p:spPr>
            <a:xfrm>
              <a:off x="2561405" y="5078174"/>
              <a:ext cx="394077" cy="276999"/>
            </a:xfrm>
            <a:prstGeom prst="rect">
              <a:avLst/>
            </a:prstGeom>
            <a:noFill/>
          </p:spPr>
          <p:txBody>
            <a:bodyPr wrap="square" rtlCol="0">
              <a:spAutoFit/>
            </a:bodyPr>
            <a:lstStyle/>
            <a:p>
              <a:r>
                <a:rPr lang="en-US" sz="1200" dirty="0"/>
                <a:t>2.0</a:t>
              </a:r>
            </a:p>
          </p:txBody>
        </p:sp>
        <p:sp>
          <p:nvSpPr>
            <p:cNvPr id="118" name="TextBox 117">
              <a:extLst>
                <a:ext uri="{FF2B5EF4-FFF2-40B4-BE49-F238E27FC236}">
                  <a16:creationId xmlns:a16="http://schemas.microsoft.com/office/drawing/2014/main" id="{43AB1B71-2518-A743-926B-A8DBE51DC43B}"/>
                </a:ext>
              </a:extLst>
            </p:cNvPr>
            <p:cNvSpPr txBox="1"/>
            <p:nvPr/>
          </p:nvSpPr>
          <p:spPr>
            <a:xfrm>
              <a:off x="3222174" y="4692516"/>
              <a:ext cx="394077" cy="276999"/>
            </a:xfrm>
            <a:prstGeom prst="rect">
              <a:avLst/>
            </a:prstGeom>
            <a:noFill/>
          </p:spPr>
          <p:txBody>
            <a:bodyPr wrap="square" rtlCol="0">
              <a:spAutoFit/>
            </a:bodyPr>
            <a:lstStyle/>
            <a:p>
              <a:r>
                <a:rPr lang="en-US" sz="1200" dirty="0"/>
                <a:t>2.5</a:t>
              </a:r>
            </a:p>
          </p:txBody>
        </p:sp>
        <p:sp>
          <p:nvSpPr>
            <p:cNvPr id="119" name="TextBox 118">
              <a:extLst>
                <a:ext uri="{FF2B5EF4-FFF2-40B4-BE49-F238E27FC236}">
                  <a16:creationId xmlns:a16="http://schemas.microsoft.com/office/drawing/2014/main" id="{68ECD9D6-61A5-0D4B-A2F9-43A6AD767FAC}"/>
                </a:ext>
              </a:extLst>
            </p:cNvPr>
            <p:cNvSpPr txBox="1"/>
            <p:nvPr/>
          </p:nvSpPr>
          <p:spPr>
            <a:xfrm>
              <a:off x="3843470" y="4486803"/>
              <a:ext cx="394077" cy="276999"/>
            </a:xfrm>
            <a:prstGeom prst="rect">
              <a:avLst/>
            </a:prstGeom>
            <a:noFill/>
          </p:spPr>
          <p:txBody>
            <a:bodyPr wrap="square" rtlCol="0">
              <a:spAutoFit/>
            </a:bodyPr>
            <a:lstStyle/>
            <a:p>
              <a:r>
                <a:rPr lang="en-US" sz="1200" dirty="0"/>
                <a:t>3.0</a:t>
              </a:r>
            </a:p>
          </p:txBody>
        </p:sp>
        <p:sp>
          <p:nvSpPr>
            <p:cNvPr id="120" name="TextBox 119">
              <a:extLst>
                <a:ext uri="{FF2B5EF4-FFF2-40B4-BE49-F238E27FC236}">
                  <a16:creationId xmlns:a16="http://schemas.microsoft.com/office/drawing/2014/main" id="{DF3F0EDA-0DD3-0649-A53D-3D01B5E63DD2}"/>
                </a:ext>
              </a:extLst>
            </p:cNvPr>
            <p:cNvSpPr txBox="1"/>
            <p:nvPr/>
          </p:nvSpPr>
          <p:spPr>
            <a:xfrm>
              <a:off x="4484192" y="4409754"/>
              <a:ext cx="394077" cy="276999"/>
            </a:xfrm>
            <a:prstGeom prst="rect">
              <a:avLst/>
            </a:prstGeom>
            <a:noFill/>
          </p:spPr>
          <p:txBody>
            <a:bodyPr wrap="square" rtlCol="0">
              <a:spAutoFit/>
            </a:bodyPr>
            <a:lstStyle/>
            <a:p>
              <a:r>
                <a:rPr lang="en-US" sz="1200" dirty="0"/>
                <a:t>3.1</a:t>
              </a:r>
            </a:p>
          </p:txBody>
        </p:sp>
        <p:sp>
          <p:nvSpPr>
            <p:cNvPr id="121" name="TextBox 120">
              <a:extLst>
                <a:ext uri="{FF2B5EF4-FFF2-40B4-BE49-F238E27FC236}">
                  <a16:creationId xmlns:a16="http://schemas.microsoft.com/office/drawing/2014/main" id="{9DFF6B4E-CF2E-CA43-85F1-7CA3C80D7659}"/>
                </a:ext>
              </a:extLst>
            </p:cNvPr>
            <p:cNvSpPr txBox="1"/>
            <p:nvPr/>
          </p:nvSpPr>
          <p:spPr>
            <a:xfrm>
              <a:off x="4940733" y="3868041"/>
              <a:ext cx="394077" cy="276999"/>
            </a:xfrm>
            <a:prstGeom prst="rect">
              <a:avLst/>
            </a:prstGeom>
            <a:noFill/>
          </p:spPr>
          <p:txBody>
            <a:bodyPr wrap="square" rtlCol="0">
              <a:spAutoFit/>
            </a:bodyPr>
            <a:lstStyle/>
            <a:p>
              <a:r>
                <a:rPr lang="en-US" sz="1200" dirty="0"/>
                <a:t>4.0</a:t>
              </a:r>
            </a:p>
          </p:txBody>
        </p:sp>
        <p:sp>
          <p:nvSpPr>
            <p:cNvPr id="122" name="TextBox 121">
              <a:extLst>
                <a:ext uri="{FF2B5EF4-FFF2-40B4-BE49-F238E27FC236}">
                  <a16:creationId xmlns:a16="http://schemas.microsoft.com/office/drawing/2014/main" id="{5CB05EF2-D335-BF42-8E52-0EF723AB33DE}"/>
                </a:ext>
              </a:extLst>
            </p:cNvPr>
            <p:cNvSpPr txBox="1"/>
            <p:nvPr/>
          </p:nvSpPr>
          <p:spPr>
            <a:xfrm>
              <a:off x="5356223" y="3470741"/>
              <a:ext cx="394077" cy="276999"/>
            </a:xfrm>
            <a:prstGeom prst="rect">
              <a:avLst/>
            </a:prstGeom>
            <a:noFill/>
          </p:spPr>
          <p:txBody>
            <a:bodyPr wrap="square" rtlCol="0">
              <a:spAutoFit/>
            </a:bodyPr>
            <a:lstStyle/>
            <a:p>
              <a:r>
                <a:rPr lang="en-US" sz="1200" dirty="0"/>
                <a:t>4.5</a:t>
              </a:r>
            </a:p>
          </p:txBody>
        </p:sp>
        <p:sp>
          <p:nvSpPr>
            <p:cNvPr id="123" name="TextBox 122">
              <a:extLst>
                <a:ext uri="{FF2B5EF4-FFF2-40B4-BE49-F238E27FC236}">
                  <a16:creationId xmlns:a16="http://schemas.microsoft.com/office/drawing/2014/main" id="{2BE1B699-11F6-6646-8608-54077B6F0144}"/>
                </a:ext>
              </a:extLst>
            </p:cNvPr>
            <p:cNvSpPr txBox="1"/>
            <p:nvPr/>
          </p:nvSpPr>
          <p:spPr>
            <a:xfrm>
              <a:off x="5993095" y="2615412"/>
              <a:ext cx="435932" cy="276999"/>
            </a:xfrm>
            <a:prstGeom prst="rect">
              <a:avLst/>
            </a:prstGeom>
            <a:noFill/>
          </p:spPr>
          <p:txBody>
            <a:bodyPr wrap="square" rtlCol="0">
              <a:spAutoFit/>
            </a:bodyPr>
            <a:lstStyle/>
            <a:p>
              <a:r>
                <a:rPr lang="en-US" sz="1200" dirty="0"/>
                <a:t>5.0</a:t>
              </a:r>
              <a:r>
                <a:rPr lang="en-US" sz="1200" baseline="30000" dirty="0"/>
                <a:t>*</a:t>
              </a:r>
            </a:p>
          </p:txBody>
        </p:sp>
        <p:sp>
          <p:nvSpPr>
            <p:cNvPr id="124" name="TextBox 123">
              <a:extLst>
                <a:ext uri="{FF2B5EF4-FFF2-40B4-BE49-F238E27FC236}">
                  <a16:creationId xmlns:a16="http://schemas.microsoft.com/office/drawing/2014/main" id="{5BD3A1D8-6D33-2B4A-A9A1-23B902DEE6A5}"/>
                </a:ext>
              </a:extLst>
            </p:cNvPr>
            <p:cNvSpPr txBox="1"/>
            <p:nvPr/>
          </p:nvSpPr>
          <p:spPr>
            <a:xfrm>
              <a:off x="6429027" y="2284000"/>
              <a:ext cx="467019" cy="276999"/>
            </a:xfrm>
            <a:prstGeom prst="rect">
              <a:avLst/>
            </a:prstGeom>
            <a:noFill/>
          </p:spPr>
          <p:txBody>
            <a:bodyPr wrap="square" rtlCol="0">
              <a:spAutoFit/>
            </a:bodyPr>
            <a:lstStyle/>
            <a:p>
              <a:r>
                <a:rPr lang="en-US" sz="1200" dirty="0"/>
                <a:t>5.1</a:t>
              </a:r>
              <a:r>
                <a:rPr lang="en-US" sz="1200" baseline="30000" dirty="0"/>
                <a:t>*</a:t>
              </a:r>
            </a:p>
          </p:txBody>
        </p:sp>
        <p:sp>
          <p:nvSpPr>
            <p:cNvPr id="125" name="TextBox 124">
              <a:extLst>
                <a:ext uri="{FF2B5EF4-FFF2-40B4-BE49-F238E27FC236}">
                  <a16:creationId xmlns:a16="http://schemas.microsoft.com/office/drawing/2014/main" id="{D96A3BD6-30EA-BC48-8998-67D5753E94CB}"/>
                </a:ext>
              </a:extLst>
            </p:cNvPr>
            <p:cNvSpPr txBox="1"/>
            <p:nvPr/>
          </p:nvSpPr>
          <p:spPr>
            <a:xfrm>
              <a:off x="6674558" y="2772208"/>
              <a:ext cx="655620" cy="276999"/>
            </a:xfrm>
            <a:prstGeom prst="rect">
              <a:avLst/>
            </a:prstGeom>
            <a:noFill/>
          </p:spPr>
          <p:txBody>
            <a:bodyPr wrap="square" rtlCol="0">
              <a:spAutoFit/>
            </a:bodyPr>
            <a:lstStyle/>
            <a:p>
              <a:r>
                <a:rPr lang="en-US" sz="1200" dirty="0"/>
                <a:t>5.2</a:t>
              </a:r>
              <a:r>
                <a:rPr lang="en-US" sz="1200" baseline="30000" dirty="0"/>
                <a:t>*</a:t>
              </a:r>
              <a:r>
                <a:rPr lang="en-US" sz="800" baseline="-25000" dirty="0"/>
                <a:t>tr10</a:t>
              </a:r>
            </a:p>
          </p:txBody>
        </p:sp>
        <p:sp>
          <p:nvSpPr>
            <p:cNvPr id="126" name="Triangle 125">
              <a:extLst>
                <a:ext uri="{FF2B5EF4-FFF2-40B4-BE49-F238E27FC236}">
                  <a16:creationId xmlns:a16="http://schemas.microsoft.com/office/drawing/2014/main" id="{C013B35E-4BD5-1040-A84C-C7A03CBBDDD0}"/>
                </a:ext>
              </a:extLst>
            </p:cNvPr>
            <p:cNvSpPr/>
            <p:nvPr/>
          </p:nvSpPr>
          <p:spPr bwMode="auto">
            <a:xfrm>
              <a:off x="6754584" y="2627951"/>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7" name="Triangle 126">
              <a:extLst>
                <a:ext uri="{FF2B5EF4-FFF2-40B4-BE49-F238E27FC236}">
                  <a16:creationId xmlns:a16="http://schemas.microsoft.com/office/drawing/2014/main" id="{2E6B680A-4D96-B846-ACED-A0AECEF93AAC}"/>
                </a:ext>
              </a:extLst>
            </p:cNvPr>
            <p:cNvSpPr/>
            <p:nvPr/>
          </p:nvSpPr>
          <p:spPr bwMode="auto">
            <a:xfrm>
              <a:off x="6534395" y="2525225"/>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8" name="Triangle 127">
              <a:extLst>
                <a:ext uri="{FF2B5EF4-FFF2-40B4-BE49-F238E27FC236}">
                  <a16:creationId xmlns:a16="http://schemas.microsoft.com/office/drawing/2014/main" id="{1066BC35-CD88-9E49-8A8B-4304B98B9F26}"/>
                </a:ext>
              </a:extLst>
            </p:cNvPr>
            <p:cNvSpPr/>
            <p:nvPr/>
          </p:nvSpPr>
          <p:spPr bwMode="auto">
            <a:xfrm>
              <a:off x="6119402" y="2847728"/>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9" name="Triangle 128">
              <a:extLst>
                <a:ext uri="{FF2B5EF4-FFF2-40B4-BE49-F238E27FC236}">
                  <a16:creationId xmlns:a16="http://schemas.microsoft.com/office/drawing/2014/main" id="{3C70B0FB-30D2-A44E-9DB0-35B18EFA5D04}"/>
                </a:ext>
              </a:extLst>
            </p:cNvPr>
            <p:cNvSpPr/>
            <p:nvPr/>
          </p:nvSpPr>
          <p:spPr bwMode="auto">
            <a:xfrm>
              <a:off x="5482531" y="371261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0" name="Triangle 129">
              <a:extLst>
                <a:ext uri="{FF2B5EF4-FFF2-40B4-BE49-F238E27FC236}">
                  <a16:creationId xmlns:a16="http://schemas.microsoft.com/office/drawing/2014/main" id="{2A1355CF-7AC3-6548-9156-F2551376E6EF}"/>
                </a:ext>
              </a:extLst>
            </p:cNvPr>
            <p:cNvSpPr/>
            <p:nvPr/>
          </p:nvSpPr>
          <p:spPr bwMode="auto">
            <a:xfrm>
              <a:off x="5053081" y="4082060"/>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1" name="Triangle 130">
              <a:extLst>
                <a:ext uri="{FF2B5EF4-FFF2-40B4-BE49-F238E27FC236}">
                  <a16:creationId xmlns:a16="http://schemas.microsoft.com/office/drawing/2014/main" id="{D6172FF5-4422-7547-A924-A8F3026D36E7}"/>
                </a:ext>
              </a:extLst>
            </p:cNvPr>
            <p:cNvSpPr/>
            <p:nvPr/>
          </p:nvSpPr>
          <p:spPr bwMode="auto">
            <a:xfrm>
              <a:off x="4610500" y="4625303"/>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2" name="Triangle 131">
              <a:extLst>
                <a:ext uri="{FF2B5EF4-FFF2-40B4-BE49-F238E27FC236}">
                  <a16:creationId xmlns:a16="http://schemas.microsoft.com/office/drawing/2014/main" id="{E76B491C-98EA-0940-B30F-9393EEF19949}"/>
                </a:ext>
              </a:extLst>
            </p:cNvPr>
            <p:cNvSpPr/>
            <p:nvPr/>
          </p:nvSpPr>
          <p:spPr bwMode="auto">
            <a:xfrm>
              <a:off x="3975748" y="4724305"/>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3" name="Triangle 132">
              <a:extLst>
                <a:ext uri="{FF2B5EF4-FFF2-40B4-BE49-F238E27FC236}">
                  <a16:creationId xmlns:a16="http://schemas.microsoft.com/office/drawing/2014/main" id="{4175230A-232A-EA45-8515-B48BF439B977}"/>
                </a:ext>
              </a:extLst>
            </p:cNvPr>
            <p:cNvSpPr/>
            <p:nvPr/>
          </p:nvSpPr>
          <p:spPr bwMode="auto">
            <a:xfrm>
              <a:off x="3338877" y="490653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4" name="Rectangle 133">
              <a:extLst>
                <a:ext uri="{FF2B5EF4-FFF2-40B4-BE49-F238E27FC236}">
                  <a16:creationId xmlns:a16="http://schemas.microsoft.com/office/drawing/2014/main" id="{6831451A-F5D2-B240-B526-ED262CAB51FB}"/>
                </a:ext>
              </a:extLst>
            </p:cNvPr>
            <p:cNvSpPr/>
            <p:nvPr/>
          </p:nvSpPr>
          <p:spPr bwMode="auto">
            <a:xfrm>
              <a:off x="2071313" y="5407741"/>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5" name="Rectangle 134">
              <a:extLst>
                <a:ext uri="{FF2B5EF4-FFF2-40B4-BE49-F238E27FC236}">
                  <a16:creationId xmlns:a16="http://schemas.microsoft.com/office/drawing/2014/main" id="{E000CE25-DD92-0344-A1EF-A32E28ED4CB0}"/>
                </a:ext>
              </a:extLst>
            </p:cNvPr>
            <p:cNvSpPr/>
            <p:nvPr/>
          </p:nvSpPr>
          <p:spPr bwMode="auto">
            <a:xfrm>
              <a:off x="2284005" y="5294914"/>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6" name="Oval 135">
              <a:extLst>
                <a:ext uri="{FF2B5EF4-FFF2-40B4-BE49-F238E27FC236}">
                  <a16:creationId xmlns:a16="http://schemas.microsoft.com/office/drawing/2014/main" id="{4C9A53F2-7CD7-F24D-BDF2-4F6265481F94}"/>
                </a:ext>
              </a:extLst>
            </p:cNvPr>
            <p:cNvSpPr/>
            <p:nvPr/>
          </p:nvSpPr>
          <p:spPr bwMode="auto">
            <a:xfrm>
              <a:off x="2694784" y="5301226"/>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7" name="Oval 136">
              <a:extLst>
                <a:ext uri="{FF2B5EF4-FFF2-40B4-BE49-F238E27FC236}">
                  <a16:creationId xmlns:a16="http://schemas.microsoft.com/office/drawing/2014/main" id="{C0FE0B7E-E663-914E-9E59-46D0189AA33B}"/>
                </a:ext>
              </a:extLst>
            </p:cNvPr>
            <p:cNvSpPr/>
            <p:nvPr/>
          </p:nvSpPr>
          <p:spPr bwMode="auto">
            <a:xfrm>
              <a:off x="1857142" y="5404856"/>
              <a:ext cx="127320" cy="138973"/>
            </a:xfrm>
            <a:prstGeom prst="ellipse">
              <a:avLst/>
            </a:prstGeom>
            <a:solidFill>
              <a:srgbClr val="92D050"/>
            </a:solid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8" name="Triangle 137">
              <a:extLst>
                <a:ext uri="{FF2B5EF4-FFF2-40B4-BE49-F238E27FC236}">
                  <a16:creationId xmlns:a16="http://schemas.microsoft.com/office/drawing/2014/main" id="{BCD75835-9C69-3745-AA2E-BCB87877EC7C}"/>
                </a:ext>
              </a:extLst>
            </p:cNvPr>
            <p:cNvSpPr/>
            <p:nvPr/>
          </p:nvSpPr>
          <p:spPr bwMode="auto">
            <a:xfrm>
              <a:off x="1906659" y="3219934"/>
              <a:ext cx="141463" cy="125961"/>
            </a:xfrm>
            <a:prstGeom prst="triangle">
              <a:avLst/>
            </a:prstGeom>
            <a:solidFill>
              <a:srgbClr val="00B0F0"/>
            </a:solid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9" name="Rectangle 138">
              <a:extLst>
                <a:ext uri="{FF2B5EF4-FFF2-40B4-BE49-F238E27FC236}">
                  <a16:creationId xmlns:a16="http://schemas.microsoft.com/office/drawing/2014/main" id="{67DEAEAF-CF9A-A549-BDF3-C42FEA2D0A26}"/>
                </a:ext>
              </a:extLst>
            </p:cNvPr>
            <p:cNvSpPr/>
            <p:nvPr/>
          </p:nvSpPr>
          <p:spPr bwMode="auto">
            <a:xfrm>
              <a:off x="1906659" y="2731261"/>
              <a:ext cx="127320" cy="126703"/>
            </a:xfrm>
            <a:prstGeom prst="rect">
              <a:avLst/>
            </a:prstGeom>
            <a:solidFill>
              <a:srgbClr val="FF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0" name="TextBox 139">
              <a:extLst>
                <a:ext uri="{FF2B5EF4-FFF2-40B4-BE49-F238E27FC236}">
                  <a16:creationId xmlns:a16="http://schemas.microsoft.com/office/drawing/2014/main" id="{BEC2DFEE-BB35-E240-A44F-E673DA47F62A}"/>
                </a:ext>
              </a:extLst>
            </p:cNvPr>
            <p:cNvSpPr txBox="1"/>
            <p:nvPr/>
          </p:nvSpPr>
          <p:spPr>
            <a:xfrm>
              <a:off x="2156422" y="5370527"/>
              <a:ext cx="394077" cy="276999"/>
            </a:xfrm>
            <a:prstGeom prst="rect">
              <a:avLst/>
            </a:prstGeom>
            <a:noFill/>
          </p:spPr>
          <p:txBody>
            <a:bodyPr wrap="square" rtlCol="0">
              <a:spAutoFit/>
            </a:bodyPr>
            <a:lstStyle/>
            <a:p>
              <a:r>
                <a:rPr lang="en-US" sz="1200" dirty="0"/>
                <a:t>2.0</a:t>
              </a:r>
            </a:p>
          </p:txBody>
        </p:sp>
        <p:sp>
          <p:nvSpPr>
            <p:cNvPr id="141" name="TextBox 140">
              <a:extLst>
                <a:ext uri="{FF2B5EF4-FFF2-40B4-BE49-F238E27FC236}">
                  <a16:creationId xmlns:a16="http://schemas.microsoft.com/office/drawing/2014/main" id="{025925AC-5968-C341-9C25-404861684AB1}"/>
                </a:ext>
              </a:extLst>
            </p:cNvPr>
            <p:cNvSpPr txBox="1"/>
            <p:nvPr/>
          </p:nvSpPr>
          <p:spPr>
            <a:xfrm>
              <a:off x="2150765" y="2627951"/>
              <a:ext cx="1771049" cy="307777"/>
            </a:xfrm>
            <a:prstGeom prst="rect">
              <a:avLst/>
            </a:prstGeom>
            <a:noFill/>
          </p:spPr>
          <p:txBody>
            <a:bodyPr wrap="square" rtlCol="0">
              <a:spAutoFit/>
            </a:bodyPr>
            <a:lstStyle/>
            <a:p>
              <a:r>
                <a:rPr lang="en-US" sz="1400" dirty="0"/>
                <a:t>Fortran spec</a:t>
              </a:r>
            </a:p>
          </p:txBody>
        </p:sp>
        <p:sp>
          <p:nvSpPr>
            <p:cNvPr id="142" name="TextBox 141">
              <a:extLst>
                <a:ext uri="{FF2B5EF4-FFF2-40B4-BE49-F238E27FC236}">
                  <a16:creationId xmlns:a16="http://schemas.microsoft.com/office/drawing/2014/main" id="{88B4F36F-45FE-9146-96FA-494EB5B703A7}"/>
                </a:ext>
              </a:extLst>
            </p:cNvPr>
            <p:cNvSpPr txBox="1"/>
            <p:nvPr/>
          </p:nvSpPr>
          <p:spPr>
            <a:xfrm>
              <a:off x="2150765" y="2880228"/>
              <a:ext cx="1771049" cy="307777"/>
            </a:xfrm>
            <a:prstGeom prst="rect">
              <a:avLst/>
            </a:prstGeom>
            <a:noFill/>
          </p:spPr>
          <p:txBody>
            <a:bodyPr wrap="square" rtlCol="0">
              <a:spAutoFit/>
            </a:bodyPr>
            <a:lstStyle/>
            <a:p>
              <a:r>
                <a:rPr lang="en-US" sz="1400" dirty="0"/>
                <a:t>C/C++ spec</a:t>
              </a:r>
            </a:p>
          </p:txBody>
        </p:sp>
        <p:sp>
          <p:nvSpPr>
            <p:cNvPr id="143" name="TextBox 142">
              <a:extLst>
                <a:ext uri="{FF2B5EF4-FFF2-40B4-BE49-F238E27FC236}">
                  <a16:creationId xmlns:a16="http://schemas.microsoft.com/office/drawing/2014/main" id="{3C80C74D-5718-EA4C-925E-1A98D4DD4BF8}"/>
                </a:ext>
              </a:extLst>
            </p:cNvPr>
            <p:cNvSpPr txBox="1"/>
            <p:nvPr/>
          </p:nvSpPr>
          <p:spPr>
            <a:xfrm>
              <a:off x="2150764" y="3159702"/>
              <a:ext cx="2762452" cy="307777"/>
            </a:xfrm>
            <a:prstGeom prst="rect">
              <a:avLst/>
            </a:prstGeom>
            <a:noFill/>
          </p:spPr>
          <p:txBody>
            <a:bodyPr wrap="square" rtlCol="0">
              <a:spAutoFit/>
            </a:bodyPr>
            <a:lstStyle/>
            <a:p>
              <a:r>
                <a:rPr lang="en-US" sz="1400" dirty="0"/>
                <a:t>Merged C/C++ and Fortran spec</a:t>
              </a:r>
            </a:p>
          </p:txBody>
        </p:sp>
        <p:grpSp>
          <p:nvGrpSpPr>
            <p:cNvPr id="144" name="Group 143">
              <a:extLst>
                <a:ext uri="{FF2B5EF4-FFF2-40B4-BE49-F238E27FC236}">
                  <a16:creationId xmlns:a16="http://schemas.microsoft.com/office/drawing/2014/main" id="{B6CD4FA8-BB20-4D47-B419-E173742C1F55}"/>
                </a:ext>
              </a:extLst>
            </p:cNvPr>
            <p:cNvGrpSpPr/>
            <p:nvPr/>
          </p:nvGrpSpPr>
          <p:grpSpPr>
            <a:xfrm>
              <a:off x="801022" y="1731439"/>
              <a:ext cx="7201825" cy="4377046"/>
              <a:chOff x="801022" y="1731439"/>
              <a:chExt cx="7201825" cy="4377046"/>
            </a:xfrm>
          </p:grpSpPr>
          <p:cxnSp>
            <p:nvCxnSpPr>
              <p:cNvPr id="148" name="Straight Connector 147">
                <a:extLst>
                  <a:ext uri="{FF2B5EF4-FFF2-40B4-BE49-F238E27FC236}">
                    <a16:creationId xmlns:a16="http://schemas.microsoft.com/office/drawing/2014/main" id="{2D0788DB-EC34-6048-992A-295814EEF28F}"/>
                  </a:ext>
                </a:extLst>
              </p:cNvPr>
              <p:cNvCxnSpPr>
                <a:cxnSpLocks/>
              </p:cNvCxnSpPr>
              <p:nvPr/>
            </p:nvCxnSpPr>
            <p:spPr bwMode="auto">
              <a:xfrm flipV="1">
                <a:off x="1280160" y="1853480"/>
                <a:ext cx="0" cy="3919157"/>
              </a:xfrm>
              <a:prstGeom prst="line">
                <a:avLst/>
              </a:prstGeom>
              <a:noFill/>
              <a:ln w="38100" cap="flat" cmpd="sng" algn="ctr">
                <a:solidFill>
                  <a:schemeClr val="tx1"/>
                </a:solidFill>
                <a:prstDash val="solid"/>
                <a:round/>
                <a:headEnd type="none" w="med" len="med"/>
                <a:tailEnd type="none" w="med" len="med"/>
              </a:ln>
              <a:effectLst/>
            </p:spPr>
          </p:cxnSp>
          <p:grpSp>
            <p:nvGrpSpPr>
              <p:cNvPr id="149" name="Group 148">
                <a:extLst>
                  <a:ext uri="{FF2B5EF4-FFF2-40B4-BE49-F238E27FC236}">
                    <a16:creationId xmlns:a16="http://schemas.microsoft.com/office/drawing/2014/main" id="{DA7AA6CD-1CDC-AD48-A622-436F2AA4E555}"/>
                  </a:ext>
                </a:extLst>
              </p:cNvPr>
              <p:cNvGrpSpPr/>
              <p:nvPr/>
            </p:nvGrpSpPr>
            <p:grpSpPr>
              <a:xfrm>
                <a:off x="1037089" y="5699940"/>
                <a:ext cx="6965758" cy="408545"/>
                <a:chOff x="1037089" y="5699940"/>
                <a:chExt cx="6965758" cy="408545"/>
              </a:xfrm>
            </p:grpSpPr>
            <p:sp>
              <p:nvSpPr>
                <p:cNvPr id="157" name="Oval 156">
                  <a:extLst>
                    <a:ext uri="{FF2B5EF4-FFF2-40B4-BE49-F238E27FC236}">
                      <a16:creationId xmlns:a16="http://schemas.microsoft.com/office/drawing/2014/main" id="{2F374AE5-C096-B246-B105-6D286778A4A3}"/>
                    </a:ext>
                  </a:extLst>
                </p:cNvPr>
                <p:cNvSpPr/>
                <p:nvPr/>
              </p:nvSpPr>
              <p:spPr bwMode="auto">
                <a:xfrm>
                  <a:off x="2508141" y="569994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8" name="Oval 157">
                  <a:extLst>
                    <a:ext uri="{FF2B5EF4-FFF2-40B4-BE49-F238E27FC236}">
                      <a16:creationId xmlns:a16="http://schemas.microsoft.com/office/drawing/2014/main" id="{B8E40F91-67E8-1F40-84CB-8F840FDE4C3D}"/>
                    </a:ext>
                  </a:extLst>
                </p:cNvPr>
                <p:cNvSpPr/>
                <p:nvPr/>
              </p:nvSpPr>
              <p:spPr bwMode="auto">
                <a:xfrm>
                  <a:off x="2497235" y="572848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9" name="Oval 158">
                  <a:extLst>
                    <a:ext uri="{FF2B5EF4-FFF2-40B4-BE49-F238E27FC236}">
                      <a16:creationId xmlns:a16="http://schemas.microsoft.com/office/drawing/2014/main" id="{603B545F-805C-1C43-A990-4E6FBA5196E7}"/>
                    </a:ext>
                  </a:extLst>
                </p:cNvPr>
                <p:cNvSpPr/>
                <p:nvPr/>
              </p:nvSpPr>
              <p:spPr bwMode="auto">
                <a:xfrm>
                  <a:off x="2937991" y="5714524"/>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0" name="Oval 159">
                  <a:extLst>
                    <a:ext uri="{FF2B5EF4-FFF2-40B4-BE49-F238E27FC236}">
                      <a16:creationId xmlns:a16="http://schemas.microsoft.com/office/drawing/2014/main" id="{AE65E2B8-A06F-8944-9DDF-7D377C690096}"/>
                    </a:ext>
                  </a:extLst>
                </p:cNvPr>
                <p:cNvSpPr/>
                <p:nvPr/>
              </p:nvSpPr>
              <p:spPr bwMode="auto">
                <a:xfrm>
                  <a:off x="3133791" y="5715843"/>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1" name="Oval 160">
                  <a:extLst>
                    <a:ext uri="{FF2B5EF4-FFF2-40B4-BE49-F238E27FC236}">
                      <a16:creationId xmlns:a16="http://schemas.microsoft.com/office/drawing/2014/main" id="{DF4BD351-159A-7A4C-81B3-E382194292AF}"/>
                    </a:ext>
                  </a:extLst>
                </p:cNvPr>
                <p:cNvSpPr/>
                <p:nvPr/>
              </p:nvSpPr>
              <p:spPr bwMode="auto">
                <a:xfrm>
                  <a:off x="3562987" y="572120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2" name="Oval 161">
                  <a:extLst>
                    <a:ext uri="{FF2B5EF4-FFF2-40B4-BE49-F238E27FC236}">
                      <a16:creationId xmlns:a16="http://schemas.microsoft.com/office/drawing/2014/main" id="{04C1274B-44E9-624B-9DC1-D81B7BFEDF5E}"/>
                    </a:ext>
                  </a:extLst>
                </p:cNvPr>
                <p:cNvSpPr/>
                <p:nvPr/>
              </p:nvSpPr>
              <p:spPr bwMode="auto">
                <a:xfrm>
                  <a:off x="3790206" y="5714524"/>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3" name="Oval 162">
                  <a:extLst>
                    <a:ext uri="{FF2B5EF4-FFF2-40B4-BE49-F238E27FC236}">
                      <a16:creationId xmlns:a16="http://schemas.microsoft.com/office/drawing/2014/main" id="{8AD072AC-0749-8648-B759-FD889D669E4D}"/>
                    </a:ext>
                  </a:extLst>
                </p:cNvPr>
                <p:cNvSpPr/>
                <p:nvPr/>
              </p:nvSpPr>
              <p:spPr bwMode="auto">
                <a:xfrm>
                  <a:off x="4203551" y="5705909"/>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4" name="Oval 163">
                  <a:extLst>
                    <a:ext uri="{FF2B5EF4-FFF2-40B4-BE49-F238E27FC236}">
                      <a16:creationId xmlns:a16="http://schemas.microsoft.com/office/drawing/2014/main" id="{F4260514-0454-B04B-A66B-DAEB01243178}"/>
                    </a:ext>
                  </a:extLst>
                </p:cNvPr>
                <p:cNvSpPr/>
                <p:nvPr/>
              </p:nvSpPr>
              <p:spPr bwMode="auto">
                <a:xfrm>
                  <a:off x="4844584" y="5719870"/>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5" name="Oval 164">
                  <a:extLst>
                    <a:ext uri="{FF2B5EF4-FFF2-40B4-BE49-F238E27FC236}">
                      <a16:creationId xmlns:a16="http://schemas.microsoft.com/office/drawing/2014/main" id="{CC3C39B4-516A-F148-9ABA-9E1C0B1F1533}"/>
                    </a:ext>
                  </a:extLst>
                </p:cNvPr>
                <p:cNvSpPr/>
                <p:nvPr/>
              </p:nvSpPr>
              <p:spPr bwMode="auto">
                <a:xfrm>
                  <a:off x="5290686" y="572150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66" name="Oval 165">
                  <a:extLst>
                    <a:ext uri="{FF2B5EF4-FFF2-40B4-BE49-F238E27FC236}">
                      <a16:creationId xmlns:a16="http://schemas.microsoft.com/office/drawing/2014/main" id="{DF1D45F6-357C-1341-8CD5-3FBE247E46B6}"/>
                    </a:ext>
                  </a:extLst>
                </p:cNvPr>
                <p:cNvSpPr/>
                <p:nvPr/>
              </p:nvSpPr>
              <p:spPr bwMode="auto">
                <a:xfrm>
                  <a:off x="4426602" y="5705605"/>
                  <a:ext cx="106527" cy="88304"/>
                </a:xfrm>
                <a:prstGeom prst="ellipse">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67" name="Straight Connector 166">
                  <a:extLst>
                    <a:ext uri="{FF2B5EF4-FFF2-40B4-BE49-F238E27FC236}">
                      <a16:creationId xmlns:a16="http://schemas.microsoft.com/office/drawing/2014/main" id="{B51F1A97-3B43-C94F-AFC5-BFFA727544CC}"/>
                    </a:ext>
                  </a:extLst>
                </p:cNvPr>
                <p:cNvCxnSpPr/>
                <p:nvPr/>
              </p:nvCxnSpPr>
              <p:spPr bwMode="auto">
                <a:xfrm>
                  <a:off x="1280160" y="5768994"/>
                  <a:ext cx="6400800" cy="0"/>
                </a:xfrm>
                <a:prstGeom prst="line">
                  <a:avLst/>
                </a:prstGeom>
                <a:noFill/>
                <a:ln w="38100" cap="flat" cmpd="sng" algn="ctr">
                  <a:solidFill>
                    <a:schemeClr val="tx1"/>
                  </a:solidFill>
                  <a:prstDash val="solid"/>
                  <a:round/>
                  <a:headEnd type="none" w="med" len="med"/>
                  <a:tailEnd type="none" w="med" len="med"/>
                </a:ln>
                <a:effectLst/>
              </p:spPr>
            </p:cxnSp>
            <p:sp>
              <p:nvSpPr>
                <p:cNvPr id="168" name="TextBox 167">
                  <a:extLst>
                    <a:ext uri="{FF2B5EF4-FFF2-40B4-BE49-F238E27FC236}">
                      <a16:creationId xmlns:a16="http://schemas.microsoft.com/office/drawing/2014/main" id="{A0D3269A-0087-B949-97EC-439C6410B5EB}"/>
                    </a:ext>
                  </a:extLst>
                </p:cNvPr>
                <p:cNvSpPr txBox="1"/>
                <p:nvPr/>
              </p:nvSpPr>
              <p:spPr>
                <a:xfrm>
                  <a:off x="1037089" y="5828131"/>
                  <a:ext cx="569384" cy="276999"/>
                </a:xfrm>
                <a:prstGeom prst="rect">
                  <a:avLst/>
                </a:prstGeom>
                <a:solidFill>
                  <a:schemeClr val="bg1"/>
                </a:solidFill>
              </p:spPr>
              <p:txBody>
                <a:bodyPr wrap="square" rtlCol="0">
                  <a:spAutoFit/>
                </a:bodyPr>
                <a:lstStyle/>
                <a:p>
                  <a:r>
                    <a:rPr lang="en-US" sz="1200" dirty="0"/>
                    <a:t>1995</a:t>
                  </a:r>
                </a:p>
              </p:txBody>
            </p:sp>
            <p:sp>
              <p:nvSpPr>
                <p:cNvPr id="169" name="TextBox 168">
                  <a:extLst>
                    <a:ext uri="{FF2B5EF4-FFF2-40B4-BE49-F238E27FC236}">
                      <a16:creationId xmlns:a16="http://schemas.microsoft.com/office/drawing/2014/main" id="{A7ED8632-E7AB-0F4C-8BFB-651BF8496068}"/>
                    </a:ext>
                  </a:extLst>
                </p:cNvPr>
                <p:cNvSpPr txBox="1"/>
                <p:nvPr/>
              </p:nvSpPr>
              <p:spPr>
                <a:xfrm>
                  <a:off x="2071313" y="5831486"/>
                  <a:ext cx="569384" cy="276999"/>
                </a:xfrm>
                <a:prstGeom prst="rect">
                  <a:avLst/>
                </a:prstGeom>
                <a:solidFill>
                  <a:schemeClr val="bg1"/>
                </a:solidFill>
              </p:spPr>
              <p:txBody>
                <a:bodyPr wrap="square" rtlCol="0">
                  <a:spAutoFit/>
                </a:bodyPr>
                <a:lstStyle/>
                <a:p>
                  <a:r>
                    <a:rPr lang="en-US" sz="1200" dirty="0"/>
                    <a:t>2000</a:t>
                  </a:r>
                </a:p>
              </p:txBody>
            </p:sp>
            <p:sp>
              <p:nvSpPr>
                <p:cNvPr id="170" name="TextBox 169">
                  <a:extLst>
                    <a:ext uri="{FF2B5EF4-FFF2-40B4-BE49-F238E27FC236}">
                      <a16:creationId xmlns:a16="http://schemas.microsoft.com/office/drawing/2014/main" id="{0FC6CE9B-8001-8E4A-8BED-B0D88F91A203}"/>
                    </a:ext>
                  </a:extLst>
                </p:cNvPr>
                <p:cNvSpPr txBox="1"/>
                <p:nvPr/>
              </p:nvSpPr>
              <p:spPr>
                <a:xfrm>
                  <a:off x="3161495" y="5816484"/>
                  <a:ext cx="569384" cy="276999"/>
                </a:xfrm>
                <a:prstGeom prst="rect">
                  <a:avLst/>
                </a:prstGeom>
                <a:solidFill>
                  <a:schemeClr val="bg1"/>
                </a:solidFill>
              </p:spPr>
              <p:txBody>
                <a:bodyPr wrap="square" rtlCol="0">
                  <a:spAutoFit/>
                </a:bodyPr>
                <a:lstStyle/>
                <a:p>
                  <a:r>
                    <a:rPr lang="en-US" sz="1200" dirty="0"/>
                    <a:t>2005</a:t>
                  </a:r>
                </a:p>
              </p:txBody>
            </p:sp>
            <p:sp>
              <p:nvSpPr>
                <p:cNvPr id="171" name="TextBox 170">
                  <a:extLst>
                    <a:ext uri="{FF2B5EF4-FFF2-40B4-BE49-F238E27FC236}">
                      <a16:creationId xmlns:a16="http://schemas.microsoft.com/office/drawing/2014/main" id="{F52F7FCF-D8E5-D44D-B5CC-7B48C3F00D64}"/>
                    </a:ext>
                  </a:extLst>
                </p:cNvPr>
                <p:cNvSpPr txBox="1"/>
                <p:nvPr/>
              </p:nvSpPr>
              <p:spPr>
                <a:xfrm>
                  <a:off x="4234345" y="5831485"/>
                  <a:ext cx="569384" cy="276999"/>
                </a:xfrm>
                <a:prstGeom prst="rect">
                  <a:avLst/>
                </a:prstGeom>
                <a:solidFill>
                  <a:schemeClr val="bg1"/>
                </a:solidFill>
              </p:spPr>
              <p:txBody>
                <a:bodyPr wrap="square" rtlCol="0">
                  <a:spAutoFit/>
                </a:bodyPr>
                <a:lstStyle/>
                <a:p>
                  <a:r>
                    <a:rPr lang="en-US" sz="1200" dirty="0"/>
                    <a:t>2010</a:t>
                  </a:r>
                </a:p>
              </p:txBody>
            </p:sp>
            <p:sp>
              <p:nvSpPr>
                <p:cNvPr id="172" name="TextBox 171">
                  <a:extLst>
                    <a:ext uri="{FF2B5EF4-FFF2-40B4-BE49-F238E27FC236}">
                      <a16:creationId xmlns:a16="http://schemas.microsoft.com/office/drawing/2014/main" id="{8AE5E956-B61C-5E44-96EC-19ECEF33C2D5}"/>
                    </a:ext>
                  </a:extLst>
                </p:cNvPr>
                <p:cNvSpPr txBox="1"/>
                <p:nvPr/>
              </p:nvSpPr>
              <p:spPr>
                <a:xfrm>
                  <a:off x="5280637" y="5828406"/>
                  <a:ext cx="569384" cy="276999"/>
                </a:xfrm>
                <a:prstGeom prst="rect">
                  <a:avLst/>
                </a:prstGeom>
                <a:solidFill>
                  <a:schemeClr val="bg1"/>
                </a:solidFill>
              </p:spPr>
              <p:txBody>
                <a:bodyPr wrap="square" rtlCol="0">
                  <a:spAutoFit/>
                </a:bodyPr>
                <a:lstStyle/>
                <a:p>
                  <a:r>
                    <a:rPr lang="en-US" sz="1200" dirty="0"/>
                    <a:t>2015</a:t>
                  </a:r>
                </a:p>
              </p:txBody>
            </p:sp>
            <p:sp>
              <p:nvSpPr>
                <p:cNvPr id="173" name="TextBox 172">
                  <a:extLst>
                    <a:ext uri="{FF2B5EF4-FFF2-40B4-BE49-F238E27FC236}">
                      <a16:creationId xmlns:a16="http://schemas.microsoft.com/office/drawing/2014/main" id="{15EBF03D-8BAA-D145-AF1F-7AA573357708}"/>
                    </a:ext>
                  </a:extLst>
                </p:cNvPr>
                <p:cNvSpPr txBox="1"/>
                <p:nvPr/>
              </p:nvSpPr>
              <p:spPr>
                <a:xfrm>
                  <a:off x="6387171" y="5828131"/>
                  <a:ext cx="569384" cy="276999"/>
                </a:xfrm>
                <a:prstGeom prst="rect">
                  <a:avLst/>
                </a:prstGeom>
                <a:solidFill>
                  <a:schemeClr val="bg1"/>
                </a:solidFill>
              </p:spPr>
              <p:txBody>
                <a:bodyPr wrap="square" rtlCol="0">
                  <a:spAutoFit/>
                </a:bodyPr>
                <a:lstStyle/>
                <a:p>
                  <a:r>
                    <a:rPr lang="en-US" sz="1200" dirty="0"/>
                    <a:t>2020</a:t>
                  </a:r>
                </a:p>
              </p:txBody>
            </p:sp>
            <p:sp>
              <p:nvSpPr>
                <p:cNvPr id="174" name="TextBox 173">
                  <a:extLst>
                    <a:ext uri="{FF2B5EF4-FFF2-40B4-BE49-F238E27FC236}">
                      <a16:creationId xmlns:a16="http://schemas.microsoft.com/office/drawing/2014/main" id="{884DFC54-D6FC-1348-9DDA-F7275EEEB5A8}"/>
                    </a:ext>
                  </a:extLst>
                </p:cNvPr>
                <p:cNvSpPr txBox="1"/>
                <p:nvPr/>
              </p:nvSpPr>
              <p:spPr>
                <a:xfrm>
                  <a:off x="7433463" y="5828131"/>
                  <a:ext cx="569384" cy="276999"/>
                </a:xfrm>
                <a:prstGeom prst="rect">
                  <a:avLst/>
                </a:prstGeom>
                <a:solidFill>
                  <a:schemeClr val="bg1"/>
                </a:solidFill>
              </p:spPr>
              <p:txBody>
                <a:bodyPr wrap="square" rtlCol="0">
                  <a:spAutoFit/>
                </a:bodyPr>
                <a:lstStyle/>
                <a:p>
                  <a:r>
                    <a:rPr lang="en-US" sz="1200" dirty="0"/>
                    <a:t>2025</a:t>
                  </a:r>
                </a:p>
              </p:txBody>
            </p:sp>
          </p:grpSp>
          <p:sp>
            <p:nvSpPr>
              <p:cNvPr id="150" name="TextBox 149">
                <a:extLst>
                  <a:ext uri="{FF2B5EF4-FFF2-40B4-BE49-F238E27FC236}">
                    <a16:creationId xmlns:a16="http://schemas.microsoft.com/office/drawing/2014/main" id="{C66841BA-6504-444B-8569-6A931A58D80C}"/>
                  </a:ext>
                </a:extLst>
              </p:cNvPr>
              <p:cNvSpPr txBox="1"/>
              <p:nvPr/>
            </p:nvSpPr>
            <p:spPr>
              <a:xfrm>
                <a:off x="815320" y="5605592"/>
                <a:ext cx="443744" cy="276999"/>
              </a:xfrm>
              <a:prstGeom prst="rect">
                <a:avLst/>
              </a:prstGeom>
              <a:solidFill>
                <a:schemeClr val="bg1"/>
              </a:solidFill>
            </p:spPr>
            <p:txBody>
              <a:bodyPr wrap="square" rtlCol="0">
                <a:spAutoFit/>
              </a:bodyPr>
              <a:lstStyle/>
              <a:p>
                <a:pPr algn="r"/>
                <a:r>
                  <a:rPr lang="en-US" sz="1200" dirty="0"/>
                  <a:t>0</a:t>
                </a:r>
              </a:p>
            </p:txBody>
          </p:sp>
          <p:sp>
            <p:nvSpPr>
              <p:cNvPr id="151" name="TextBox 150">
                <a:extLst>
                  <a:ext uri="{FF2B5EF4-FFF2-40B4-BE49-F238E27FC236}">
                    <a16:creationId xmlns:a16="http://schemas.microsoft.com/office/drawing/2014/main" id="{360FA584-4ED8-CD40-9430-2652FB271858}"/>
                  </a:ext>
                </a:extLst>
              </p:cNvPr>
              <p:cNvSpPr txBox="1"/>
              <p:nvPr/>
            </p:nvSpPr>
            <p:spPr>
              <a:xfrm>
                <a:off x="815217" y="2374187"/>
                <a:ext cx="443744" cy="276999"/>
              </a:xfrm>
              <a:prstGeom prst="rect">
                <a:avLst/>
              </a:prstGeom>
              <a:solidFill>
                <a:schemeClr val="bg1"/>
              </a:solidFill>
            </p:spPr>
            <p:txBody>
              <a:bodyPr wrap="square" rtlCol="0">
                <a:spAutoFit/>
              </a:bodyPr>
              <a:lstStyle/>
              <a:p>
                <a:pPr algn="r"/>
                <a:r>
                  <a:rPr lang="en-US" sz="1200" dirty="0"/>
                  <a:t>500</a:t>
                </a:r>
              </a:p>
            </p:txBody>
          </p:sp>
          <p:sp>
            <p:nvSpPr>
              <p:cNvPr id="152" name="TextBox 151">
                <a:extLst>
                  <a:ext uri="{FF2B5EF4-FFF2-40B4-BE49-F238E27FC236}">
                    <a16:creationId xmlns:a16="http://schemas.microsoft.com/office/drawing/2014/main" id="{2CF7802D-B26C-7B45-A2FD-00DBC5A5D3F7}"/>
                  </a:ext>
                </a:extLst>
              </p:cNvPr>
              <p:cNvSpPr txBox="1"/>
              <p:nvPr/>
            </p:nvSpPr>
            <p:spPr>
              <a:xfrm>
                <a:off x="815217" y="1731439"/>
                <a:ext cx="443744" cy="276999"/>
              </a:xfrm>
              <a:prstGeom prst="rect">
                <a:avLst/>
              </a:prstGeom>
              <a:solidFill>
                <a:schemeClr val="bg1"/>
              </a:solidFill>
            </p:spPr>
            <p:txBody>
              <a:bodyPr wrap="square" rtlCol="0">
                <a:spAutoFit/>
              </a:bodyPr>
              <a:lstStyle/>
              <a:p>
                <a:pPr algn="r"/>
                <a:r>
                  <a:rPr lang="en-US" sz="1200" dirty="0"/>
                  <a:t>600</a:t>
                </a:r>
              </a:p>
            </p:txBody>
          </p:sp>
          <p:sp>
            <p:nvSpPr>
              <p:cNvPr id="153" name="TextBox 152">
                <a:extLst>
                  <a:ext uri="{FF2B5EF4-FFF2-40B4-BE49-F238E27FC236}">
                    <a16:creationId xmlns:a16="http://schemas.microsoft.com/office/drawing/2014/main" id="{CFCFA736-A04C-1F46-A242-2A2CB994F771}"/>
                  </a:ext>
                </a:extLst>
              </p:cNvPr>
              <p:cNvSpPr txBox="1"/>
              <p:nvPr/>
            </p:nvSpPr>
            <p:spPr>
              <a:xfrm>
                <a:off x="805741" y="3049505"/>
                <a:ext cx="443744" cy="276999"/>
              </a:xfrm>
              <a:prstGeom prst="rect">
                <a:avLst/>
              </a:prstGeom>
              <a:solidFill>
                <a:schemeClr val="bg1"/>
              </a:solidFill>
            </p:spPr>
            <p:txBody>
              <a:bodyPr wrap="square" rtlCol="0">
                <a:spAutoFit/>
              </a:bodyPr>
              <a:lstStyle/>
              <a:p>
                <a:pPr algn="r"/>
                <a:r>
                  <a:rPr lang="en-US" sz="1200" dirty="0"/>
                  <a:t>400</a:t>
                </a:r>
              </a:p>
            </p:txBody>
          </p:sp>
          <p:sp>
            <p:nvSpPr>
              <p:cNvPr id="154" name="TextBox 153">
                <a:extLst>
                  <a:ext uri="{FF2B5EF4-FFF2-40B4-BE49-F238E27FC236}">
                    <a16:creationId xmlns:a16="http://schemas.microsoft.com/office/drawing/2014/main" id="{54C14544-CF72-4741-A53B-CB436BC693AE}"/>
                  </a:ext>
                </a:extLst>
              </p:cNvPr>
              <p:cNvSpPr txBox="1"/>
              <p:nvPr/>
            </p:nvSpPr>
            <p:spPr>
              <a:xfrm>
                <a:off x="815217" y="3714495"/>
                <a:ext cx="443744" cy="276999"/>
              </a:xfrm>
              <a:prstGeom prst="rect">
                <a:avLst/>
              </a:prstGeom>
              <a:solidFill>
                <a:schemeClr val="bg1"/>
              </a:solidFill>
            </p:spPr>
            <p:txBody>
              <a:bodyPr wrap="square" rtlCol="0">
                <a:spAutoFit/>
              </a:bodyPr>
              <a:lstStyle/>
              <a:p>
                <a:pPr algn="r"/>
                <a:r>
                  <a:rPr lang="en-US" sz="1200" dirty="0"/>
                  <a:t>300</a:t>
                </a:r>
              </a:p>
            </p:txBody>
          </p:sp>
          <p:sp>
            <p:nvSpPr>
              <p:cNvPr id="155" name="TextBox 154">
                <a:extLst>
                  <a:ext uri="{FF2B5EF4-FFF2-40B4-BE49-F238E27FC236}">
                    <a16:creationId xmlns:a16="http://schemas.microsoft.com/office/drawing/2014/main" id="{7F4AE6ED-67A8-D04F-9E4A-10C5E7D45003}"/>
                  </a:ext>
                </a:extLst>
              </p:cNvPr>
              <p:cNvSpPr txBox="1"/>
              <p:nvPr/>
            </p:nvSpPr>
            <p:spPr>
              <a:xfrm>
                <a:off x="801022" y="4361304"/>
                <a:ext cx="443744" cy="276999"/>
              </a:xfrm>
              <a:prstGeom prst="rect">
                <a:avLst/>
              </a:prstGeom>
              <a:solidFill>
                <a:schemeClr val="bg1"/>
              </a:solidFill>
            </p:spPr>
            <p:txBody>
              <a:bodyPr wrap="square" rtlCol="0">
                <a:spAutoFit/>
              </a:bodyPr>
              <a:lstStyle/>
              <a:p>
                <a:pPr algn="r"/>
                <a:r>
                  <a:rPr lang="en-US" sz="1200" dirty="0"/>
                  <a:t>200</a:t>
                </a:r>
              </a:p>
            </p:txBody>
          </p:sp>
          <p:sp>
            <p:nvSpPr>
              <p:cNvPr id="156" name="TextBox 155">
                <a:extLst>
                  <a:ext uri="{FF2B5EF4-FFF2-40B4-BE49-F238E27FC236}">
                    <a16:creationId xmlns:a16="http://schemas.microsoft.com/office/drawing/2014/main" id="{8D9BF33F-1E02-7C4E-8F2B-6E8248B3EF40}"/>
                  </a:ext>
                </a:extLst>
              </p:cNvPr>
              <p:cNvSpPr txBox="1"/>
              <p:nvPr/>
            </p:nvSpPr>
            <p:spPr>
              <a:xfrm>
                <a:off x="815217" y="4988740"/>
                <a:ext cx="443744" cy="276999"/>
              </a:xfrm>
              <a:prstGeom prst="rect">
                <a:avLst/>
              </a:prstGeom>
              <a:solidFill>
                <a:schemeClr val="bg1"/>
              </a:solidFill>
            </p:spPr>
            <p:txBody>
              <a:bodyPr wrap="square" rtlCol="0">
                <a:spAutoFit/>
              </a:bodyPr>
              <a:lstStyle/>
              <a:p>
                <a:pPr algn="r"/>
                <a:r>
                  <a:rPr lang="en-US" sz="1200" dirty="0"/>
                  <a:t>100</a:t>
                </a:r>
              </a:p>
            </p:txBody>
          </p:sp>
        </p:grpSp>
        <p:sp>
          <p:nvSpPr>
            <p:cNvPr id="145" name="TextBox 144">
              <a:extLst>
                <a:ext uri="{FF2B5EF4-FFF2-40B4-BE49-F238E27FC236}">
                  <a16:creationId xmlns:a16="http://schemas.microsoft.com/office/drawing/2014/main" id="{4118CBF2-C48B-DA4C-8AC3-EE5D8D49B075}"/>
                </a:ext>
              </a:extLst>
            </p:cNvPr>
            <p:cNvSpPr txBox="1"/>
            <p:nvPr/>
          </p:nvSpPr>
          <p:spPr>
            <a:xfrm>
              <a:off x="627285" y="1339125"/>
              <a:ext cx="7705160" cy="338554"/>
            </a:xfrm>
            <a:prstGeom prst="rect">
              <a:avLst/>
            </a:prstGeom>
            <a:solidFill>
              <a:schemeClr val="bg1"/>
            </a:solidFill>
          </p:spPr>
          <p:txBody>
            <a:bodyPr wrap="square" rtlCol="0">
              <a:spAutoFit/>
            </a:bodyPr>
            <a:lstStyle/>
            <a:p>
              <a:r>
                <a:rPr lang="en-US" sz="1600" dirty="0"/>
                <a:t>Page Counts (not including front matter, indices or appendices) for OpenMP Specs</a:t>
              </a:r>
            </a:p>
          </p:txBody>
        </p:sp>
        <p:sp>
          <p:nvSpPr>
            <p:cNvPr id="146" name="TextBox 145">
              <a:extLst>
                <a:ext uri="{FF2B5EF4-FFF2-40B4-BE49-F238E27FC236}">
                  <a16:creationId xmlns:a16="http://schemas.microsoft.com/office/drawing/2014/main" id="{0C9CFF93-1279-F946-8331-39B1B0AFEC44}"/>
                </a:ext>
              </a:extLst>
            </p:cNvPr>
            <p:cNvSpPr txBox="1"/>
            <p:nvPr/>
          </p:nvSpPr>
          <p:spPr>
            <a:xfrm rot="5400000">
              <a:off x="13871" y="3769644"/>
              <a:ext cx="1370062" cy="338554"/>
            </a:xfrm>
            <a:prstGeom prst="rect">
              <a:avLst/>
            </a:prstGeom>
            <a:solidFill>
              <a:schemeClr val="bg1"/>
            </a:solidFill>
          </p:spPr>
          <p:txBody>
            <a:bodyPr wrap="square" rtlCol="0">
              <a:spAutoFit/>
            </a:bodyPr>
            <a:lstStyle/>
            <a:p>
              <a:r>
                <a:rPr lang="en-US" sz="1600" dirty="0"/>
                <a:t>Page Counts </a:t>
              </a:r>
            </a:p>
          </p:txBody>
        </p:sp>
        <p:sp>
          <p:nvSpPr>
            <p:cNvPr id="147" name="Rectangle 146">
              <a:extLst>
                <a:ext uri="{FF2B5EF4-FFF2-40B4-BE49-F238E27FC236}">
                  <a16:creationId xmlns:a16="http://schemas.microsoft.com/office/drawing/2014/main" id="{1953DE74-996B-CA43-B782-E3BF8CD2A178}"/>
                </a:ext>
              </a:extLst>
            </p:cNvPr>
            <p:cNvSpPr/>
            <p:nvPr/>
          </p:nvSpPr>
          <p:spPr bwMode="auto">
            <a:xfrm>
              <a:off x="457200" y="1339125"/>
              <a:ext cx="7924801" cy="4835252"/>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9" name="Rectangle 8">
            <a:extLst>
              <a:ext uri="{FF2B5EF4-FFF2-40B4-BE49-F238E27FC236}">
                <a16:creationId xmlns:a16="http://schemas.microsoft.com/office/drawing/2014/main" id="{BAB627B8-568A-CA49-A329-DA3BE9046AB5}"/>
              </a:ext>
            </a:extLst>
          </p:cNvPr>
          <p:cNvSpPr/>
          <p:nvPr/>
        </p:nvSpPr>
        <p:spPr>
          <a:xfrm>
            <a:off x="1058272" y="738517"/>
            <a:ext cx="9958689" cy="369332"/>
          </a:xfrm>
          <a:prstGeom prst="rect">
            <a:avLst/>
          </a:prstGeom>
        </p:spPr>
        <p:txBody>
          <a:bodyPr wrap="square">
            <a:spAutoFit/>
          </a:bodyPr>
          <a:lstStyle/>
          <a:p>
            <a:pPr algn="ctr"/>
            <a:r>
              <a:rPr lang="en-US" dirty="0"/>
              <a:t>Our goal in 1997 … A simple interface for application programmers </a:t>
            </a:r>
          </a:p>
        </p:txBody>
      </p:sp>
    </p:spTree>
    <p:extLst>
      <p:ext uri="{BB962C8B-B14F-4D97-AF65-F5344CB8AC3E}">
        <p14:creationId xmlns:p14="http://schemas.microsoft.com/office/powerpoint/2010/main" val="369707820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9928" y="438128"/>
            <a:ext cx="5902036" cy="6696844"/>
          </a:xfrm>
          <a:prstGeom prst="rect">
            <a:avLst/>
          </a:prstGeom>
        </p:spPr>
      </p:pic>
      <p:sp>
        <p:nvSpPr>
          <p:cNvPr id="2" name="Title 1"/>
          <p:cNvSpPr>
            <a:spLocks noGrp="1"/>
          </p:cNvSpPr>
          <p:nvPr>
            <p:ph type="title"/>
          </p:nvPr>
        </p:nvSpPr>
        <p:spPr/>
        <p:txBody>
          <a:bodyPr/>
          <a:lstStyle/>
          <a:p>
            <a:pPr algn="l"/>
            <a:r>
              <a:rPr lang="en-US" sz="3600" dirty="0"/>
              <a:t>Books about OpenMP</a:t>
            </a:r>
            <a:endParaRPr lang="en-US" dirty="0"/>
          </a:p>
        </p:txBody>
      </p:sp>
      <p:sp>
        <p:nvSpPr>
          <p:cNvPr id="3" name="Slide Number Placeholder 2"/>
          <p:cNvSpPr>
            <a:spLocks noGrp="1"/>
          </p:cNvSpPr>
          <p:nvPr>
            <p:ph type="sldNum" sz="quarter" idx="10"/>
          </p:nvPr>
        </p:nvSpPr>
        <p:spPr>
          <a:xfrm>
            <a:off x="10321158" y="6547944"/>
            <a:ext cx="1870841" cy="295647"/>
          </a:xfrm>
        </p:spPr>
        <p:txBody>
          <a:bodyPr/>
          <a:lstStyle/>
          <a:p>
            <a:pPr algn="r">
              <a:defRPr/>
            </a:pPr>
            <a:fld id="{4F47CF95-CA0B-488D-91DE-2BBA7CC92468}" type="slidenum">
              <a:rPr lang="zh-CN" altLang="en-US">
                <a:solidFill>
                  <a:srgbClr val="000000"/>
                </a:solidFill>
              </a:rPr>
              <a:pPr algn="r">
                <a:defRPr/>
              </a:pPr>
              <a:t>110</a:t>
            </a:fld>
            <a:endParaRPr lang="en-US" altLang="zh-CN" dirty="0">
              <a:solidFill>
                <a:srgbClr val="000000"/>
              </a:solidFill>
            </a:endParaRPr>
          </a:p>
        </p:txBody>
      </p:sp>
      <p:sp>
        <p:nvSpPr>
          <p:cNvPr id="5" name="TextBox 4"/>
          <p:cNvSpPr txBox="1"/>
          <p:nvPr/>
        </p:nvSpPr>
        <p:spPr>
          <a:xfrm>
            <a:off x="901559" y="3218515"/>
            <a:ext cx="4058369" cy="1200329"/>
          </a:xfrm>
          <a:prstGeom prst="rect">
            <a:avLst/>
          </a:prstGeom>
          <a:noFill/>
        </p:spPr>
        <p:txBody>
          <a:bodyPr wrap="square" rtlCol="0">
            <a:spAutoFit/>
          </a:bodyPr>
          <a:lstStyle/>
          <a:p>
            <a:pPr algn="ctr"/>
            <a:r>
              <a:rPr lang="en-US" sz="2400" dirty="0">
                <a:solidFill>
                  <a:srgbClr val="000000"/>
                </a:solidFill>
              </a:rPr>
              <a:t>A great book that covers OpenMP features beyond OpenMP 2.5</a:t>
            </a:r>
          </a:p>
        </p:txBody>
      </p:sp>
    </p:spTree>
    <p:extLst>
      <p:ext uri="{BB962C8B-B14F-4D97-AF65-F5344CB8AC3E}">
        <p14:creationId xmlns:p14="http://schemas.microsoft.com/office/powerpoint/2010/main" val="5077828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CCAE30B8-A9F2-4E5F-8EBD-B72152D22C09}" type="slidenum">
              <a:rPr lang="zh-CN" altLang="en-US"/>
              <a:pPr>
                <a:defRPr/>
              </a:pPr>
              <a:t>111</a:t>
            </a:fld>
            <a:endParaRPr lang="en-US" altLang="zh-CN"/>
          </a:p>
        </p:txBody>
      </p:sp>
      <p:sp>
        <p:nvSpPr>
          <p:cNvPr id="119811" name="Rectangle 2"/>
          <p:cNvSpPr>
            <a:spLocks noGrp="1" noChangeArrowheads="1"/>
          </p:cNvSpPr>
          <p:nvPr>
            <p:ph type="title"/>
          </p:nvPr>
        </p:nvSpPr>
        <p:spPr>
          <a:xfrm>
            <a:off x="190500" y="174626"/>
            <a:ext cx="8496300" cy="771525"/>
          </a:xfrm>
        </p:spPr>
        <p:txBody>
          <a:bodyPr/>
          <a:lstStyle/>
          <a:p>
            <a:pPr eaLnBrk="1" hangingPunct="1"/>
            <a:r>
              <a:rPr lang="en-US" sz="3200" dirty="0"/>
              <a:t>Background references</a:t>
            </a:r>
          </a:p>
        </p:txBody>
      </p:sp>
      <p:pic>
        <p:nvPicPr>
          <p:cNvPr id="119814" name="Picture 5" descr="par-patt-book-cover"/>
          <p:cNvPicPr>
            <a:picLocks noChangeAspect="1" noChangeArrowheads="1"/>
          </p:cNvPicPr>
          <p:nvPr/>
        </p:nvPicPr>
        <p:blipFill>
          <a:blip r:embed="rId3" cstate="print"/>
          <a:srcRect/>
          <a:stretch>
            <a:fillRect/>
          </a:stretch>
        </p:blipFill>
        <p:spPr bwMode="auto">
          <a:xfrm>
            <a:off x="7619034" y="931862"/>
            <a:ext cx="3482975" cy="4608512"/>
          </a:xfrm>
          <a:prstGeom prst="rect">
            <a:avLst/>
          </a:prstGeom>
          <a:noFill/>
          <a:ln w="9525">
            <a:solidFill>
              <a:schemeClr val="tx1"/>
            </a:solidFill>
            <a:miter lim="800000"/>
            <a:headEnd/>
            <a:tailEnd/>
          </a:ln>
        </p:spPr>
      </p:pic>
      <p:sp>
        <p:nvSpPr>
          <p:cNvPr id="119815" name="Rectangle 6"/>
          <p:cNvSpPr>
            <a:spLocks noChangeArrowheads="1"/>
          </p:cNvSpPr>
          <p:nvPr/>
        </p:nvSpPr>
        <p:spPr bwMode="auto">
          <a:xfrm>
            <a:off x="7333284" y="5554663"/>
            <a:ext cx="3725863" cy="1303337"/>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sz="2000" dirty="0">
                <a:latin typeface="Arial" charset="0"/>
              </a:rPr>
              <a:t>A book about how to “think parallel” with examples in </a:t>
            </a:r>
            <a:r>
              <a:rPr lang="en-US" sz="2000" dirty="0" err="1">
                <a:latin typeface="Arial" charset="0"/>
              </a:rPr>
              <a:t>OpenMP</a:t>
            </a:r>
            <a:r>
              <a:rPr lang="en-US" sz="2000" dirty="0">
                <a:latin typeface="Arial" charset="0"/>
              </a:rPr>
              <a:t>, MPI and java</a:t>
            </a:r>
          </a:p>
        </p:txBody>
      </p:sp>
      <p:sp>
        <p:nvSpPr>
          <p:cNvPr id="10" name="TextBox 9">
            <a:extLst>
              <a:ext uri="{FF2B5EF4-FFF2-40B4-BE49-F238E27FC236}">
                <a16:creationId xmlns:a16="http://schemas.microsoft.com/office/drawing/2014/main" id="{30226925-704C-7D40-B7C6-261BC58BC621}"/>
              </a:ext>
            </a:extLst>
          </p:cNvPr>
          <p:cNvSpPr txBox="1"/>
          <p:nvPr/>
        </p:nvSpPr>
        <p:spPr>
          <a:xfrm>
            <a:off x="1363040" y="5654688"/>
            <a:ext cx="3139054" cy="1077218"/>
          </a:xfrm>
          <a:prstGeom prst="rect">
            <a:avLst/>
          </a:prstGeom>
          <a:noFill/>
        </p:spPr>
        <p:txBody>
          <a:bodyPr wrap="square" rtlCol="0">
            <a:spAutoFit/>
          </a:bodyPr>
          <a:lstStyle/>
          <a:p>
            <a:r>
              <a:rPr lang="en-US" sz="1600" dirty="0"/>
              <a:t>A great book that  explores key patterns with </a:t>
            </a:r>
            <a:r>
              <a:rPr lang="en-US" sz="1600" dirty="0" err="1"/>
              <a:t>Cilk</a:t>
            </a:r>
            <a:r>
              <a:rPr lang="en-US" sz="1600" dirty="0"/>
              <a:t>, TBB, </a:t>
            </a:r>
            <a:r>
              <a:rPr lang="en-US" sz="1600" dirty="0" err="1"/>
              <a:t>OpenCL</a:t>
            </a:r>
            <a:r>
              <a:rPr lang="en-US" sz="1600" dirty="0"/>
              <a:t>, and </a:t>
            </a:r>
            <a:r>
              <a:rPr lang="en-US" sz="1600" dirty="0" err="1"/>
              <a:t>OpenMP</a:t>
            </a:r>
            <a:r>
              <a:rPr lang="en-US" sz="1600" dirty="0"/>
              <a:t> (by McCool, Robison, and Reinders)</a:t>
            </a:r>
          </a:p>
        </p:txBody>
      </p:sp>
      <p:pic>
        <p:nvPicPr>
          <p:cNvPr id="11" name="Picture 2">
            <a:extLst>
              <a:ext uri="{FF2B5EF4-FFF2-40B4-BE49-F238E27FC236}">
                <a16:creationId xmlns:a16="http://schemas.microsoft.com/office/drawing/2014/main" id="{FF4E5CC2-3062-D843-94E8-67EEA0DD4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041" y="946151"/>
            <a:ext cx="3653851" cy="449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3444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112</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46076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17772269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C2CAE3D0-BDDE-4E1F-BEF3-9FF4E711DA66}" type="slidenum">
              <a:rPr lang="zh-CN" altLang="en-US"/>
              <a:pPr>
                <a:defRPr/>
              </a:pPr>
              <a:t>113</a:t>
            </a:fld>
            <a:endParaRPr lang="en-US" altLang="zh-CN"/>
          </a:p>
        </p:txBody>
      </p:sp>
      <p:sp>
        <p:nvSpPr>
          <p:cNvPr id="36867" name="Rectangle 2"/>
          <p:cNvSpPr>
            <a:spLocks noGrp="1" noChangeArrowheads="1"/>
          </p:cNvSpPr>
          <p:nvPr>
            <p:ph type="title"/>
          </p:nvPr>
        </p:nvSpPr>
        <p:spPr>
          <a:xfrm>
            <a:off x="190501" y="152400"/>
            <a:ext cx="10290176" cy="1143000"/>
          </a:xfrm>
          <a:noFill/>
        </p:spPr>
        <p:txBody>
          <a:bodyPr/>
          <a:lstStyle/>
          <a:p>
            <a:pPr eaLnBrk="1" hangingPunct="1">
              <a:lnSpc>
                <a:spcPct val="89000"/>
              </a:lnSpc>
            </a:pPr>
            <a:r>
              <a:rPr lang="en-US" altLang="zh-CN" sz="3200" dirty="0">
                <a:ea typeface="SimSun" pitchFamily="2" charset="-122"/>
              </a:rPr>
              <a:t>The Loop </a:t>
            </a:r>
            <a:r>
              <a:rPr lang="en-US" altLang="zh-CN" sz="3200" dirty="0" err="1">
                <a:ea typeface="SimSun" pitchFamily="2" charset="-122"/>
              </a:rPr>
              <a:t>Worksharing</a:t>
            </a:r>
            <a:r>
              <a:rPr lang="en-US" altLang="zh-CN" sz="3200" dirty="0">
                <a:ea typeface="SimSun" pitchFamily="2" charset="-122"/>
              </a:rPr>
              <a:t> Constructs</a:t>
            </a:r>
          </a:p>
        </p:txBody>
      </p:sp>
      <p:sp>
        <p:nvSpPr>
          <p:cNvPr id="36868" name="Rectangle 3"/>
          <p:cNvSpPr>
            <a:spLocks noGrp="1" noChangeArrowheads="1"/>
          </p:cNvSpPr>
          <p:nvPr>
            <p:ph type="body" idx="1"/>
          </p:nvPr>
        </p:nvSpPr>
        <p:spPr>
          <a:xfrm>
            <a:off x="190501" y="1143001"/>
            <a:ext cx="11633637" cy="1514475"/>
          </a:xfrm>
          <a:noFill/>
        </p:spPr>
        <p:txBody>
          <a:bodyPr/>
          <a:lstStyle/>
          <a:p>
            <a:pPr eaLnBrk="1" hangingPunct="1">
              <a:lnSpc>
                <a:spcPct val="94000"/>
              </a:lnSpc>
            </a:pPr>
            <a:r>
              <a:rPr lang="en-US" altLang="zh-CN" dirty="0">
                <a:ea typeface="SimSun" pitchFamily="2" charset="-122"/>
              </a:rPr>
              <a:t>The loop </a:t>
            </a:r>
            <a:r>
              <a:rPr lang="en-US" altLang="zh-CN" dirty="0" err="1">
                <a:ea typeface="SimSun" pitchFamily="2" charset="-122"/>
              </a:rPr>
              <a:t>worksharing</a:t>
            </a:r>
            <a:r>
              <a:rPr lang="en-US" altLang="zh-CN" dirty="0">
                <a:ea typeface="SimSun" pitchFamily="2" charset="-122"/>
              </a:rPr>
              <a:t> construct splits up loop iterations among the threads in a team</a:t>
            </a:r>
          </a:p>
        </p:txBody>
      </p:sp>
      <p:sp>
        <p:nvSpPr>
          <p:cNvPr id="36869" name="Rectangle 4"/>
          <p:cNvSpPr>
            <a:spLocks noChangeArrowheads="1"/>
          </p:cNvSpPr>
          <p:nvPr/>
        </p:nvSpPr>
        <p:spPr bwMode="auto">
          <a:xfrm>
            <a:off x="2209800" y="2209801"/>
            <a:ext cx="4978400" cy="2401299"/>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parallel</a:t>
            </a:r>
          </a:p>
          <a:p>
            <a:pPr algn="l">
              <a:spcBef>
                <a:spcPct val="50000"/>
              </a:spcBef>
            </a:pPr>
            <a:r>
              <a:rPr lang="en-US" altLang="zh-CN" sz="2000" dirty="0">
                <a:latin typeface="Arial Unicode MS" pitchFamily="34" charset="-128"/>
              </a:rPr>
              <a:t>{</a:t>
            </a:r>
            <a:br>
              <a:rPr lang="en-US" altLang="zh-CN" sz="2000" dirty="0">
                <a:latin typeface="Arial Unicode MS" pitchFamily="34" charset="-128"/>
              </a:rPr>
            </a:b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for </a:t>
            </a:r>
            <a:br>
              <a:rPr lang="en-US" altLang="zh-CN" sz="2000" dirty="0">
                <a:latin typeface="Arial Unicode MS" pitchFamily="34" charset="-128"/>
              </a:rPr>
            </a:br>
            <a:r>
              <a:rPr lang="en-US" altLang="zh-CN" sz="2000" dirty="0">
                <a:latin typeface="Arial Unicode MS" pitchFamily="34" charset="-128"/>
              </a:rPr>
              <a:t>	for (I=0;I&lt;N;I++){</a:t>
            </a:r>
            <a:br>
              <a:rPr lang="en-US" altLang="zh-CN" sz="2000" dirty="0">
                <a:latin typeface="Arial Unicode MS" pitchFamily="34" charset="-128"/>
              </a:rPr>
            </a:br>
            <a:r>
              <a:rPr lang="en-US" altLang="zh-CN" sz="2000" dirty="0">
                <a:latin typeface="Arial Unicode MS" pitchFamily="34" charset="-128"/>
              </a:rPr>
              <a:t>		NEAT_STUFF(I);</a:t>
            </a:r>
            <a:br>
              <a:rPr lang="en-US" altLang="zh-CN" sz="2000" dirty="0">
                <a:latin typeface="Arial Unicode MS" pitchFamily="34" charset="-128"/>
              </a:rPr>
            </a:br>
            <a:r>
              <a:rPr lang="en-US" altLang="zh-CN" sz="2000" dirty="0">
                <a:latin typeface="Arial Unicode MS" pitchFamily="34" charset="-128"/>
              </a:rPr>
              <a:t>	}</a:t>
            </a:r>
            <a:br>
              <a:rPr lang="en-US" altLang="zh-CN" sz="2000" dirty="0">
                <a:latin typeface="Arial Unicode MS" pitchFamily="34" charset="-128"/>
              </a:rPr>
            </a:br>
            <a:r>
              <a:rPr lang="en-US" altLang="zh-CN" sz="2000" dirty="0">
                <a:latin typeface="Arial Unicode MS" pitchFamily="34" charset="-128"/>
              </a:rPr>
              <a:t>}</a:t>
            </a:r>
          </a:p>
        </p:txBody>
      </p:sp>
      <p:sp>
        <p:nvSpPr>
          <p:cNvPr id="36870" name="Text Box 6"/>
          <p:cNvSpPr txBox="1">
            <a:spLocks noChangeArrowheads="1"/>
          </p:cNvSpPr>
          <p:nvPr/>
        </p:nvSpPr>
        <p:spPr bwMode="auto">
          <a:xfrm>
            <a:off x="8059581" y="2352840"/>
            <a:ext cx="3309657" cy="1569660"/>
          </a:xfrm>
          <a:prstGeom prst="rect">
            <a:avLst/>
          </a:prstGeom>
          <a:noFill/>
          <a:ln w="12700">
            <a:solidFill>
              <a:schemeClr val="tx1"/>
            </a:solidFill>
            <a:miter lim="800000"/>
            <a:headEnd type="none" w="sm" len="sm"/>
            <a:tailEnd type="none" w="sm" len="sm"/>
          </a:ln>
        </p:spPr>
        <p:txBody>
          <a:bodyPr wrap="square">
            <a:spAutoFit/>
          </a:bodyPr>
          <a:lstStyle/>
          <a:p>
            <a:pPr algn="l">
              <a:spcBef>
                <a:spcPct val="50000"/>
              </a:spcBef>
            </a:pPr>
            <a:r>
              <a:rPr lang="en-US" sz="2400" dirty="0">
                <a:latin typeface="Arial Unicode MS" pitchFamily="34" charset="-128"/>
              </a:rPr>
              <a:t>Loop construct name:</a:t>
            </a:r>
          </a:p>
          <a:p>
            <a:pPr lvl="1" algn="l">
              <a:spcBef>
                <a:spcPct val="50000"/>
              </a:spcBef>
              <a:buFontTx/>
              <a:buChar char="•"/>
            </a:pPr>
            <a:r>
              <a:rPr lang="en-US" sz="2400" dirty="0">
                <a:latin typeface="Arial Unicode MS" pitchFamily="34" charset="-128"/>
              </a:rPr>
              <a:t>C/C++: for</a:t>
            </a:r>
          </a:p>
          <a:p>
            <a:pPr lvl="1" algn="l">
              <a:spcBef>
                <a:spcPct val="50000"/>
              </a:spcBef>
              <a:buFontTx/>
              <a:buChar char="•"/>
            </a:pPr>
            <a:r>
              <a:rPr lang="en-US" sz="2400" dirty="0">
                <a:latin typeface="Arial Unicode MS" pitchFamily="34" charset="-128"/>
              </a:rPr>
              <a:t>Fortran: do</a:t>
            </a:r>
          </a:p>
        </p:txBody>
      </p:sp>
      <p:grpSp>
        <p:nvGrpSpPr>
          <p:cNvPr id="36871" name="Group 9"/>
          <p:cNvGrpSpPr>
            <a:grpSpLocks/>
          </p:cNvGrpSpPr>
          <p:nvPr/>
        </p:nvGrpSpPr>
        <p:grpSpPr bwMode="auto">
          <a:xfrm>
            <a:off x="1754900" y="3791444"/>
            <a:ext cx="4978400" cy="2190750"/>
            <a:chOff x="1150" y="2856"/>
            <a:chExt cx="3136" cy="1380"/>
          </a:xfrm>
        </p:grpSpPr>
        <p:sp>
          <p:nvSpPr>
            <p:cNvPr id="36872" name="Text Box 7"/>
            <p:cNvSpPr txBox="1">
              <a:spLocks noChangeArrowheads="1"/>
            </p:cNvSpPr>
            <p:nvPr/>
          </p:nvSpPr>
          <p:spPr bwMode="auto">
            <a:xfrm>
              <a:off x="1150" y="3596"/>
              <a:ext cx="3136" cy="640"/>
            </a:xfrm>
            <a:prstGeom prst="rect">
              <a:avLst/>
            </a:prstGeom>
            <a:solidFill>
              <a:srgbClr val="FFFFE7"/>
            </a:solidFill>
            <a:ln w="9525" algn="ctr">
              <a:solidFill>
                <a:schemeClr val="tx1"/>
              </a:solidFill>
              <a:miter lim="800000"/>
              <a:headEnd/>
              <a:tailEnd/>
            </a:ln>
          </p:spPr>
          <p:txBody>
            <a:bodyPr lIns="92075" tIns="46038" rIns="92075" bIns="46038">
              <a:spAutoFit/>
            </a:bodyPr>
            <a:lstStyle/>
            <a:p>
              <a:pPr>
                <a:spcBef>
                  <a:spcPct val="50000"/>
                </a:spcBef>
              </a:pPr>
              <a:r>
                <a:rPr lang="en-US" sz="2000" dirty="0">
                  <a:latin typeface="Arial" charset="0"/>
                </a:rPr>
                <a:t>The variable I is made “private” to each thread  by default.  You could do this explicitly with a “private(I)” clause</a:t>
              </a:r>
            </a:p>
          </p:txBody>
        </p:sp>
        <p:sp>
          <p:nvSpPr>
            <p:cNvPr id="36873" name="Line 8"/>
            <p:cNvSpPr>
              <a:spLocks noChangeShapeType="1"/>
            </p:cNvSpPr>
            <p:nvPr/>
          </p:nvSpPr>
          <p:spPr bwMode="auto">
            <a:xfrm flipH="1" flipV="1">
              <a:off x="2384" y="2856"/>
              <a:ext cx="190" cy="740"/>
            </a:xfrm>
            <a:prstGeom prst="line">
              <a:avLst/>
            </a:prstGeom>
            <a:noFill/>
            <a:ln w="28575">
              <a:solidFill>
                <a:schemeClr val="tx1"/>
              </a:solidFill>
              <a:round/>
              <a:headEnd/>
              <a:tailEnd type="triangle" w="med" len="med"/>
            </a:ln>
          </p:spPr>
          <p:txBody>
            <a:bodyPr wrap="square" lIns="92075" tIns="46038" rIns="92075" bIns="46038">
              <a:spAutoFit/>
            </a:bodyPr>
            <a:lstStyle/>
            <a:p>
              <a:endParaRPr lang="en-US"/>
            </a:p>
          </p:txBody>
        </p:sp>
      </p:grpSp>
    </p:spTree>
    <p:extLst>
      <p:ext uri="{BB962C8B-B14F-4D97-AF65-F5344CB8AC3E}">
        <p14:creationId xmlns:p14="http://schemas.microsoft.com/office/powerpoint/2010/main" val="8518805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A2A0179-F9A4-477C-9FAD-E84F2A8270C0}" type="slidenum">
              <a:rPr lang="zh-CN" altLang="en-US"/>
              <a:pPr>
                <a:defRPr/>
              </a:pPr>
              <a:t>114</a:t>
            </a:fld>
            <a:endParaRPr lang="en-US" altLang="zh-CN"/>
          </a:p>
        </p:txBody>
      </p:sp>
      <p:sp>
        <p:nvSpPr>
          <p:cNvPr id="38915" name="Rectangle 2"/>
          <p:cNvSpPr>
            <a:spLocks noGrp="1" noChangeArrowheads="1"/>
          </p:cNvSpPr>
          <p:nvPr>
            <p:ph type="title"/>
          </p:nvPr>
        </p:nvSpPr>
        <p:spPr>
          <a:xfrm>
            <a:off x="284205" y="247650"/>
            <a:ext cx="10196470" cy="990600"/>
          </a:xfrm>
          <a:noFill/>
        </p:spPr>
        <p:txBody>
          <a:bodyPr/>
          <a:lstStyle/>
          <a:p>
            <a:pPr eaLnBrk="1" hangingPunct="1">
              <a:lnSpc>
                <a:spcPct val="88000"/>
              </a:lnSpc>
            </a:pPr>
            <a:r>
              <a:rPr lang="en-US" altLang="zh-CN" sz="3200" dirty="0">
                <a:ea typeface="SimSun" pitchFamily="2" charset="-122"/>
              </a:rPr>
              <a:t>Loop </a:t>
            </a:r>
            <a:r>
              <a:rPr lang="en-US" altLang="zh-CN" sz="3200" dirty="0" err="1">
                <a:ea typeface="SimSun" pitchFamily="2" charset="-122"/>
              </a:rPr>
              <a:t>Worksharing</a:t>
            </a:r>
            <a:r>
              <a:rPr lang="en-US" altLang="zh-CN" sz="3200" dirty="0">
                <a:ea typeface="SimSun" pitchFamily="2" charset="-122"/>
              </a:rPr>
              <a:t> Constructs:</a:t>
            </a:r>
            <a:r>
              <a:rPr lang="en-US" altLang="zh-CN" sz="3600" dirty="0">
                <a:ea typeface="SimSun" pitchFamily="2" charset="-122"/>
              </a:rPr>
              <a:t>  </a:t>
            </a:r>
            <a:r>
              <a:rPr lang="en-US" altLang="zh-CN" sz="2800" dirty="0">
                <a:ea typeface="SimSun" pitchFamily="2" charset="-122"/>
              </a:rPr>
              <a:t>The schedule clause</a:t>
            </a:r>
          </a:p>
        </p:txBody>
      </p:sp>
      <p:sp>
        <p:nvSpPr>
          <p:cNvPr id="38916" name="Rectangle 3"/>
          <p:cNvSpPr>
            <a:spLocks noGrp="1" noChangeArrowheads="1"/>
          </p:cNvSpPr>
          <p:nvPr>
            <p:ph type="body" idx="1"/>
          </p:nvPr>
        </p:nvSpPr>
        <p:spPr>
          <a:xfrm>
            <a:off x="190500" y="1212850"/>
            <a:ext cx="11066505" cy="5454650"/>
          </a:xfrm>
          <a:noFill/>
        </p:spPr>
        <p:txBody>
          <a:bodyPr/>
          <a:lstStyle/>
          <a:p>
            <a:pPr eaLnBrk="1" hangingPunct="1">
              <a:lnSpc>
                <a:spcPct val="83000"/>
              </a:lnSpc>
            </a:pPr>
            <a:r>
              <a:rPr lang="en-US" altLang="zh-CN" sz="2000" dirty="0">
                <a:ea typeface="SimSun" pitchFamily="2" charset="-122"/>
              </a:rPr>
              <a:t>The schedule clause affects how loop iterations are mapped onto threads</a:t>
            </a:r>
            <a:endParaRPr lang="en-US" altLang="zh-CN" dirty="0">
              <a:ea typeface="SimSun" pitchFamily="2" charset="-122"/>
            </a:endParaRPr>
          </a:p>
          <a:p>
            <a:pPr lvl="1" eaLnBrk="1" hangingPunct="1">
              <a:lnSpc>
                <a:spcPct val="83000"/>
              </a:lnSpc>
            </a:pPr>
            <a:r>
              <a:rPr lang="en-US" altLang="zh-CN" b="1" dirty="0">
                <a:ea typeface="SimSun" pitchFamily="2" charset="-122"/>
              </a:rPr>
              <a:t>schedule(static [,chunk])</a:t>
            </a:r>
          </a:p>
          <a:p>
            <a:pPr lvl="3" eaLnBrk="1" hangingPunct="1">
              <a:lnSpc>
                <a:spcPct val="93000"/>
              </a:lnSpc>
              <a:spcBef>
                <a:spcPct val="30000"/>
              </a:spcBef>
              <a:buClr>
                <a:schemeClr val="tx2"/>
              </a:buClr>
            </a:pPr>
            <a:r>
              <a:rPr lang="en-US" altLang="zh-CN" sz="1800" dirty="0">
                <a:latin typeface="Arial" charset="0"/>
                <a:ea typeface="SimSun" pitchFamily="2" charset="-122"/>
              </a:rPr>
              <a:t>Deal-out blocks of iterations of size “chunk” to each thread.</a:t>
            </a:r>
          </a:p>
          <a:p>
            <a:pPr lvl="1" eaLnBrk="1" hangingPunct="1">
              <a:lnSpc>
                <a:spcPct val="83000"/>
              </a:lnSpc>
            </a:pPr>
            <a:r>
              <a:rPr lang="en-US" altLang="zh-CN" b="1" dirty="0">
                <a:ea typeface="SimSun" pitchFamily="2" charset="-122"/>
              </a:rPr>
              <a:t>schedule(dynamic[,chunk])</a:t>
            </a:r>
          </a:p>
          <a:p>
            <a:pPr lvl="3" eaLnBrk="1" hangingPunct="1">
              <a:lnSpc>
                <a:spcPct val="93000"/>
              </a:lnSpc>
              <a:spcBef>
                <a:spcPct val="30000"/>
              </a:spcBef>
              <a:buClr>
                <a:schemeClr val="tx2"/>
              </a:buClr>
            </a:pPr>
            <a:r>
              <a:rPr lang="en-US" altLang="zh-CN" sz="1800" dirty="0">
                <a:latin typeface="Arial" charset="0"/>
                <a:ea typeface="SimSun" pitchFamily="2" charset="-122"/>
              </a:rPr>
              <a:t>Each thread grabs “chunk” iterations off a queue until all iterations have been handled.</a:t>
            </a:r>
          </a:p>
          <a:p>
            <a:pPr lvl="1" eaLnBrk="1" hangingPunct="1">
              <a:lnSpc>
                <a:spcPct val="83000"/>
              </a:lnSpc>
            </a:pPr>
            <a:r>
              <a:rPr lang="en-US" altLang="zh-CN" b="1" dirty="0">
                <a:ea typeface="SimSun" pitchFamily="2" charset="-122"/>
              </a:rPr>
              <a:t>schedule(guided[,chunk])</a:t>
            </a:r>
          </a:p>
          <a:p>
            <a:pPr lvl="3" eaLnBrk="1" hangingPunct="1">
              <a:lnSpc>
                <a:spcPct val="93000"/>
              </a:lnSpc>
              <a:spcBef>
                <a:spcPct val="30000"/>
              </a:spcBef>
              <a:buClr>
                <a:schemeClr val="tx2"/>
              </a:buClr>
            </a:pPr>
            <a:r>
              <a:rPr lang="en-US" altLang="zh-CN" sz="1800" dirty="0">
                <a:latin typeface="Arial" charset="0"/>
                <a:ea typeface="SimSun" pitchFamily="2" charset="-122"/>
              </a:rPr>
              <a:t>Threads dynamically grab blocks of iterations. The size of the block starts large and shrinks down to size “chunk” as the calculation proceeds.</a:t>
            </a:r>
          </a:p>
          <a:p>
            <a:pPr lvl="1" eaLnBrk="1" hangingPunct="1">
              <a:lnSpc>
                <a:spcPct val="83000"/>
              </a:lnSpc>
            </a:pPr>
            <a:r>
              <a:rPr lang="en-US" altLang="zh-CN" b="1" dirty="0">
                <a:ea typeface="SimSun" pitchFamily="2" charset="-122"/>
              </a:rPr>
              <a:t>schedule(runtime)</a:t>
            </a:r>
          </a:p>
          <a:p>
            <a:pPr lvl="3" eaLnBrk="1" hangingPunct="1">
              <a:lnSpc>
                <a:spcPct val="93000"/>
              </a:lnSpc>
              <a:spcBef>
                <a:spcPct val="30000"/>
              </a:spcBef>
              <a:buClr>
                <a:schemeClr val="tx2"/>
              </a:buClr>
            </a:pPr>
            <a:r>
              <a:rPr lang="en-US" altLang="zh-CN" sz="1800" dirty="0">
                <a:latin typeface="Arial" charset="0"/>
                <a:ea typeface="SimSun" pitchFamily="2" charset="-122"/>
              </a:rPr>
              <a:t>Schedule  and chunk size taken from the OMP_SCHEDULE environment variable (or the runtime library) … vary schedule without a recompile!</a:t>
            </a:r>
          </a:p>
          <a:p>
            <a:pPr lvl="1" eaLnBrk="1" hangingPunct="1"/>
            <a:r>
              <a:rPr lang="en-US" altLang="zh-CN" b="1" dirty="0">
                <a:ea typeface="SimSun" pitchFamily="2" charset="-122"/>
              </a:rPr>
              <a:t>Schedule(auto)</a:t>
            </a:r>
          </a:p>
          <a:p>
            <a:pPr lvl="3" eaLnBrk="1" hangingPunct="1">
              <a:lnSpc>
                <a:spcPct val="93000"/>
              </a:lnSpc>
              <a:spcBef>
                <a:spcPct val="30000"/>
              </a:spcBef>
              <a:buClr>
                <a:schemeClr val="tx2"/>
              </a:buClr>
            </a:pPr>
            <a:r>
              <a:rPr lang="en-US" altLang="zh-CN" sz="1800" dirty="0">
                <a:latin typeface="Arial" charset="0"/>
                <a:ea typeface="SimSun" pitchFamily="2" charset="-122"/>
              </a:rPr>
              <a:t>Schedule is left up to the runtime to choose (does not have to be any of the above).</a:t>
            </a:r>
          </a:p>
        </p:txBody>
      </p:sp>
      <p:sp>
        <p:nvSpPr>
          <p:cNvPr id="2" name="TextBox 1"/>
          <p:cNvSpPr txBox="1"/>
          <p:nvPr/>
        </p:nvSpPr>
        <p:spPr>
          <a:xfrm>
            <a:off x="1873250" y="6344289"/>
            <a:ext cx="8718551" cy="369332"/>
          </a:xfrm>
          <a:prstGeom prst="rect">
            <a:avLst/>
          </a:prstGeom>
          <a:noFill/>
        </p:spPr>
        <p:txBody>
          <a:bodyPr wrap="square" rtlCol="0">
            <a:spAutoFit/>
          </a:bodyPr>
          <a:lstStyle/>
          <a:p>
            <a:r>
              <a:rPr lang="en-US" dirty="0" err="1"/>
              <a:t>OpenMP</a:t>
            </a:r>
            <a:r>
              <a:rPr lang="en-US" dirty="0"/>
              <a:t> 4.5 added modifiers monotonic, </a:t>
            </a:r>
            <a:r>
              <a:rPr lang="en-US" dirty="0" err="1"/>
              <a:t>nonmontonic</a:t>
            </a:r>
            <a:r>
              <a:rPr lang="en-US" dirty="0"/>
              <a:t> and </a:t>
            </a:r>
            <a:r>
              <a:rPr lang="en-US" dirty="0" err="1"/>
              <a:t>simd</a:t>
            </a:r>
            <a:r>
              <a:rPr lang="en-US" dirty="0"/>
              <a:t>.  </a:t>
            </a:r>
          </a:p>
        </p:txBody>
      </p:sp>
    </p:spTree>
    <p:extLst>
      <p:ext uri="{BB962C8B-B14F-4D97-AF65-F5344CB8AC3E}">
        <p14:creationId xmlns:p14="http://schemas.microsoft.com/office/powerpoint/2010/main" val="343396467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p:cNvSpPr>
            <a:spLocks noGrp="1"/>
          </p:cNvSpPr>
          <p:nvPr>
            <p:ph type="sldNum" sz="quarter" idx="10"/>
          </p:nvPr>
        </p:nvSpPr>
        <p:spPr/>
        <p:txBody>
          <a:bodyPr/>
          <a:lstStyle/>
          <a:p>
            <a:pPr>
              <a:defRPr/>
            </a:pPr>
            <a:fld id="{686B2787-8459-4FA3-A533-5E46A8925D69}" type="slidenum">
              <a:rPr lang="zh-CN" altLang="en-US"/>
              <a:pPr>
                <a:defRPr/>
              </a:pPr>
              <a:t>115</a:t>
            </a:fld>
            <a:endParaRPr lang="en-US" altLang="zh-CN"/>
          </a:p>
        </p:txBody>
      </p:sp>
      <p:graphicFrame>
        <p:nvGraphicFramePr>
          <p:cNvPr id="39977" name="Group 41"/>
          <p:cNvGraphicFramePr>
            <a:graphicFrameLocks noGrp="1"/>
          </p:cNvGraphicFramePr>
          <p:nvPr>
            <p:extLst>
              <p:ext uri="{D42A27DB-BD31-4B8C-83A1-F6EECF244321}">
                <p14:modId xmlns:p14="http://schemas.microsoft.com/office/powerpoint/2010/main" val="4230504777"/>
              </p:ext>
            </p:extLst>
          </p:nvPr>
        </p:nvGraphicFramePr>
        <p:xfrm>
          <a:off x="926757" y="1247776"/>
          <a:ext cx="8575590" cy="4819650"/>
        </p:xfrm>
        <a:graphic>
          <a:graphicData uri="http://schemas.openxmlformats.org/drawingml/2006/table">
            <a:tbl>
              <a:tblPr/>
              <a:tblGrid>
                <a:gridCol w="3126259">
                  <a:extLst>
                    <a:ext uri="{9D8B030D-6E8A-4147-A177-3AD203B41FA5}">
                      <a16:colId xmlns:a16="http://schemas.microsoft.com/office/drawing/2014/main" val="20000"/>
                    </a:ext>
                  </a:extLst>
                </a:gridCol>
                <a:gridCol w="5449331">
                  <a:extLst>
                    <a:ext uri="{9D8B030D-6E8A-4147-A177-3AD203B41FA5}">
                      <a16:colId xmlns:a16="http://schemas.microsoft.com/office/drawing/2014/main" val="20001"/>
                    </a:ext>
                  </a:extLst>
                </a:gridCol>
              </a:tblGrid>
              <a:tr h="787400">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SimSun" pitchFamily="2" charset="-122"/>
                        </a:rPr>
                        <a:t>Schedule Clause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SimSun" pitchFamily="2" charset="-122"/>
                        </a:rPr>
                        <a:t>When To Use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0"/>
                  </a:ext>
                </a:extLst>
              </a:tr>
              <a:tr h="10160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STATIC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Pre-determined and predictable by the programmer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1"/>
                  </a:ext>
                </a:extLst>
              </a:tr>
              <a:tr h="10160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DYNAMIC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Unpredictable, highly variable work per iteration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2"/>
                  </a:ext>
                </a:extLst>
              </a:tr>
              <a:tr h="1000125">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GUIDED</a:t>
                      </a:r>
                    </a:p>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Arial" charset="0"/>
                        <a:ea typeface="SimSun"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Special case of dynamic to reduce scheduling overhead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rgbClr val="F7FDFF"/>
                    </a:solidFill>
                  </a:tcPr>
                </a:tc>
                <a:extLst>
                  <a:ext uri="{0D108BD9-81ED-4DB2-BD59-A6C34878D82A}">
                    <a16:rowId xmlns:a16="http://schemas.microsoft.com/office/drawing/2014/main" val="10003"/>
                  </a:ext>
                </a:extLst>
              </a:tr>
              <a:tr h="1000125">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AUTO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When the runtime can “learn” from previous executions of the same loop</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4"/>
                  </a:ext>
                </a:extLst>
              </a:tr>
            </a:tbl>
          </a:graphicData>
        </a:graphic>
      </p:graphicFrame>
      <p:sp>
        <p:nvSpPr>
          <p:cNvPr id="3543059" name="Rectangle 19"/>
          <p:cNvSpPr>
            <a:spLocks noChangeArrowheads="1"/>
          </p:cNvSpPr>
          <p:nvPr/>
        </p:nvSpPr>
        <p:spPr bwMode="auto">
          <a:xfrm>
            <a:off x="190499" y="152400"/>
            <a:ext cx="11190073" cy="1143000"/>
          </a:xfrm>
          <a:prstGeom prst="rect">
            <a:avLst/>
          </a:prstGeom>
          <a:noFill/>
          <a:ln w="9525">
            <a:noFill/>
            <a:miter lim="800000"/>
            <a:headEnd/>
            <a:tailEnd/>
          </a:ln>
          <a:effectLst/>
        </p:spPr>
        <p:txBody>
          <a:bodyPr lIns="92075" tIns="46038" rIns="92075" bIns="46038" anchor="ctr"/>
          <a:lstStyle/>
          <a:p>
            <a:pPr algn="l" eaLnBrk="0" hangingPunct="0">
              <a:lnSpc>
                <a:spcPct val="88000"/>
              </a:lnSpc>
              <a:defRPr/>
            </a:pPr>
            <a:r>
              <a:rPr lang="en-US" altLang="zh-CN" sz="3300" b="1" dirty="0">
                <a:solidFill>
                  <a:schemeClr val="tx2"/>
                </a:solidFill>
                <a:latin typeface="+mj-lt"/>
              </a:rPr>
              <a:t>Loop </a:t>
            </a:r>
            <a:r>
              <a:rPr lang="en-US" altLang="zh-CN" sz="3300" b="1" dirty="0" err="1">
                <a:solidFill>
                  <a:schemeClr val="tx2"/>
                </a:solidFill>
                <a:latin typeface="+mj-lt"/>
              </a:rPr>
              <a:t>Worksharing</a:t>
            </a:r>
            <a:r>
              <a:rPr lang="en-US" altLang="zh-CN" sz="3300" b="1" dirty="0">
                <a:solidFill>
                  <a:schemeClr val="tx2"/>
                </a:solidFill>
                <a:latin typeface="+mj-lt"/>
              </a:rPr>
              <a:t> Constructs:  </a:t>
            </a:r>
            <a:r>
              <a:rPr lang="en-US" altLang="zh-CN" sz="2800" b="1" dirty="0">
                <a:solidFill>
                  <a:schemeClr val="bg2"/>
                </a:solidFill>
                <a:latin typeface="Arial" charset="0"/>
              </a:rPr>
              <a:t>The schedule clause</a:t>
            </a:r>
          </a:p>
        </p:txBody>
      </p:sp>
      <p:sp>
        <p:nvSpPr>
          <p:cNvPr id="3543060" name="Text Box 20"/>
          <p:cNvSpPr txBox="1">
            <a:spLocks noChangeArrowheads="1"/>
          </p:cNvSpPr>
          <p:nvPr/>
        </p:nvSpPr>
        <p:spPr bwMode="auto">
          <a:xfrm>
            <a:off x="9791701" y="1550295"/>
            <a:ext cx="1905000" cy="1200329"/>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dirty="0">
                <a:latin typeface="Arial" charset="0"/>
              </a:rPr>
              <a:t>Least work at runtime : scheduling done at compile-time</a:t>
            </a:r>
          </a:p>
        </p:txBody>
      </p:sp>
      <p:sp>
        <p:nvSpPr>
          <p:cNvPr id="3543061" name="Text Box 21"/>
          <p:cNvSpPr txBox="1">
            <a:spLocks noChangeArrowheads="1"/>
          </p:cNvSpPr>
          <p:nvPr/>
        </p:nvSpPr>
        <p:spPr bwMode="auto">
          <a:xfrm>
            <a:off x="9801226" y="3360044"/>
            <a:ext cx="1905000" cy="1477328"/>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a:latin typeface="Arial" charset="0"/>
              </a:rPr>
              <a:t>Most work at runtime : complex scheduling logic used at run-time</a:t>
            </a:r>
          </a:p>
        </p:txBody>
      </p:sp>
      <p:sp>
        <p:nvSpPr>
          <p:cNvPr id="39959" name="Line 22"/>
          <p:cNvSpPr>
            <a:spLocks noChangeShapeType="1"/>
          </p:cNvSpPr>
          <p:nvPr/>
        </p:nvSpPr>
        <p:spPr bwMode="auto">
          <a:xfrm flipH="1" flipV="1">
            <a:off x="9020176" y="3588644"/>
            <a:ext cx="762000" cy="457200"/>
          </a:xfrm>
          <a:prstGeom prst="line">
            <a:avLst/>
          </a:prstGeom>
          <a:noFill/>
          <a:ln w="38100">
            <a:solidFill>
              <a:schemeClr val="tx1"/>
            </a:solidFill>
            <a:round/>
            <a:headEnd type="none" w="sm" len="sm"/>
            <a:tailEnd type="arrow" w="med" len="med"/>
          </a:ln>
        </p:spPr>
        <p:txBody>
          <a:bodyPr/>
          <a:lstStyle/>
          <a:p>
            <a:endParaRPr lang="en-US"/>
          </a:p>
        </p:txBody>
      </p:sp>
      <p:sp>
        <p:nvSpPr>
          <p:cNvPr id="39960" name="Line 23"/>
          <p:cNvSpPr>
            <a:spLocks noChangeShapeType="1"/>
          </p:cNvSpPr>
          <p:nvPr/>
        </p:nvSpPr>
        <p:spPr bwMode="auto">
          <a:xfrm flipH="1">
            <a:off x="9020176" y="2169419"/>
            <a:ext cx="781050" cy="257176"/>
          </a:xfrm>
          <a:prstGeom prst="line">
            <a:avLst/>
          </a:prstGeom>
          <a:noFill/>
          <a:ln w="38100">
            <a:solidFill>
              <a:schemeClr val="tx1"/>
            </a:solidFill>
            <a:round/>
            <a:headEnd type="none" w="sm" len="sm"/>
            <a:tailEnd type="arrow" w="med" len="med"/>
          </a:ln>
        </p:spPr>
        <p:txBody>
          <a:bodyPr/>
          <a:lstStyle/>
          <a:p>
            <a:endParaRPr lang="en-US"/>
          </a:p>
        </p:txBody>
      </p:sp>
    </p:spTree>
    <p:extLst>
      <p:ext uri="{BB962C8B-B14F-4D97-AF65-F5344CB8AC3E}">
        <p14:creationId xmlns:p14="http://schemas.microsoft.com/office/powerpoint/2010/main" val="101878751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2056262" y="2165114"/>
            <a:ext cx="7014949" cy="2308966"/>
          </a:xfrm>
          <a:prstGeom prst="rect">
            <a:avLst/>
          </a:prstGeom>
          <a:solidFill>
            <a:srgbClr val="F7FDFF"/>
          </a:solidFill>
          <a:ln w="9525">
            <a:noFill/>
            <a:miter lim="800000"/>
            <a:headEnd/>
            <a:tailEnd/>
          </a:ln>
        </p:spPr>
        <p:txBody>
          <a:bodyPr wrap="square" lIns="92075" tIns="46038" rIns="92075" bIns="46038">
            <a:spAutoFit/>
          </a:bodyPr>
          <a:lstStyle/>
          <a:p>
            <a:pPr algn="l" eaLnBrk="0" hangingPunct="0"/>
            <a:r>
              <a:rPr lang="en-US" sz="2400" b="1" dirty="0">
                <a:solidFill>
                  <a:srgbClr val="C00000"/>
                </a:solidFill>
                <a:latin typeface="Courier New" pitchFamily="49" charset="0"/>
              </a:rPr>
              <a:t>#</a:t>
            </a:r>
            <a:r>
              <a:rPr lang="en-US" sz="2400" b="1" dirty="0" err="1">
                <a:solidFill>
                  <a:srgbClr val="C00000"/>
                </a:solidFill>
                <a:latin typeface="Courier New" pitchFamily="49" charset="0"/>
              </a:rPr>
              <a:t>pragma</a:t>
            </a:r>
            <a:r>
              <a:rPr lang="en-US" sz="2400" b="1" dirty="0">
                <a:solidFill>
                  <a:srgbClr val="C00000"/>
                </a:solidFill>
                <a:latin typeface="Courier New" pitchFamily="49" charset="0"/>
              </a:rPr>
              <a:t> </a:t>
            </a:r>
            <a:r>
              <a:rPr lang="en-US" sz="2400" b="1" dirty="0" err="1">
                <a:solidFill>
                  <a:srgbClr val="C00000"/>
                </a:solidFill>
                <a:latin typeface="Courier New" pitchFamily="49" charset="0"/>
              </a:rPr>
              <a:t>omp</a:t>
            </a:r>
            <a:r>
              <a:rPr lang="en-US" sz="2400" b="1" dirty="0">
                <a:solidFill>
                  <a:srgbClr val="C00000"/>
                </a:solidFill>
                <a:latin typeface="Courier New" pitchFamily="49" charset="0"/>
              </a:rPr>
              <a:t> parallel for collapse(2)</a:t>
            </a:r>
          </a:p>
          <a:p>
            <a:pPr algn="l" eaLnBrk="0" hangingPunct="0"/>
            <a:r>
              <a:rPr lang="en-US" sz="2400" dirty="0">
                <a:latin typeface="Courier New" pitchFamily="49" charset="0"/>
              </a:rPr>
              <a:t>for (</a:t>
            </a:r>
            <a:r>
              <a:rPr lang="en-US" sz="2400" dirty="0" err="1">
                <a:latin typeface="Courier New" pitchFamily="49" charset="0"/>
              </a:rPr>
              <a:t>int</a:t>
            </a:r>
            <a:r>
              <a:rPr lang="en-US" sz="2400" dirty="0">
                <a:latin typeface="Courier New" pitchFamily="49" charset="0"/>
              </a:rPr>
              <a:t> </a:t>
            </a:r>
            <a:r>
              <a:rPr lang="en-US" sz="2400" dirty="0" err="1">
                <a:latin typeface="Courier New" pitchFamily="49" charset="0"/>
              </a:rPr>
              <a:t>i</a:t>
            </a:r>
            <a:r>
              <a:rPr lang="en-US" sz="2400" dirty="0">
                <a:latin typeface="Courier New" pitchFamily="49" charset="0"/>
              </a:rPr>
              <a:t>=0; </a:t>
            </a:r>
            <a:r>
              <a:rPr lang="en-US" sz="2400" dirty="0" err="1">
                <a:latin typeface="Courier New" pitchFamily="49" charset="0"/>
              </a:rPr>
              <a:t>i</a:t>
            </a:r>
            <a:r>
              <a:rPr lang="en-US" sz="2400" dirty="0">
                <a:latin typeface="Courier New" pitchFamily="49" charset="0"/>
              </a:rPr>
              <a:t>&lt;N; </a:t>
            </a:r>
            <a:r>
              <a:rPr lang="en-US" sz="2400" dirty="0" err="1">
                <a:latin typeface="Courier New" pitchFamily="49" charset="0"/>
              </a:rPr>
              <a:t>i</a:t>
            </a:r>
            <a:r>
              <a:rPr lang="en-US" sz="2400" dirty="0">
                <a:latin typeface="Courier New" pitchFamily="49" charset="0"/>
              </a:rPr>
              <a:t>++) {</a:t>
            </a:r>
          </a:p>
          <a:p>
            <a:pPr algn="l" eaLnBrk="0" hangingPunct="0"/>
            <a:r>
              <a:rPr lang="en-US" sz="2400" dirty="0">
                <a:latin typeface="Courier New" pitchFamily="49" charset="0"/>
              </a:rPr>
              <a:t>  for (</a:t>
            </a:r>
            <a:r>
              <a:rPr lang="en-US" sz="2400" dirty="0" err="1">
                <a:latin typeface="Courier New" pitchFamily="49" charset="0"/>
              </a:rPr>
              <a:t>int</a:t>
            </a:r>
            <a:r>
              <a:rPr lang="en-US" sz="2400" dirty="0">
                <a:latin typeface="Courier New" pitchFamily="49" charset="0"/>
              </a:rPr>
              <a:t> j=0; j&lt;M; j++) {</a:t>
            </a:r>
          </a:p>
          <a:p>
            <a:pPr algn="l" eaLnBrk="0" hangingPunct="0"/>
            <a:r>
              <a:rPr lang="en-US" sz="2400" dirty="0">
                <a:latin typeface="Courier New" pitchFamily="49" charset="0"/>
              </a:rPr>
              <a:t>         .....</a:t>
            </a:r>
          </a:p>
          <a:p>
            <a:pPr algn="l" eaLnBrk="0" hangingPunct="0"/>
            <a:r>
              <a:rPr lang="en-US" sz="2400" dirty="0">
                <a:latin typeface="Courier New" pitchFamily="49" charset="0"/>
              </a:rPr>
              <a:t>  } </a:t>
            </a:r>
          </a:p>
          <a:p>
            <a:pPr algn="l" eaLnBrk="0" hangingPunct="0"/>
            <a:r>
              <a:rPr lang="en-US" sz="2400" dirty="0">
                <a:latin typeface="Courier New" pitchFamily="49" charset="0"/>
              </a:rPr>
              <a:t>}</a:t>
            </a:r>
            <a:r>
              <a:rPr lang="en-US" sz="2400" dirty="0"/>
              <a:t> </a:t>
            </a:r>
          </a:p>
        </p:txBody>
      </p:sp>
      <p:sp>
        <p:nvSpPr>
          <p:cNvPr id="11" name="Slide Number Placeholder 3"/>
          <p:cNvSpPr txBox="1">
            <a:spLocks noGrp="1"/>
          </p:cNvSpPr>
          <p:nvPr/>
        </p:nvSpPr>
        <p:spPr bwMode="auto">
          <a:xfrm>
            <a:off x="10199852" y="6499747"/>
            <a:ext cx="1905000" cy="348018"/>
          </a:xfrm>
          <a:prstGeom prst="rect">
            <a:avLst/>
          </a:prstGeom>
          <a:noFill/>
          <a:ln>
            <a:miter lim="800000"/>
            <a:headEnd/>
            <a:tailEnd/>
          </a:ln>
        </p:spPr>
        <p:txBody>
          <a:bodyPr/>
          <a:lstStyle/>
          <a:p>
            <a:pPr algn="r" eaLnBrk="0" hangingPunct="0">
              <a:defRPr/>
            </a:pPr>
            <a:fld id="{B089D8F3-27DE-41B5-91C4-C1BF604CB9EA}" type="slidenum">
              <a:rPr lang="zh-CN" altLang="en-US" sz="1400"/>
              <a:pPr algn="r" eaLnBrk="0" hangingPunct="0">
                <a:defRPr/>
              </a:pPr>
              <a:t>116</a:t>
            </a:fld>
            <a:endParaRPr lang="en-US" altLang="zh-CN" sz="1400" dirty="0"/>
          </a:p>
        </p:txBody>
      </p:sp>
      <p:sp>
        <p:nvSpPr>
          <p:cNvPr id="390147" name="Rectangle 2"/>
          <p:cNvSpPr>
            <a:spLocks noGrp="1" noChangeArrowheads="1"/>
          </p:cNvSpPr>
          <p:nvPr>
            <p:ph type="title" idx="4294967295"/>
          </p:nvPr>
        </p:nvSpPr>
        <p:spPr>
          <a:xfrm>
            <a:off x="228600" y="264744"/>
            <a:ext cx="8496300" cy="676275"/>
          </a:xfrm>
        </p:spPr>
        <p:txBody>
          <a:bodyPr/>
          <a:lstStyle/>
          <a:p>
            <a:pPr eaLnBrk="1" hangingPunct="1"/>
            <a:r>
              <a:rPr lang="en-US" altLang="zh-CN" dirty="0">
                <a:ea typeface="SimSun" pitchFamily="2" charset="-122"/>
              </a:rPr>
              <a:t>Nested Loops</a:t>
            </a:r>
            <a:endParaRPr lang="en-US" dirty="0"/>
          </a:p>
        </p:txBody>
      </p:sp>
      <p:sp>
        <p:nvSpPr>
          <p:cNvPr id="390148" name="Rectangle 3"/>
          <p:cNvSpPr>
            <a:spLocks noGrp="1" noChangeArrowheads="1"/>
          </p:cNvSpPr>
          <p:nvPr>
            <p:ph type="body" idx="4294967295"/>
          </p:nvPr>
        </p:nvSpPr>
        <p:spPr>
          <a:xfrm>
            <a:off x="190500" y="4963142"/>
            <a:ext cx="10064750" cy="1710614"/>
          </a:xfrm>
        </p:spPr>
        <p:txBody>
          <a:bodyPr/>
          <a:lstStyle/>
          <a:p>
            <a:pPr eaLnBrk="1" hangingPunct="1"/>
            <a:r>
              <a:rPr lang="en-US" dirty="0"/>
              <a:t>Will form a single loop of length </a:t>
            </a:r>
            <a:r>
              <a:rPr lang="en-US" dirty="0" err="1"/>
              <a:t>NxM</a:t>
            </a:r>
            <a:r>
              <a:rPr lang="en-US" dirty="0"/>
              <a:t> and then parallelize that.</a:t>
            </a:r>
          </a:p>
          <a:p>
            <a:pPr eaLnBrk="1" hangingPunct="1"/>
            <a:r>
              <a:rPr lang="en-US" dirty="0"/>
              <a:t>Useful if N is O(no. of threads) so parallelizing the outer loop makes balancing the load difficult.</a:t>
            </a:r>
          </a:p>
          <a:p>
            <a:pPr eaLnBrk="1" hangingPunct="1"/>
            <a:endParaRPr lang="en-US" dirty="0"/>
          </a:p>
        </p:txBody>
      </p:sp>
      <p:sp>
        <p:nvSpPr>
          <p:cNvPr id="3543060" name="Text Box 20"/>
          <p:cNvSpPr txBox="1">
            <a:spLocks noChangeArrowheads="1"/>
          </p:cNvSpPr>
          <p:nvPr/>
        </p:nvSpPr>
        <p:spPr bwMode="auto">
          <a:xfrm>
            <a:off x="8474407" y="2847123"/>
            <a:ext cx="1905000" cy="1465263"/>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pPr>
            <a:r>
              <a:rPr lang="en-US" altLang="zh-CN" dirty="0">
                <a:latin typeface="Arial" charset="0"/>
              </a:rPr>
              <a:t>Number of loops to be parallelized, counting from the outside</a:t>
            </a:r>
          </a:p>
        </p:txBody>
      </p:sp>
      <p:sp>
        <p:nvSpPr>
          <p:cNvPr id="390157" name="Line 23"/>
          <p:cNvSpPr>
            <a:spLocks noChangeShapeType="1"/>
          </p:cNvSpPr>
          <p:nvPr/>
        </p:nvSpPr>
        <p:spPr bwMode="auto">
          <a:xfrm flipH="1" flipV="1">
            <a:off x="8689075" y="2470245"/>
            <a:ext cx="777921" cy="395784"/>
          </a:xfrm>
          <a:prstGeom prst="line">
            <a:avLst/>
          </a:prstGeom>
          <a:noFill/>
          <a:ln w="38100">
            <a:solidFill>
              <a:schemeClr val="tx1"/>
            </a:solidFill>
            <a:round/>
            <a:headEnd type="none" w="sm" len="sm"/>
            <a:tailEnd type="arrow" w="med" len="med"/>
          </a:ln>
        </p:spPr>
        <p:txBody>
          <a:bodyPr/>
          <a:lstStyle/>
          <a:p>
            <a:endParaRPr lang="en-US"/>
          </a:p>
        </p:txBody>
      </p:sp>
      <p:sp>
        <p:nvSpPr>
          <p:cNvPr id="9" name="Rectangle 3"/>
          <p:cNvSpPr txBox="1">
            <a:spLocks noChangeArrowheads="1"/>
          </p:cNvSpPr>
          <p:nvPr/>
        </p:nvSpPr>
        <p:spPr bwMode="auto">
          <a:xfrm>
            <a:off x="130223" y="1063285"/>
            <a:ext cx="10249184" cy="116242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25425" indent="-225425" fontAlgn="base">
              <a:lnSpc>
                <a:spcPct val="93000"/>
              </a:lnSpc>
              <a:spcBef>
                <a:spcPct val="20000"/>
              </a:spcBef>
              <a:spcAft>
                <a:spcPct val="0"/>
              </a:spcAft>
              <a:buClr>
                <a:schemeClr val="tx2"/>
              </a:buClr>
              <a:buSzPct val="75000"/>
              <a:buFont typeface="Wingdings" pitchFamily="2" charset="2"/>
              <a:buChar char="•"/>
              <a:defRPr/>
            </a:pPr>
            <a:r>
              <a:rPr lang="en-US" sz="2400" dirty="0">
                <a:latin typeface="Arial" pitchFamily="34" charset="0"/>
              </a:rPr>
              <a:t>For perfectly nested rectangular loops we can parallelize multiple loops in the nest with the collapse clause: </a:t>
            </a:r>
          </a:p>
        </p:txBody>
      </p:sp>
    </p:spTree>
    <p:extLst>
      <p:ext uri="{BB962C8B-B14F-4D97-AF65-F5344CB8AC3E}">
        <p14:creationId xmlns:p14="http://schemas.microsoft.com/office/powerpoint/2010/main" val="34550217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9119F400-E7BE-4FF7-9174-D6B63F46A41F}" type="slidenum">
              <a:rPr lang="zh-CN" altLang="en-US"/>
              <a:pPr>
                <a:defRPr/>
              </a:pPr>
              <a:t>117</a:t>
            </a:fld>
            <a:endParaRPr lang="en-US" altLang="zh-CN"/>
          </a:p>
        </p:txBody>
      </p:sp>
      <p:sp>
        <p:nvSpPr>
          <p:cNvPr id="52227"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Sections </a:t>
            </a:r>
            <a:r>
              <a:rPr lang="en-US" altLang="zh-CN" sz="3600" dirty="0" err="1">
                <a:ea typeface="SimSun" pitchFamily="2" charset="-122"/>
              </a:rPr>
              <a:t>Worksharing</a:t>
            </a:r>
            <a:r>
              <a:rPr lang="en-US" altLang="zh-CN" sz="3600" dirty="0">
                <a:ea typeface="SimSun" pitchFamily="2" charset="-122"/>
              </a:rPr>
              <a:t> Construct</a:t>
            </a:r>
          </a:p>
        </p:txBody>
      </p:sp>
      <p:sp>
        <p:nvSpPr>
          <p:cNvPr id="52228" name="Rectangle 3"/>
          <p:cNvSpPr>
            <a:spLocks noGrp="1" noChangeArrowheads="1"/>
          </p:cNvSpPr>
          <p:nvPr>
            <p:ph type="body" idx="1"/>
          </p:nvPr>
        </p:nvSpPr>
        <p:spPr>
          <a:xfrm>
            <a:off x="190500" y="1066801"/>
            <a:ext cx="11779247" cy="1522413"/>
          </a:xfrm>
          <a:noFill/>
        </p:spPr>
        <p:txBody>
          <a:bodyPr/>
          <a:lstStyle/>
          <a:p>
            <a:pPr eaLnBrk="1" hangingPunct="1">
              <a:lnSpc>
                <a:spcPct val="94000"/>
              </a:lnSpc>
            </a:pPr>
            <a:r>
              <a:rPr lang="en-US" altLang="zh-CN" dirty="0">
                <a:ea typeface="SimSun" pitchFamily="2" charset="-122"/>
              </a:rPr>
              <a:t>The </a:t>
            </a:r>
            <a:r>
              <a:rPr lang="en-US" altLang="zh-CN" i="1" dirty="0">
                <a:ea typeface="SimSun" pitchFamily="2" charset="-122"/>
              </a:rPr>
              <a:t>Sections</a:t>
            </a:r>
            <a:r>
              <a:rPr lang="en-US" altLang="zh-CN" dirty="0">
                <a:ea typeface="SimSun" pitchFamily="2" charset="-122"/>
              </a:rPr>
              <a:t> </a:t>
            </a:r>
            <a:r>
              <a:rPr lang="en-US" altLang="zh-CN" dirty="0" err="1">
                <a:ea typeface="SimSun" pitchFamily="2" charset="-122"/>
              </a:rPr>
              <a:t>worksharing</a:t>
            </a:r>
            <a:r>
              <a:rPr lang="en-US" altLang="zh-CN" dirty="0">
                <a:ea typeface="SimSun" pitchFamily="2" charset="-122"/>
              </a:rPr>
              <a:t> construct gives a different structured block to each thread.  </a:t>
            </a:r>
          </a:p>
        </p:txBody>
      </p:sp>
      <p:sp>
        <p:nvSpPr>
          <p:cNvPr id="3546116" name="Rectangle 4"/>
          <p:cNvSpPr>
            <a:spLocks noChangeArrowheads="1"/>
          </p:cNvSpPr>
          <p:nvPr/>
        </p:nvSpPr>
        <p:spPr bwMode="auto">
          <a:xfrm>
            <a:off x="3733800" y="1981200"/>
            <a:ext cx="4953000" cy="409407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p>
          <a:p>
            <a:pPr algn="l">
              <a:spcBef>
                <a:spcPct val="50000"/>
              </a:spcBef>
              <a:defRPr/>
            </a:pPr>
            <a:r>
              <a:rPr lang="en-US" altLang="zh-CN" sz="2000" dirty="0">
                <a:latin typeface="Arial" charset="0"/>
              </a:rPr>
              <a:t>   #pragma </a:t>
            </a:r>
            <a:r>
              <a:rPr lang="en-US" altLang="zh-CN" sz="2000" dirty="0" err="1">
                <a:latin typeface="Arial" charset="0"/>
              </a:rPr>
              <a:t>omp</a:t>
            </a:r>
            <a:r>
              <a:rPr lang="en-US" altLang="zh-CN" sz="2000" dirty="0">
                <a:latin typeface="Arial" charset="0"/>
              </a:rPr>
              <a:t> sections</a:t>
            </a:r>
            <a:br>
              <a:rPr lang="en-US" altLang="zh-CN" sz="2000" dirty="0">
                <a:latin typeface="Arial" charset="0"/>
              </a:rPr>
            </a:br>
            <a:r>
              <a:rPr lang="en-US" altLang="zh-CN" sz="2000" dirty="0">
                <a:latin typeface="Arial" charset="0"/>
              </a:rPr>
              <a:t>   {</a:t>
            </a:r>
            <a:br>
              <a:rPr lang="en-US" altLang="zh-CN" sz="2000" dirty="0">
                <a:latin typeface="Arial" charset="0"/>
              </a:rPr>
            </a:br>
            <a:r>
              <a:rPr lang="en-US" altLang="zh-CN" sz="2000" dirty="0">
                <a:latin typeface="Arial" charset="0"/>
              </a:rPr>
              <a:t>   #pragma </a:t>
            </a:r>
            <a:r>
              <a:rPr lang="en-US" altLang="zh-CN" sz="2000" dirty="0" err="1">
                <a:latin typeface="Arial" charset="0"/>
              </a:rPr>
              <a:t>omp</a:t>
            </a:r>
            <a:r>
              <a:rPr lang="en-US" altLang="zh-CN" sz="2000" dirty="0">
                <a:latin typeface="Arial" charset="0"/>
              </a:rPr>
              <a:t> section</a:t>
            </a:r>
            <a:br>
              <a:rPr lang="en-US" altLang="zh-CN" sz="2000" dirty="0">
                <a:latin typeface="Arial" charset="0"/>
              </a:rPr>
            </a:br>
            <a:r>
              <a:rPr lang="en-US" altLang="zh-CN" sz="2000" dirty="0">
                <a:latin typeface="Arial" charset="0"/>
              </a:rPr>
              <a:t>            </a:t>
            </a:r>
            <a:r>
              <a:rPr lang="en-US" altLang="zh-CN" sz="2000" dirty="0" err="1">
                <a:latin typeface="Arial" charset="0"/>
              </a:rPr>
              <a:t>x_calculation</a:t>
            </a:r>
            <a:r>
              <a:rPr lang="en-US" altLang="zh-CN" sz="2000" dirty="0">
                <a:latin typeface="Arial" charset="0"/>
              </a:rPr>
              <a:t>();</a:t>
            </a:r>
            <a:br>
              <a:rPr lang="en-US" altLang="zh-CN" sz="2000" dirty="0">
                <a:latin typeface="Arial" charset="0"/>
              </a:rPr>
            </a:br>
            <a:r>
              <a:rPr lang="en-US" altLang="zh-CN" sz="2000" dirty="0">
                <a:latin typeface="Arial" charset="0"/>
              </a:rPr>
              <a:t>   #pragma </a:t>
            </a:r>
            <a:r>
              <a:rPr lang="en-US" altLang="zh-CN" sz="2000" dirty="0" err="1">
                <a:latin typeface="Arial" charset="0"/>
              </a:rPr>
              <a:t>omp</a:t>
            </a:r>
            <a:r>
              <a:rPr lang="en-US" altLang="zh-CN" sz="2000" dirty="0">
                <a:latin typeface="Arial" charset="0"/>
              </a:rPr>
              <a:t> section</a:t>
            </a:r>
            <a:br>
              <a:rPr lang="en-US" altLang="zh-CN" sz="2000" dirty="0">
                <a:latin typeface="Arial" charset="0"/>
              </a:rPr>
            </a:br>
            <a:r>
              <a:rPr lang="en-US" altLang="zh-CN" sz="2000" dirty="0">
                <a:latin typeface="Arial" charset="0"/>
              </a:rPr>
              <a:t>	</a:t>
            </a:r>
            <a:r>
              <a:rPr lang="en-US" altLang="zh-CN" sz="2000" dirty="0" err="1">
                <a:latin typeface="Arial" charset="0"/>
              </a:rPr>
              <a:t>y_calculation</a:t>
            </a:r>
            <a:r>
              <a:rPr lang="en-US" altLang="zh-CN" sz="2000" dirty="0">
                <a:latin typeface="Arial" charset="0"/>
              </a:rPr>
              <a:t>();</a:t>
            </a:r>
            <a:br>
              <a:rPr lang="en-US" altLang="zh-CN" sz="2000" dirty="0">
                <a:latin typeface="Arial" charset="0"/>
              </a:rPr>
            </a:br>
            <a:r>
              <a:rPr lang="en-US" altLang="zh-CN" sz="2000" dirty="0">
                <a:latin typeface="Arial" charset="0"/>
              </a:rPr>
              <a:t>   #pragma </a:t>
            </a:r>
            <a:r>
              <a:rPr lang="en-US" altLang="zh-CN" sz="2000" dirty="0" err="1">
                <a:latin typeface="Arial" charset="0"/>
              </a:rPr>
              <a:t>omp</a:t>
            </a:r>
            <a:r>
              <a:rPr lang="en-US" altLang="zh-CN" sz="2000" dirty="0">
                <a:latin typeface="Arial" charset="0"/>
              </a:rPr>
              <a:t> section</a:t>
            </a:r>
            <a:br>
              <a:rPr lang="en-US" altLang="zh-CN" sz="2000" dirty="0">
                <a:latin typeface="Arial" charset="0"/>
              </a:rPr>
            </a:br>
            <a:r>
              <a:rPr lang="en-US" altLang="zh-CN" sz="2000" dirty="0">
                <a:latin typeface="Arial" charset="0"/>
              </a:rPr>
              <a:t>	</a:t>
            </a:r>
            <a:r>
              <a:rPr lang="en-US" altLang="zh-CN" sz="2000" dirty="0" err="1">
                <a:latin typeface="Arial" charset="0"/>
              </a:rPr>
              <a:t>z_calculation</a:t>
            </a:r>
            <a:r>
              <a:rPr lang="en-US" altLang="zh-CN" sz="2000" dirty="0">
                <a:latin typeface="Arial" charset="0"/>
              </a:rPr>
              <a:t>();</a:t>
            </a:r>
            <a:br>
              <a:rPr lang="en-US" altLang="zh-CN" sz="2000" dirty="0">
                <a:latin typeface="Arial" charset="0"/>
              </a:rPr>
            </a:br>
            <a:r>
              <a:rPr lang="en-US" altLang="zh-CN" sz="2000" dirty="0">
                <a:latin typeface="Arial" charset="0"/>
              </a:rPr>
              <a:t>   }</a:t>
            </a:r>
          </a:p>
          <a:p>
            <a:pPr algn="l">
              <a:spcBef>
                <a:spcPct val="50000"/>
              </a:spcBef>
              <a:defRPr/>
            </a:pPr>
            <a:r>
              <a:rPr lang="en-US" altLang="zh-CN" sz="2000" dirty="0">
                <a:latin typeface="Arial" charset="0"/>
              </a:rPr>
              <a:t>}</a:t>
            </a:r>
          </a:p>
        </p:txBody>
      </p:sp>
      <p:sp>
        <p:nvSpPr>
          <p:cNvPr id="52230" name="Text Box 5"/>
          <p:cNvSpPr txBox="1">
            <a:spLocks noChangeArrowheads="1"/>
          </p:cNvSpPr>
          <p:nvPr/>
        </p:nvSpPr>
        <p:spPr bwMode="auto">
          <a:xfrm>
            <a:off x="523018" y="6349520"/>
            <a:ext cx="11145964" cy="369332"/>
          </a:xfrm>
          <a:prstGeom prst="rect">
            <a:avLst/>
          </a:prstGeom>
          <a:noFill/>
          <a:ln w="12700">
            <a:solidFill>
              <a:schemeClr val="tx1"/>
            </a:solidFill>
            <a:miter lim="800000"/>
            <a:headEnd type="none" w="sm" len="sm"/>
            <a:tailEnd type="none" w="sm" len="sm"/>
          </a:ln>
        </p:spPr>
        <p:txBody>
          <a:bodyPr wrap="square">
            <a:spAutoFit/>
          </a:bodyPr>
          <a:lstStyle/>
          <a:p>
            <a:pPr algn="l">
              <a:spcBef>
                <a:spcPct val="50000"/>
              </a:spcBef>
            </a:pPr>
            <a:r>
              <a:rPr lang="en-US" altLang="zh-CN" dirty="0">
                <a:solidFill>
                  <a:schemeClr val="bg2"/>
                </a:solidFill>
                <a:latin typeface="Arial" charset="0"/>
              </a:rPr>
              <a:t>By default, there is a barrier at the end of the “</a:t>
            </a:r>
            <a:r>
              <a:rPr lang="en-US" altLang="zh-CN" dirty="0" err="1">
                <a:solidFill>
                  <a:schemeClr val="bg2"/>
                </a:solidFill>
                <a:latin typeface="Arial" charset="0"/>
              </a:rPr>
              <a:t>omp</a:t>
            </a:r>
            <a:r>
              <a:rPr lang="en-US" altLang="zh-CN" dirty="0">
                <a:solidFill>
                  <a:schemeClr val="bg2"/>
                </a:solidFill>
                <a:latin typeface="Arial" charset="0"/>
              </a:rPr>
              <a:t> sections”.  Use the “</a:t>
            </a:r>
            <a:r>
              <a:rPr lang="en-US" altLang="zh-CN" dirty="0" err="1">
                <a:solidFill>
                  <a:schemeClr val="bg2"/>
                </a:solidFill>
                <a:latin typeface="Arial" charset="0"/>
              </a:rPr>
              <a:t>nowait</a:t>
            </a:r>
            <a:r>
              <a:rPr lang="en-US" altLang="zh-CN" dirty="0">
                <a:solidFill>
                  <a:schemeClr val="bg2"/>
                </a:solidFill>
                <a:latin typeface="Arial" charset="0"/>
              </a:rPr>
              <a:t>” clause to turn off the barrier.</a:t>
            </a:r>
            <a:endParaRPr lang="en-US" altLang="zh-CN" dirty="0">
              <a:latin typeface="Arial" charset="0"/>
            </a:endParaRPr>
          </a:p>
        </p:txBody>
      </p:sp>
    </p:spTree>
    <p:extLst>
      <p:ext uri="{BB962C8B-B14F-4D97-AF65-F5344CB8AC3E}">
        <p14:creationId xmlns:p14="http://schemas.microsoft.com/office/powerpoint/2010/main" val="27891804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Sections with Reduce</a:t>
            </a:r>
          </a:p>
        </p:txBody>
      </p:sp>
      <p:sp>
        <p:nvSpPr>
          <p:cNvPr id="3" name="Content Placeholder 2"/>
          <p:cNvSpPr>
            <a:spLocks noGrp="1"/>
          </p:cNvSpPr>
          <p:nvPr>
            <p:ph idx="1"/>
          </p:nvPr>
        </p:nvSpPr>
        <p:spPr>
          <a:xfrm>
            <a:off x="1903415" y="869239"/>
            <a:ext cx="8383586" cy="5559270"/>
          </a:xfrm>
        </p:spPr>
        <p:txBody>
          <a:bodyPr/>
          <a:lstStyle/>
          <a:p>
            <a:pPr marL="0" indent="0">
              <a:buNone/>
            </a:pPr>
            <a:r>
              <a:rPr lang="mr-IN" sz="2000" b="1" dirty="0"/>
              <a:t>#</a:t>
            </a:r>
            <a:r>
              <a:rPr lang="mr-IN" sz="2000" b="1" dirty="0" err="1"/>
              <a:t>include</a:t>
            </a:r>
            <a:r>
              <a:rPr lang="mr-IN" sz="2000" b="1" dirty="0"/>
              <a:t> &lt;</a:t>
            </a:r>
            <a:r>
              <a:rPr lang="mr-IN" sz="2000" b="1" dirty="0" err="1"/>
              <a:t>stdio.h</a:t>
            </a:r>
            <a:r>
              <a:rPr lang="mr-IN" sz="2000" b="1" dirty="0"/>
              <a:t>&gt; </a:t>
            </a:r>
            <a:endParaRPr lang="en-US" sz="2000" b="1" dirty="0"/>
          </a:p>
          <a:p>
            <a:pPr marL="0" indent="0">
              <a:buNone/>
            </a:pPr>
            <a:r>
              <a:rPr lang="mr-IN" sz="2000" b="1" dirty="0"/>
              <a:t>#</a:t>
            </a:r>
            <a:r>
              <a:rPr lang="mr-IN" sz="2000" b="1" dirty="0" err="1"/>
              <a:t>define</a:t>
            </a:r>
            <a:r>
              <a:rPr lang="mr-IN" sz="2000" b="1" dirty="0"/>
              <a:t> </a:t>
            </a:r>
            <a:r>
              <a:rPr lang="mr-IN" sz="2000" b="1" dirty="0" err="1"/>
              <a:t>N</a:t>
            </a:r>
            <a:r>
              <a:rPr lang="mr-IN" sz="2000" b="1" dirty="0"/>
              <a:t> 100 </a:t>
            </a:r>
            <a:endParaRPr lang="en-US" sz="2000" b="1" dirty="0"/>
          </a:p>
          <a:p>
            <a:pPr marL="0" indent="0">
              <a:buNone/>
            </a:pPr>
            <a:r>
              <a:rPr lang="mr-IN" sz="2000" b="1" dirty="0" err="1"/>
              <a:t>void</a:t>
            </a:r>
            <a:r>
              <a:rPr lang="mr-IN" sz="2000" b="1" dirty="0"/>
              <a:t> </a:t>
            </a:r>
            <a:r>
              <a:rPr lang="mr-IN" sz="2000" b="1" dirty="0" err="1"/>
              <a:t>init</a:t>
            </a:r>
            <a:r>
              <a:rPr lang="mr-IN" sz="2000" b="1" dirty="0"/>
              <a:t>(</a:t>
            </a:r>
            <a:r>
              <a:rPr lang="mr-IN" sz="2000" b="1" dirty="0" err="1"/>
              <a:t>int</a:t>
            </a:r>
            <a:r>
              <a:rPr lang="mr-IN" sz="2000" b="1" dirty="0"/>
              <a:t> </a:t>
            </a:r>
            <a:r>
              <a:rPr lang="mr-IN" sz="2000" b="1" dirty="0" err="1"/>
              <a:t>n</a:t>
            </a:r>
            <a:r>
              <a:rPr lang="mr-IN" sz="2000" b="1" dirty="0"/>
              <a:t>, </a:t>
            </a:r>
            <a:r>
              <a:rPr lang="mr-IN" sz="2000" b="1" dirty="0" err="1"/>
              <a:t>float</a:t>
            </a:r>
            <a:r>
              <a:rPr lang="mr-IN" sz="2000" b="1" dirty="0"/>
              <a:t> (*</a:t>
            </a:r>
            <a:r>
              <a:rPr lang="mr-IN" sz="2000" b="1" dirty="0" err="1"/>
              <a:t>b</a:t>
            </a:r>
            <a:r>
              <a:rPr lang="mr-IN" sz="2000" b="1" dirty="0"/>
              <a:t>)[</a:t>
            </a:r>
            <a:r>
              <a:rPr lang="mr-IN" sz="2000" b="1" dirty="0" err="1"/>
              <a:t>N</a:t>
            </a:r>
            <a:r>
              <a:rPr lang="mr-IN" sz="2000" b="1" dirty="0"/>
              <a:t>]); </a:t>
            </a:r>
            <a:endParaRPr lang="en-US" sz="2000" b="1" dirty="0"/>
          </a:p>
          <a:p>
            <a:pPr marL="0" indent="0">
              <a:buNone/>
            </a:pPr>
            <a:r>
              <a:rPr lang="mr-IN" sz="2000" b="1" dirty="0" err="1"/>
              <a:t>int</a:t>
            </a:r>
            <a:r>
              <a:rPr lang="mr-IN" sz="2000" b="1" dirty="0"/>
              <a:t> </a:t>
            </a:r>
            <a:r>
              <a:rPr lang="mr-IN" sz="2000" b="1" dirty="0" err="1"/>
              <a:t>main</a:t>
            </a:r>
            <a:r>
              <a:rPr lang="mr-IN" sz="2000" b="1" dirty="0"/>
              <a:t>(){ </a:t>
            </a:r>
            <a:endParaRPr lang="mr-IN" sz="2000" dirty="0"/>
          </a:p>
          <a:p>
            <a:pPr marL="0" indent="0">
              <a:buNone/>
            </a:pPr>
            <a:r>
              <a:rPr lang="mr-IN" sz="2000" b="1" dirty="0" err="1"/>
              <a:t>int</a:t>
            </a:r>
            <a:r>
              <a:rPr lang="mr-IN" sz="2000" b="1" dirty="0"/>
              <a:t> </a:t>
            </a:r>
            <a:r>
              <a:rPr lang="mr-IN" sz="2000" b="1" dirty="0" err="1"/>
              <a:t>i,j</a:t>
            </a:r>
            <a:r>
              <a:rPr lang="mr-IN" sz="2000" b="1" dirty="0"/>
              <a:t>; </a:t>
            </a:r>
            <a:r>
              <a:rPr lang="mr-IN" sz="2000" b="1" dirty="0" err="1"/>
              <a:t>float</a:t>
            </a:r>
            <a:r>
              <a:rPr lang="mr-IN" sz="2000" b="1" dirty="0"/>
              <a:t> </a:t>
            </a:r>
            <a:r>
              <a:rPr lang="mr-IN" sz="2000" b="1" dirty="0" err="1"/>
              <a:t>a</a:t>
            </a:r>
            <a:r>
              <a:rPr lang="mr-IN" sz="2000" b="1" dirty="0"/>
              <a:t>[</a:t>
            </a:r>
            <a:r>
              <a:rPr lang="mr-IN" sz="2000" b="1" dirty="0" err="1"/>
              <a:t>N</a:t>
            </a:r>
            <a:r>
              <a:rPr lang="mr-IN" sz="2000" b="1" dirty="0"/>
              <a:t>], </a:t>
            </a:r>
            <a:r>
              <a:rPr lang="mr-IN" sz="2000" b="1" dirty="0" err="1"/>
              <a:t>b</a:t>
            </a:r>
            <a:r>
              <a:rPr lang="mr-IN" sz="2000" b="1" dirty="0"/>
              <a:t>[</a:t>
            </a:r>
            <a:r>
              <a:rPr lang="mr-IN" sz="2000" b="1" dirty="0" err="1"/>
              <a:t>N</a:t>
            </a:r>
            <a:r>
              <a:rPr lang="mr-IN" sz="2000" b="1" dirty="0"/>
              <a:t>][</a:t>
            </a:r>
            <a:r>
              <a:rPr lang="mr-IN" sz="2000" b="1" dirty="0" err="1"/>
              <a:t>N</a:t>
            </a:r>
            <a:r>
              <a:rPr lang="mr-IN" sz="2000" b="1" dirty="0"/>
              <a:t>]; </a:t>
            </a:r>
            <a:r>
              <a:rPr lang="mr-IN" sz="2000" b="1" dirty="0" err="1"/>
              <a:t>init</a:t>
            </a:r>
            <a:r>
              <a:rPr lang="mr-IN" sz="2000" b="1" dirty="0"/>
              <a:t>(</a:t>
            </a:r>
            <a:r>
              <a:rPr lang="mr-IN" sz="2000" b="1" dirty="0" err="1"/>
              <a:t>N,b</a:t>
            </a:r>
            <a:r>
              <a:rPr lang="mr-IN" sz="2000" b="1" dirty="0"/>
              <a:t>); </a:t>
            </a:r>
            <a:endParaRPr lang="mr-IN" sz="2000" dirty="0"/>
          </a:p>
          <a:p>
            <a:pPr marL="0" indent="0">
              <a:buNone/>
            </a:pPr>
            <a:r>
              <a:rPr lang="mr-IN" sz="2000" b="1" dirty="0" err="1"/>
              <a:t>for</a:t>
            </a:r>
            <a:r>
              <a:rPr lang="mr-IN" sz="2000" b="1" dirty="0"/>
              <a:t>(</a:t>
            </a:r>
            <a:r>
              <a:rPr lang="mr-IN" sz="2000" b="1" dirty="0" err="1"/>
              <a:t>i</a:t>
            </a:r>
            <a:r>
              <a:rPr lang="mr-IN" sz="2000" b="1" dirty="0"/>
              <a:t>=0; </a:t>
            </a:r>
            <a:r>
              <a:rPr lang="mr-IN" sz="2000" b="1" dirty="0" err="1"/>
              <a:t>i</a:t>
            </a:r>
            <a:r>
              <a:rPr lang="mr-IN" sz="2000" b="1" dirty="0"/>
              <a:t>&lt;</a:t>
            </a:r>
            <a:r>
              <a:rPr lang="mr-IN" sz="2000" b="1" dirty="0" err="1"/>
              <a:t>N</a:t>
            </a:r>
            <a:r>
              <a:rPr lang="mr-IN" sz="2000" b="1" dirty="0"/>
              <a:t>; </a:t>
            </a:r>
            <a:r>
              <a:rPr lang="mr-IN" sz="2000" b="1" dirty="0" err="1"/>
              <a:t>i</a:t>
            </a:r>
            <a:r>
              <a:rPr lang="mr-IN" sz="2000" b="1" dirty="0"/>
              <a:t>++) </a:t>
            </a:r>
            <a:r>
              <a:rPr lang="en-US" sz="2000" b="1" dirty="0"/>
              <a:t> </a:t>
            </a:r>
            <a:r>
              <a:rPr lang="mr-IN" sz="2000" b="1" dirty="0" err="1"/>
              <a:t>a</a:t>
            </a:r>
            <a:r>
              <a:rPr lang="mr-IN" sz="2000" b="1" dirty="0"/>
              <a:t>[</a:t>
            </a:r>
            <a:r>
              <a:rPr lang="mr-IN" sz="2000" b="1" dirty="0" err="1"/>
              <a:t>i</a:t>
            </a:r>
            <a:r>
              <a:rPr lang="mr-IN" sz="2000" b="1" dirty="0"/>
              <a:t>]=0.0e0; </a:t>
            </a:r>
            <a:endParaRPr lang="en-US" sz="2000" b="1" dirty="0"/>
          </a:p>
          <a:p>
            <a:pPr marL="0" indent="0">
              <a:buNone/>
            </a:pPr>
            <a:endParaRPr lang="en-US" sz="2000" b="1" dirty="0"/>
          </a:p>
          <a:p>
            <a:pPr marL="0" indent="0">
              <a:buNone/>
            </a:pPr>
            <a:r>
              <a:rPr lang="mr-IN" sz="2000" b="1" dirty="0">
                <a:solidFill>
                  <a:srgbClr val="C00000"/>
                </a:solidFill>
              </a:rPr>
              <a:t>#</a:t>
            </a:r>
            <a:r>
              <a:rPr lang="mr-IN" sz="2000" b="1" dirty="0" err="1">
                <a:solidFill>
                  <a:srgbClr val="C00000"/>
                </a:solidFill>
              </a:rPr>
              <a:t>pragma</a:t>
            </a:r>
            <a:r>
              <a:rPr lang="mr-IN" sz="2000" b="1" dirty="0">
                <a:solidFill>
                  <a:srgbClr val="C00000"/>
                </a:solidFill>
              </a:rPr>
              <a:t> </a:t>
            </a:r>
            <a:r>
              <a:rPr lang="mr-IN" sz="2000" b="1" dirty="0" err="1">
                <a:solidFill>
                  <a:srgbClr val="C00000"/>
                </a:solidFill>
              </a:rPr>
              <a:t>omp</a:t>
            </a:r>
            <a:r>
              <a:rPr lang="mr-IN" sz="2000" b="1" dirty="0">
                <a:solidFill>
                  <a:srgbClr val="C00000"/>
                </a:solidFill>
              </a:rPr>
              <a:t> </a:t>
            </a:r>
            <a:r>
              <a:rPr lang="mr-IN" sz="2000" b="1" dirty="0" err="1">
                <a:solidFill>
                  <a:srgbClr val="C00000"/>
                </a:solidFill>
              </a:rPr>
              <a:t>parallel</a:t>
            </a:r>
            <a:r>
              <a:rPr lang="mr-IN" sz="2000" b="1" dirty="0">
                <a:solidFill>
                  <a:srgbClr val="C00000"/>
                </a:solidFill>
              </a:rPr>
              <a:t> </a:t>
            </a:r>
            <a:r>
              <a:rPr lang="mr-IN" sz="2000" b="1" dirty="0" err="1">
                <a:solidFill>
                  <a:srgbClr val="C00000"/>
                </a:solidFill>
              </a:rPr>
              <a:t>for</a:t>
            </a:r>
            <a:r>
              <a:rPr lang="mr-IN" sz="2000" b="1" dirty="0">
                <a:solidFill>
                  <a:srgbClr val="C00000"/>
                </a:solidFill>
              </a:rPr>
              <a:t> </a:t>
            </a:r>
            <a:r>
              <a:rPr lang="mr-IN" sz="2000" b="1" dirty="0" err="1">
                <a:solidFill>
                  <a:srgbClr val="C00000"/>
                </a:solidFill>
              </a:rPr>
              <a:t>reduction</a:t>
            </a:r>
            <a:r>
              <a:rPr lang="mr-IN" sz="2000" b="1" dirty="0">
                <a:solidFill>
                  <a:srgbClr val="C00000"/>
                </a:solidFill>
              </a:rPr>
              <a:t>(+:</a:t>
            </a:r>
            <a:r>
              <a:rPr lang="mr-IN" sz="2000" b="1" dirty="0" err="1">
                <a:solidFill>
                  <a:srgbClr val="C00000"/>
                </a:solidFill>
              </a:rPr>
              <a:t>a</a:t>
            </a:r>
            <a:r>
              <a:rPr lang="mr-IN" sz="2000" b="1" dirty="0">
                <a:solidFill>
                  <a:srgbClr val="C00000"/>
                </a:solidFill>
              </a:rPr>
              <a:t>[0:N]) </a:t>
            </a:r>
            <a:r>
              <a:rPr lang="mr-IN" sz="2000" b="1" dirty="0" err="1">
                <a:solidFill>
                  <a:srgbClr val="C00000"/>
                </a:solidFill>
              </a:rPr>
              <a:t>private</a:t>
            </a:r>
            <a:r>
              <a:rPr lang="mr-IN" sz="2000" b="1" dirty="0">
                <a:solidFill>
                  <a:srgbClr val="C00000"/>
                </a:solidFill>
              </a:rPr>
              <a:t>(</a:t>
            </a:r>
            <a:r>
              <a:rPr lang="mr-IN" sz="2000" b="1" dirty="0" err="1">
                <a:solidFill>
                  <a:srgbClr val="C00000"/>
                </a:solidFill>
              </a:rPr>
              <a:t>j</a:t>
            </a:r>
            <a:r>
              <a:rPr lang="mr-IN" sz="2000" b="1" dirty="0">
                <a:solidFill>
                  <a:srgbClr val="C00000"/>
                </a:solidFill>
              </a:rPr>
              <a:t>) </a:t>
            </a:r>
            <a:endParaRPr lang="en-US" sz="2000" b="1" dirty="0">
              <a:solidFill>
                <a:srgbClr val="C00000"/>
              </a:solidFill>
            </a:endParaRPr>
          </a:p>
          <a:p>
            <a:pPr marL="0" indent="0">
              <a:buNone/>
            </a:pPr>
            <a:r>
              <a:rPr lang="mr-IN" sz="2000" b="1" dirty="0" err="1"/>
              <a:t>for</a:t>
            </a:r>
            <a:r>
              <a:rPr lang="mr-IN" sz="2000" b="1" dirty="0"/>
              <a:t>(</a:t>
            </a:r>
            <a:r>
              <a:rPr lang="mr-IN" sz="2000" b="1" dirty="0" err="1"/>
              <a:t>i</a:t>
            </a:r>
            <a:r>
              <a:rPr lang="mr-IN" sz="2000" b="1" dirty="0"/>
              <a:t>=0; </a:t>
            </a:r>
            <a:r>
              <a:rPr lang="mr-IN" sz="2000" b="1" dirty="0" err="1"/>
              <a:t>i</a:t>
            </a:r>
            <a:r>
              <a:rPr lang="mr-IN" sz="2000" b="1" dirty="0"/>
              <a:t>&lt;</a:t>
            </a:r>
            <a:r>
              <a:rPr lang="mr-IN" sz="2000" b="1" dirty="0" err="1"/>
              <a:t>N</a:t>
            </a:r>
            <a:r>
              <a:rPr lang="mr-IN" sz="2000" b="1" dirty="0"/>
              <a:t>; </a:t>
            </a:r>
            <a:r>
              <a:rPr lang="mr-IN" sz="2000" b="1" dirty="0" err="1"/>
              <a:t>i</a:t>
            </a:r>
            <a:r>
              <a:rPr lang="mr-IN" sz="2000" b="1" dirty="0"/>
              <a:t>++){ </a:t>
            </a:r>
            <a:endParaRPr lang="en-US" sz="2000" b="1" dirty="0"/>
          </a:p>
          <a:p>
            <a:pPr marL="0" indent="0">
              <a:buNone/>
            </a:pPr>
            <a:r>
              <a:rPr lang="en-US" sz="2000" b="1" dirty="0"/>
              <a:t>   </a:t>
            </a:r>
            <a:r>
              <a:rPr lang="mr-IN" sz="2000" b="1" dirty="0" err="1"/>
              <a:t>for</a:t>
            </a:r>
            <a:r>
              <a:rPr lang="mr-IN" sz="2000" b="1" dirty="0"/>
              <a:t>(</a:t>
            </a:r>
            <a:r>
              <a:rPr lang="mr-IN" sz="2000" b="1" dirty="0" err="1"/>
              <a:t>j</a:t>
            </a:r>
            <a:r>
              <a:rPr lang="mr-IN" sz="2000" b="1" dirty="0"/>
              <a:t>=0; </a:t>
            </a:r>
            <a:r>
              <a:rPr lang="mr-IN" sz="2000" b="1" dirty="0" err="1"/>
              <a:t>j</a:t>
            </a:r>
            <a:r>
              <a:rPr lang="mr-IN" sz="2000" b="1" dirty="0"/>
              <a:t>&lt;</a:t>
            </a:r>
            <a:r>
              <a:rPr lang="mr-IN" sz="2000" b="1" dirty="0" err="1"/>
              <a:t>N</a:t>
            </a:r>
            <a:r>
              <a:rPr lang="mr-IN" sz="2000" b="1" dirty="0"/>
              <a:t>; </a:t>
            </a:r>
            <a:r>
              <a:rPr lang="mr-IN" sz="2000" b="1" dirty="0" err="1"/>
              <a:t>j++</a:t>
            </a:r>
            <a:r>
              <a:rPr lang="mr-IN" sz="2000" b="1" dirty="0"/>
              <a:t>){ </a:t>
            </a:r>
            <a:endParaRPr lang="en-US" sz="2000" b="1" dirty="0"/>
          </a:p>
          <a:p>
            <a:pPr marL="0" indent="0">
              <a:buNone/>
            </a:pPr>
            <a:r>
              <a:rPr lang="en-US" sz="2000" b="1" dirty="0"/>
              <a:t>          </a:t>
            </a:r>
            <a:r>
              <a:rPr lang="mr-IN" sz="2000" b="1" dirty="0" err="1"/>
              <a:t>a</a:t>
            </a:r>
            <a:r>
              <a:rPr lang="mr-IN" sz="2000" b="1" dirty="0"/>
              <a:t>[</a:t>
            </a:r>
            <a:r>
              <a:rPr lang="mr-IN" sz="2000" b="1" dirty="0" err="1"/>
              <a:t>j</a:t>
            </a:r>
            <a:r>
              <a:rPr lang="mr-IN" sz="2000" b="1" dirty="0"/>
              <a:t>] += </a:t>
            </a:r>
            <a:r>
              <a:rPr lang="mr-IN" sz="2000" b="1" dirty="0" err="1"/>
              <a:t>b</a:t>
            </a:r>
            <a:r>
              <a:rPr lang="mr-IN" sz="2000" b="1" dirty="0"/>
              <a:t>[</a:t>
            </a:r>
            <a:r>
              <a:rPr lang="mr-IN" sz="2000" b="1" dirty="0" err="1"/>
              <a:t>i</a:t>
            </a:r>
            <a:r>
              <a:rPr lang="mr-IN" sz="2000" b="1" dirty="0"/>
              <a:t>][</a:t>
            </a:r>
            <a:r>
              <a:rPr lang="mr-IN" sz="2000" b="1" dirty="0" err="1"/>
              <a:t>j</a:t>
            </a:r>
            <a:r>
              <a:rPr lang="mr-IN" sz="2000" b="1" dirty="0"/>
              <a:t>]; </a:t>
            </a:r>
            <a:endParaRPr lang="en-US" sz="2000" b="1" dirty="0"/>
          </a:p>
          <a:p>
            <a:pPr marL="0" indent="0">
              <a:buNone/>
            </a:pPr>
            <a:r>
              <a:rPr lang="en-US" sz="2000" b="1" dirty="0"/>
              <a:t>   </a:t>
            </a:r>
            <a:r>
              <a:rPr lang="mr-IN" sz="2000" b="1" dirty="0"/>
              <a:t>} </a:t>
            </a:r>
            <a:endParaRPr lang="en-US" sz="2000" b="1" dirty="0"/>
          </a:p>
          <a:p>
            <a:pPr marL="0" indent="0">
              <a:buNone/>
            </a:pPr>
            <a:r>
              <a:rPr lang="mr-IN" sz="2000" b="1" dirty="0"/>
              <a:t>} </a:t>
            </a:r>
            <a:endParaRPr lang="mr-IN" sz="2000" dirty="0"/>
          </a:p>
          <a:p>
            <a:pPr marL="0" indent="0">
              <a:buNone/>
            </a:pPr>
            <a:r>
              <a:rPr lang="mr-IN" sz="2000" b="1" dirty="0" err="1"/>
              <a:t>printf</a:t>
            </a:r>
            <a:r>
              <a:rPr lang="mr-IN" sz="2000" b="1" dirty="0"/>
              <a:t>(" </a:t>
            </a:r>
            <a:r>
              <a:rPr lang="mr-IN" sz="2000" b="1" dirty="0" err="1"/>
              <a:t>a</a:t>
            </a:r>
            <a:r>
              <a:rPr lang="mr-IN" sz="2000" b="1" dirty="0"/>
              <a:t>[0] </a:t>
            </a:r>
            <a:r>
              <a:rPr lang="mr-IN" sz="2000" b="1" dirty="0" err="1"/>
              <a:t>a</a:t>
            </a:r>
            <a:r>
              <a:rPr lang="mr-IN" sz="2000" b="1" dirty="0"/>
              <a:t>[N-1]: %</a:t>
            </a:r>
            <a:r>
              <a:rPr lang="mr-IN" sz="2000" b="1" dirty="0" err="1"/>
              <a:t>f</a:t>
            </a:r>
            <a:r>
              <a:rPr lang="mr-IN" sz="2000" b="1" dirty="0"/>
              <a:t> %</a:t>
            </a:r>
            <a:r>
              <a:rPr lang="mr-IN" sz="2000" b="1" dirty="0" err="1"/>
              <a:t>f</a:t>
            </a:r>
            <a:r>
              <a:rPr lang="mr-IN" sz="2000" b="1" dirty="0"/>
              <a:t>\</a:t>
            </a:r>
            <a:r>
              <a:rPr lang="mr-IN" sz="2000" b="1" dirty="0" err="1"/>
              <a:t>n</a:t>
            </a:r>
            <a:r>
              <a:rPr lang="mr-IN" sz="2000" b="1" dirty="0"/>
              <a:t>", </a:t>
            </a:r>
            <a:r>
              <a:rPr lang="mr-IN" sz="2000" b="1" dirty="0" err="1"/>
              <a:t>a</a:t>
            </a:r>
            <a:r>
              <a:rPr lang="mr-IN" sz="2000" b="1" dirty="0"/>
              <a:t>[0], </a:t>
            </a:r>
            <a:r>
              <a:rPr lang="mr-IN" sz="2000" b="1" dirty="0" err="1"/>
              <a:t>a</a:t>
            </a:r>
            <a:r>
              <a:rPr lang="mr-IN" sz="2000" b="1" dirty="0"/>
              <a:t>[N-1]); </a:t>
            </a:r>
            <a:endParaRPr lang="mr-IN" sz="2000" dirty="0"/>
          </a:p>
          <a:p>
            <a:pPr marL="0" indent="0">
              <a:buNone/>
            </a:pPr>
            <a:r>
              <a:rPr lang="mr-IN" sz="2000" b="1" dirty="0" err="1"/>
              <a:t>return</a:t>
            </a:r>
            <a:r>
              <a:rPr lang="mr-IN" sz="2000" b="1" dirty="0"/>
              <a:t> 0; </a:t>
            </a:r>
            <a:endParaRPr lang="mr-IN" sz="2000"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118</a:t>
            </a:fld>
            <a:endParaRPr lang="en-US" dirty="0">
              <a:solidFill>
                <a:srgbClr val="000000"/>
              </a:solidFill>
              <a:latin typeface="Tahoma" pitchFamily="34" charset="0"/>
              <a:cs typeface="Arial" pitchFamily="34" charset="0"/>
            </a:endParaRPr>
          </a:p>
        </p:txBody>
      </p:sp>
      <p:sp>
        <p:nvSpPr>
          <p:cNvPr id="5" name="TextBox 4"/>
          <p:cNvSpPr txBox="1"/>
          <p:nvPr/>
        </p:nvSpPr>
        <p:spPr>
          <a:xfrm>
            <a:off x="7022080" y="1609522"/>
            <a:ext cx="4624925" cy="1200329"/>
          </a:xfrm>
          <a:prstGeom prst="rect">
            <a:avLst/>
          </a:prstGeom>
          <a:noFill/>
          <a:ln>
            <a:solidFill>
              <a:schemeClr val="tx1"/>
            </a:solidFill>
          </a:ln>
        </p:spPr>
        <p:txBody>
          <a:bodyPr wrap="square" rtlCol="0">
            <a:spAutoFit/>
          </a:bodyPr>
          <a:lstStyle/>
          <a:p>
            <a:r>
              <a:rPr lang="en-US" dirty="0"/>
              <a:t>Works the same as any other reduce </a:t>
            </a:r>
            <a:r>
              <a:rPr lang="mr-IN" dirty="0"/>
              <a:t>…</a:t>
            </a:r>
            <a:r>
              <a:rPr lang="en-US" dirty="0"/>
              <a:t> a private array is formed for each thread, element wise combination across threads and then with original array at the end</a:t>
            </a:r>
          </a:p>
        </p:txBody>
      </p:sp>
    </p:spTree>
    <p:extLst>
      <p:ext uri="{BB962C8B-B14F-4D97-AF65-F5344CB8AC3E}">
        <p14:creationId xmlns:p14="http://schemas.microsoft.com/office/powerpoint/2010/main" val="26338571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222253" y="1081088"/>
            <a:ext cx="10133804" cy="4810432"/>
          </a:xfrm>
        </p:spPr>
        <p:txBody>
          <a:bodyPr/>
          <a:lstStyle/>
          <a:p>
            <a:r>
              <a:rPr lang="en-US" sz="2000" dirty="0"/>
              <a:t>Go back to your parallel </a:t>
            </a:r>
            <a:r>
              <a:rPr lang="en-US" sz="2000" dirty="0" err="1"/>
              <a:t>mandel.c</a:t>
            </a:r>
            <a:r>
              <a:rPr lang="en-US" sz="2000" dirty="0"/>
              <a:t> program.</a:t>
            </a:r>
          </a:p>
          <a:p>
            <a:r>
              <a:rPr lang="en-US" sz="2000" dirty="0"/>
              <a:t>Using what we’ve learned in this block of slides can you improve the runtime?</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119</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7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3686308"/>
              </p:ext>
            </p:extLst>
          </p:nvPr>
        </p:nvGraphicFramePr>
        <p:xfrm>
          <a:off x="551432" y="635820"/>
          <a:ext cx="11123113" cy="6083634"/>
        </p:xfrm>
        <a:graphic>
          <a:graphicData uri="http://schemas.openxmlformats.org/drawingml/2006/table">
            <a:tbl>
              <a:tblPr firstRow="1" bandRow="1">
                <a:tableStyleId>{5940675A-B579-460E-94D1-54222C63F5DA}</a:tableStyleId>
              </a:tblPr>
              <a:tblGrid>
                <a:gridCol w="3292259">
                  <a:extLst>
                    <a:ext uri="{9D8B030D-6E8A-4147-A177-3AD203B41FA5}">
                      <a16:colId xmlns:a16="http://schemas.microsoft.com/office/drawing/2014/main" val="20000"/>
                    </a:ext>
                  </a:extLst>
                </a:gridCol>
                <a:gridCol w="7830854">
                  <a:extLst>
                    <a:ext uri="{9D8B030D-6E8A-4147-A177-3AD203B41FA5}">
                      <a16:colId xmlns:a16="http://schemas.microsoft.com/office/drawing/2014/main" val="20001"/>
                    </a:ext>
                  </a:extLst>
                </a:gridCol>
              </a:tblGrid>
              <a:tr h="321554">
                <a:tc>
                  <a:txBody>
                    <a:bodyPr/>
                    <a:lstStyle/>
                    <a:p>
                      <a:r>
                        <a:rPr lang="en-US" sz="1400" b="1" dirty="0" err="1"/>
                        <a:t>OpenMP</a:t>
                      </a:r>
                      <a:r>
                        <a:rPr lang="en-US" sz="1400" b="1" dirty="0"/>
                        <a:t> pragma,</a:t>
                      </a:r>
                      <a:r>
                        <a:rPr lang="en-US" sz="1400" b="1" baseline="0" dirty="0"/>
                        <a:t> function, or clause</a:t>
                      </a:r>
                      <a:endParaRPr lang="en-US" sz="1400" b="1" dirty="0"/>
                    </a:p>
                  </a:txBody>
                  <a:tcPr>
                    <a:solidFill>
                      <a:srgbClr val="FFFFE7"/>
                    </a:solidFill>
                  </a:tcPr>
                </a:tc>
                <a:tc>
                  <a:txBody>
                    <a:bodyPr/>
                    <a:lstStyle/>
                    <a:p>
                      <a:r>
                        <a:rPr lang="en-US" sz="1400" b="1" dirty="0"/>
                        <a:t>Concepts</a:t>
                      </a:r>
                    </a:p>
                  </a:txBody>
                  <a:tcPr>
                    <a:solidFill>
                      <a:srgbClr val="FFFFE7"/>
                    </a:solidFill>
                  </a:tcPr>
                </a:tc>
                <a:extLst>
                  <a:ext uri="{0D108BD9-81ED-4DB2-BD59-A6C34878D82A}">
                    <a16:rowId xmlns:a16="http://schemas.microsoft.com/office/drawing/2014/main" val="10000"/>
                  </a:ext>
                </a:extLst>
              </a:tr>
              <a:tr h="171385">
                <a:tc>
                  <a:txBody>
                    <a:bodyPr/>
                    <a:lstStyle/>
                    <a:p>
                      <a:r>
                        <a:rPr lang="en-US" sz="1400" dirty="0"/>
                        <a:t>#pragma </a:t>
                      </a:r>
                      <a:r>
                        <a:rPr lang="en-US" sz="1400" dirty="0" err="1"/>
                        <a:t>omp</a:t>
                      </a:r>
                      <a:r>
                        <a:rPr lang="en-US" sz="1400" baseline="0" dirty="0"/>
                        <a:t> parallel</a:t>
                      </a:r>
                      <a:endParaRPr lang="en-US" sz="1400" dirty="0"/>
                    </a:p>
                  </a:txBody>
                  <a:tcPr/>
                </a:tc>
                <a:tc>
                  <a:txBody>
                    <a:bodyPr/>
                    <a:lstStyle/>
                    <a:p>
                      <a:r>
                        <a:rPr lang="en-US" sz="1400" dirty="0"/>
                        <a:t>Parallel region, teams of threads,</a:t>
                      </a:r>
                      <a:r>
                        <a:rPr lang="en-US" sz="1400" baseline="0" dirty="0"/>
                        <a:t> </a:t>
                      </a:r>
                      <a:r>
                        <a:rPr lang="en-US" sz="1400" dirty="0"/>
                        <a:t> structured</a:t>
                      </a:r>
                      <a:r>
                        <a:rPr lang="en-US" sz="1400" baseline="0" dirty="0"/>
                        <a:t> block, interleaved execution across threads.</a:t>
                      </a:r>
                      <a:endParaRPr lang="en-US" sz="1400" dirty="0"/>
                    </a:p>
                  </a:txBody>
                  <a:tcPr/>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void </a:t>
                      </a:r>
                      <a:r>
                        <a:rPr lang="en-US" sz="1400" dirty="0" err="1"/>
                        <a:t>omp_set_thread_num</a:t>
                      </a:r>
                      <a:r>
                        <a:rPr lang="en-US" sz="1400" dirty="0"/>
                        <a:t>()</a:t>
                      </a:r>
                      <a:br>
                        <a:rPr lang="en-US" sz="1400" dirty="0"/>
                      </a:br>
                      <a:r>
                        <a:rPr lang="en-US" sz="1400" dirty="0" err="1"/>
                        <a:t>int</a:t>
                      </a:r>
                      <a:r>
                        <a:rPr lang="en-US" sz="1400" dirty="0"/>
                        <a:t> </a:t>
                      </a:r>
                      <a:r>
                        <a:rPr lang="en-US" sz="1400" dirty="0" err="1"/>
                        <a:t>omp_get_thread_num</a:t>
                      </a:r>
                      <a:r>
                        <a:rPr lang="en-US" sz="1400" dirty="0"/>
                        <a:t>()</a:t>
                      </a:r>
                    </a:p>
                    <a:p>
                      <a:r>
                        <a:rPr lang="en-US" sz="1400" dirty="0" err="1"/>
                        <a:t>int</a:t>
                      </a:r>
                      <a:r>
                        <a:rPr lang="en-US" sz="1400" dirty="0"/>
                        <a:t> </a:t>
                      </a:r>
                      <a:r>
                        <a:rPr lang="en-US" sz="1400" dirty="0" err="1"/>
                        <a:t>omp_get_num_threads</a:t>
                      </a:r>
                      <a:r>
                        <a:rPr lang="en-US" sz="1400" dirty="0"/>
                        <a:t>()</a:t>
                      </a:r>
                    </a:p>
                  </a:txBody>
                  <a:tcPr/>
                </a:tc>
                <a:tc>
                  <a:txBody>
                    <a:bodyPr/>
                    <a:lstStyle/>
                    <a:p>
                      <a:r>
                        <a:rPr lang="en-US" sz="1400" dirty="0"/>
                        <a:t>Default number of threads and internal control variables.  </a:t>
                      </a:r>
                      <a:br>
                        <a:rPr lang="en-US" sz="1400" dirty="0"/>
                      </a:br>
                      <a:r>
                        <a:rPr lang="en-US" sz="1400" dirty="0"/>
                        <a:t>SPMD pattern: Create threads with</a:t>
                      </a:r>
                      <a:r>
                        <a:rPr lang="en-US" sz="1400" baseline="0" dirty="0"/>
                        <a:t> a parallel region and split up the work using the number of threads and the thread ID.  </a:t>
                      </a:r>
                      <a:endParaRPr lang="en-US" sz="1400" dirty="0"/>
                    </a:p>
                  </a:txBody>
                  <a:tcPr/>
                </a:tc>
                <a:extLst>
                  <a:ext uri="{0D108BD9-81ED-4DB2-BD59-A6C34878D82A}">
                    <a16:rowId xmlns:a16="http://schemas.microsoft.com/office/drawing/2014/main" val="10002"/>
                  </a:ext>
                </a:extLst>
              </a:tr>
              <a:tr h="3944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double </a:t>
                      </a:r>
                      <a:r>
                        <a:rPr lang="en-US" sz="1400" dirty="0" err="1"/>
                        <a:t>omp_get_wtime</a:t>
                      </a:r>
                      <a:r>
                        <a:rPr lang="en-US" sz="1400" dirty="0"/>
                        <a:t>()</a:t>
                      </a:r>
                    </a:p>
                  </a:txBody>
                  <a:tcPr/>
                </a:tc>
                <a:tc>
                  <a:txBody>
                    <a:bodyPr/>
                    <a:lstStyle/>
                    <a:p>
                      <a:r>
                        <a:rPr lang="en-US" sz="1400" dirty="0"/>
                        <a:t>Speedup and Amdahl's law.    False</a:t>
                      </a:r>
                      <a:r>
                        <a:rPr lang="en-US" sz="1400" baseline="0" dirty="0"/>
                        <a:t> sharing </a:t>
                      </a:r>
                      <a:r>
                        <a:rPr lang="en-US" sz="1400" dirty="0"/>
                        <a:t>and other performance issues.</a:t>
                      </a:r>
                    </a:p>
                  </a:txBody>
                  <a:tcPr/>
                </a:tc>
                <a:extLst>
                  <a:ext uri="{0D108BD9-81ED-4DB2-BD59-A6C34878D82A}">
                    <a16:rowId xmlns:a16="http://schemas.microsoft.com/office/drawing/2014/main" val="10003"/>
                  </a:ext>
                </a:extLst>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setenv</a:t>
                      </a:r>
                      <a:r>
                        <a:rPr lang="en-US" sz="1400" dirty="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Setting the internal control variable for the </a:t>
                      </a:r>
                      <a:r>
                        <a:rPr lang="en-US" sz="1400" baseline="0" dirty="0"/>
                        <a:t>default number of threads with an environment variable</a:t>
                      </a:r>
                      <a:endParaRPr lang="en-US" sz="1400" dirty="0"/>
                    </a:p>
                  </a:txBody>
                  <a:tcPr/>
                </a:tc>
                <a:extLst>
                  <a:ext uri="{0D108BD9-81ED-4DB2-BD59-A6C34878D82A}">
                    <a16:rowId xmlns:a16="http://schemas.microsoft.com/office/drawing/2014/main" val="10004"/>
                  </a:ext>
                </a:extLst>
              </a:tr>
              <a:tr h="4399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 </a:t>
                      </a:r>
                      <a:r>
                        <a:rPr lang="en-US" sz="1400" dirty="0" err="1"/>
                        <a:t>omp</a:t>
                      </a:r>
                      <a:r>
                        <a:rPr lang="en-US" sz="1400" dirty="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c</a:t>
                      </a:r>
                      <a:r>
                        <a:rPr lang="en-US" sz="1400" dirty="0"/>
                        <a:t>ritical</a:t>
                      </a:r>
                    </a:p>
                  </a:txBody>
                  <a:tcPr/>
                </a:tc>
                <a:tc>
                  <a:txBody>
                    <a:bodyPr/>
                    <a:lstStyle/>
                    <a:p>
                      <a:r>
                        <a:rPr lang="en-US" sz="1400" dirty="0"/>
                        <a:t>Synchronization and race conditions.</a:t>
                      </a:r>
                      <a:r>
                        <a:rPr lang="en-US" sz="1400" baseline="0" dirty="0"/>
                        <a:t>    </a:t>
                      </a:r>
                      <a:br>
                        <a:rPr lang="en-US" sz="1400" baseline="0" dirty="0"/>
                      </a:br>
                      <a:r>
                        <a:rPr lang="en-US" sz="1400" baseline="0" dirty="0"/>
                        <a:t>Revisit interleaved execution. </a:t>
                      </a:r>
                      <a:endParaRPr lang="en-US" sz="1400" dirty="0"/>
                    </a:p>
                  </a:txBody>
                  <a:tcPr/>
                </a:tc>
                <a:extLst>
                  <a:ext uri="{0D108BD9-81ED-4DB2-BD59-A6C34878D82A}">
                    <a16:rowId xmlns:a16="http://schemas.microsoft.com/office/drawing/2014/main" val="10005"/>
                  </a:ext>
                </a:extLst>
              </a:tr>
              <a:tr h="122519">
                <a:tc>
                  <a:txBody>
                    <a:bodyPr/>
                    <a:lstStyle/>
                    <a:p>
                      <a:r>
                        <a:rPr lang="en-US" sz="1400" dirty="0"/>
                        <a:t>#pragma </a:t>
                      </a:r>
                      <a:r>
                        <a:rPr lang="en-US" sz="1400" dirty="0" err="1"/>
                        <a:t>omp</a:t>
                      </a:r>
                      <a:r>
                        <a:rPr lang="en-US" sz="1400" dirty="0"/>
                        <a:t> for</a:t>
                      </a:r>
                      <a:endParaRPr lang="en-US" sz="1400" baseline="0" dirty="0"/>
                    </a:p>
                    <a:p>
                      <a:r>
                        <a:rPr lang="en-US" sz="1400" baseline="0" dirty="0"/>
                        <a:t>#pragma </a:t>
                      </a:r>
                      <a:r>
                        <a:rPr lang="en-US" sz="1400" baseline="0" dirty="0" err="1"/>
                        <a:t>omp</a:t>
                      </a:r>
                      <a:r>
                        <a:rPr lang="en-US" sz="1400" baseline="0" dirty="0"/>
                        <a:t> parallel for</a:t>
                      </a:r>
                      <a:endParaRPr lang="en-US" sz="1400" dirty="0"/>
                    </a:p>
                  </a:txBody>
                  <a:tcPr/>
                </a:tc>
                <a:tc>
                  <a:txBody>
                    <a:bodyPr/>
                    <a:lstStyle/>
                    <a:p>
                      <a:r>
                        <a:rPr lang="en-US" sz="1400" dirty="0" err="1"/>
                        <a:t>Worksharing</a:t>
                      </a:r>
                      <a:r>
                        <a:rPr lang="en-US" sz="1400" dirty="0"/>
                        <a:t>,</a:t>
                      </a:r>
                      <a:r>
                        <a:rPr lang="en-US" sz="1400" baseline="0" dirty="0"/>
                        <a:t> parallel loops, loop carried dependencies.</a:t>
                      </a:r>
                      <a:endParaRPr lang="en-US" sz="1400" dirty="0"/>
                    </a:p>
                  </a:txBody>
                  <a:tcPr/>
                </a:tc>
                <a:extLst>
                  <a:ext uri="{0D108BD9-81ED-4DB2-BD59-A6C34878D82A}">
                    <a16:rowId xmlns:a16="http://schemas.microsoft.com/office/drawing/2014/main" val="10006"/>
                  </a:ext>
                </a:extLst>
              </a:tr>
              <a:tr h="0">
                <a:tc>
                  <a:txBody>
                    <a:bodyPr/>
                    <a:lstStyle/>
                    <a:p>
                      <a:r>
                        <a:rPr lang="en-US" sz="1400" dirty="0"/>
                        <a:t>reduction(</a:t>
                      </a:r>
                      <a:r>
                        <a:rPr lang="en-US" sz="1400" dirty="0" err="1"/>
                        <a:t>op:list</a:t>
                      </a:r>
                      <a:r>
                        <a:rPr lang="en-US" sz="1400" dirty="0"/>
                        <a:t>)</a:t>
                      </a:r>
                    </a:p>
                  </a:txBody>
                  <a:tcPr/>
                </a:tc>
                <a:tc>
                  <a:txBody>
                    <a:bodyPr/>
                    <a:lstStyle/>
                    <a:p>
                      <a:r>
                        <a:rPr lang="en-US" sz="1400" dirty="0"/>
                        <a:t>Reductions of values across a</a:t>
                      </a:r>
                      <a:r>
                        <a:rPr lang="en-US" sz="1400" baseline="0" dirty="0"/>
                        <a:t> team of threads.</a:t>
                      </a:r>
                      <a:endParaRPr lang="en-US" sz="1400" dirty="0"/>
                    </a:p>
                  </a:txBody>
                  <a:tcPr/>
                </a:tc>
                <a:extLst>
                  <a:ext uri="{0D108BD9-81ED-4DB2-BD59-A6C34878D82A}">
                    <a16:rowId xmlns:a16="http://schemas.microsoft.com/office/drawing/2014/main" val="1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schedule</a:t>
                      </a:r>
                      <a:r>
                        <a:rPr lang="en-US" sz="1400" baseline="0" dirty="0"/>
                        <a:t> (static [,chunk])</a:t>
                      </a:r>
                      <a:endParaRPr lang="en-US" sz="1400" dirty="0"/>
                    </a:p>
                    <a:p>
                      <a:r>
                        <a:rPr lang="en-US" sz="1400" dirty="0"/>
                        <a:t>schedule(dynamic [,chunk])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Loop</a:t>
                      </a:r>
                      <a:r>
                        <a:rPr lang="en-US" sz="1400" baseline="0" dirty="0"/>
                        <a:t> schedules, loop overheads, and load balance.</a:t>
                      </a:r>
                      <a:endParaRPr lang="en-US" sz="1400" dirty="0"/>
                    </a:p>
                    <a:p>
                      <a:endParaRPr lang="en-US" sz="1400" dirty="0"/>
                    </a:p>
                  </a:txBody>
                  <a:tcPr/>
                </a:tc>
                <a:extLst>
                  <a:ext uri="{0D108BD9-81ED-4DB2-BD59-A6C34878D82A}">
                    <a16:rowId xmlns:a16="http://schemas.microsoft.com/office/drawing/2014/main" val="10008"/>
                  </a:ext>
                </a:extLst>
              </a:tr>
              <a:tr h="128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shared(list), private(list), </a:t>
                      </a:r>
                      <a:r>
                        <a:rPr lang="en-US" sz="1400" dirty="0" err="1"/>
                        <a:t>firstprivate</a:t>
                      </a:r>
                      <a:r>
                        <a:rPr lang="en-US" sz="1400" dirty="0"/>
                        <a:t>(list) </a:t>
                      </a:r>
                    </a:p>
                  </a:txBody>
                  <a:tcPr/>
                </a:tc>
                <a:tc>
                  <a:txBody>
                    <a:bodyPr/>
                    <a:lstStyle/>
                    <a:p>
                      <a:r>
                        <a:rPr lang="en-US" sz="1400" dirty="0"/>
                        <a:t>Data environment.</a:t>
                      </a:r>
                    </a:p>
                  </a:txBody>
                  <a:tcPr/>
                </a:tc>
                <a:extLst>
                  <a:ext uri="{0D108BD9-81ED-4DB2-BD59-A6C34878D82A}">
                    <a16:rowId xmlns:a16="http://schemas.microsoft.com/office/drawing/2014/main" val="10009"/>
                  </a:ext>
                </a:extLst>
              </a:tr>
              <a:tr h="305675">
                <a:tc>
                  <a:txBody>
                    <a:bodyPr/>
                    <a:lstStyle/>
                    <a:p>
                      <a:r>
                        <a:rPr lang="en-US" sz="1400" dirty="0"/>
                        <a:t>default(none)</a:t>
                      </a:r>
                    </a:p>
                  </a:txBody>
                  <a:tcPr/>
                </a:tc>
                <a:tc>
                  <a:txBody>
                    <a:bodyPr/>
                    <a:lstStyle/>
                    <a:p>
                      <a:r>
                        <a:rPr lang="en-US" sz="1400" dirty="0"/>
                        <a:t>Force explicit definition of each variable’s storage attribute </a:t>
                      </a:r>
                    </a:p>
                  </a:txBody>
                  <a:tcPr/>
                </a:tc>
                <a:extLst>
                  <a:ext uri="{0D108BD9-81ED-4DB2-BD59-A6C34878D82A}">
                    <a16:rowId xmlns:a16="http://schemas.microsoft.com/office/drawing/2014/main" val="737847050"/>
                  </a:ext>
                </a:extLst>
              </a:tr>
              <a:tr h="305675">
                <a:tc>
                  <a:txBody>
                    <a:bodyPr/>
                    <a:lstStyle/>
                    <a:p>
                      <a:r>
                        <a:rPr lang="en-US" sz="1400" dirty="0" err="1"/>
                        <a:t>nowait</a:t>
                      </a:r>
                      <a:endParaRPr lang="en-US" sz="1400" dirty="0"/>
                    </a:p>
                  </a:txBody>
                  <a:tcPr/>
                </a:tc>
                <a:tc>
                  <a:txBody>
                    <a:bodyPr/>
                    <a:lstStyle/>
                    <a:p>
                      <a:r>
                        <a:rPr lang="en-US" sz="1400" dirty="0"/>
                        <a:t>Disabling implied barriers on workshare constructs</a:t>
                      </a:r>
                      <a:r>
                        <a:rPr lang="en-US" sz="1400" baseline="0" dirty="0"/>
                        <a:t>, the high cost of barriers, and the flush concept (but not the flush directive).</a:t>
                      </a:r>
                      <a:endParaRPr lang="en-US" sz="1400" dirty="0"/>
                    </a:p>
                  </a:txBody>
                  <a:tcPr/>
                </a:tc>
                <a:extLst>
                  <a:ext uri="{0D108BD9-81ED-4DB2-BD59-A6C34878D82A}">
                    <a16:rowId xmlns:a16="http://schemas.microsoft.com/office/drawing/2014/main" val="10010"/>
                  </a:ext>
                </a:extLst>
              </a:tr>
              <a:tr h="305675">
                <a:tc>
                  <a:txBody>
                    <a:bodyPr/>
                    <a:lstStyle/>
                    <a:p>
                      <a:r>
                        <a:rPr lang="en-US" sz="1400" dirty="0"/>
                        <a:t>#pragma </a:t>
                      </a:r>
                      <a:r>
                        <a:rPr lang="en-US" sz="1400" dirty="0" err="1"/>
                        <a:t>omp</a:t>
                      </a:r>
                      <a:r>
                        <a:rPr lang="en-US" sz="1400" dirty="0"/>
                        <a:t> single</a:t>
                      </a:r>
                    </a:p>
                  </a:txBody>
                  <a:tcPr/>
                </a:tc>
                <a:tc>
                  <a:txBody>
                    <a:bodyPr/>
                    <a:lstStyle/>
                    <a:p>
                      <a:r>
                        <a:rPr lang="en-US" sz="1400" dirty="0"/>
                        <a:t>Workshare with a single</a:t>
                      </a:r>
                      <a:r>
                        <a:rPr lang="en-US" sz="1400" baseline="0" dirty="0"/>
                        <a:t> thread.</a:t>
                      </a:r>
                      <a:endParaRPr lang="en-US" sz="1400" dirty="0"/>
                    </a:p>
                  </a:txBody>
                  <a:tcPr/>
                </a:tc>
                <a:extLst>
                  <a:ext uri="{0D108BD9-81ED-4DB2-BD59-A6C34878D82A}">
                    <a16:rowId xmlns:a16="http://schemas.microsoft.com/office/drawing/2014/main" val="10011"/>
                  </a:ext>
                </a:extLst>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#pragma </a:t>
                      </a:r>
                      <a:r>
                        <a:rPr lang="en-US" sz="1400" baseline="0" dirty="0" err="1"/>
                        <a:t>omp</a:t>
                      </a:r>
                      <a:r>
                        <a:rPr lang="en-US" sz="1400" baseline="0" dirty="0"/>
                        <a:t> </a:t>
                      </a:r>
                      <a:r>
                        <a:rPr lang="en-US" sz="1400" baseline="0" dirty="0" err="1"/>
                        <a:t>taskwait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Tasks including the data environment for tasks.</a:t>
                      </a:r>
                    </a:p>
                  </a:txBody>
                  <a:tcPr/>
                </a:tc>
                <a:extLst>
                  <a:ext uri="{0D108BD9-81ED-4DB2-BD59-A6C34878D82A}">
                    <a16:rowId xmlns:a16="http://schemas.microsoft.com/office/drawing/2014/main" val="10012"/>
                  </a:ext>
                </a:extLst>
              </a:tr>
            </a:tbl>
          </a:graphicData>
        </a:graphic>
      </p:graphicFrame>
      <p:sp>
        <p:nvSpPr>
          <p:cNvPr id="2" name="TextBox 1"/>
          <p:cNvSpPr txBox="1"/>
          <p:nvPr/>
        </p:nvSpPr>
        <p:spPr>
          <a:xfrm>
            <a:off x="621579" y="138546"/>
            <a:ext cx="11498893" cy="461665"/>
          </a:xfrm>
          <a:prstGeom prst="rect">
            <a:avLst/>
          </a:prstGeom>
          <a:noFill/>
        </p:spPr>
        <p:txBody>
          <a:bodyPr wrap="square" rtlCol="0">
            <a:spAutoFit/>
          </a:bodyPr>
          <a:lstStyle/>
          <a:p>
            <a:pPr eaLnBrk="0" fontAlgn="base" hangingPunct="0">
              <a:spcBef>
                <a:spcPct val="0"/>
              </a:spcBef>
              <a:spcAft>
                <a:spcPct val="0"/>
              </a:spcAft>
            </a:pPr>
            <a:r>
              <a:rPr lang="en-US" sz="2400" b="1" dirty="0">
                <a:solidFill>
                  <a:schemeClr val="tx2"/>
                </a:solidFill>
                <a:latin typeface="Arial" pitchFamily="34" charset="0"/>
                <a:ea typeface="+mj-ea"/>
                <a:cs typeface="+mj-cs"/>
              </a:rPr>
              <a:t>The OpenMP Common Core: Most OpenMP programs only use these 21 items</a:t>
            </a:r>
          </a:p>
        </p:txBody>
      </p:sp>
      <p:sp>
        <p:nvSpPr>
          <p:cNvPr id="4" name="Slide Number Placeholder 3"/>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12</a:t>
            </a:fld>
            <a:endParaRPr lang="en-US" altLang="zh-CN" sz="1000" dirty="0"/>
          </a:p>
        </p:txBody>
      </p:sp>
    </p:spTree>
    <p:extLst>
      <p:ext uri="{BB962C8B-B14F-4D97-AF65-F5344CB8AC3E}">
        <p14:creationId xmlns:p14="http://schemas.microsoft.com/office/powerpoint/2010/main" val="42130640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EA4A-05DC-0B4C-9BE3-E9A25FB0CE33}"/>
              </a:ext>
            </a:extLst>
          </p:cNvPr>
          <p:cNvSpPr>
            <a:spLocks noGrp="1"/>
          </p:cNvSpPr>
          <p:nvPr>
            <p:ph type="title"/>
          </p:nvPr>
        </p:nvSpPr>
        <p:spPr/>
        <p:txBody>
          <a:bodyPr/>
          <a:lstStyle/>
          <a:p>
            <a:r>
              <a:rPr lang="en-US" dirty="0"/>
              <a:t>Optimizing </a:t>
            </a:r>
            <a:r>
              <a:rPr lang="en-US" dirty="0" err="1"/>
              <a:t>mandel.c</a:t>
            </a:r>
            <a:endParaRPr lang="en-US" dirty="0"/>
          </a:p>
        </p:txBody>
      </p:sp>
      <p:sp>
        <p:nvSpPr>
          <p:cNvPr id="3" name="Content Placeholder 2">
            <a:extLst>
              <a:ext uri="{FF2B5EF4-FFF2-40B4-BE49-F238E27FC236}">
                <a16:creationId xmlns:a16="http://schemas.microsoft.com/office/drawing/2014/main" id="{351130D2-05E9-A145-8645-4FB3D1D9B86B}"/>
              </a:ext>
            </a:extLst>
          </p:cNvPr>
          <p:cNvSpPr>
            <a:spLocks noGrp="1"/>
          </p:cNvSpPr>
          <p:nvPr>
            <p:ph idx="1"/>
          </p:nvPr>
        </p:nvSpPr>
        <p:spPr>
          <a:xfrm>
            <a:off x="1749689" y="914970"/>
            <a:ext cx="8751623" cy="3327411"/>
          </a:xfrm>
          <a:ln>
            <a:solidFill>
              <a:schemeClr val="tx1"/>
            </a:solidFill>
          </a:ln>
        </p:spPr>
        <p:txBody>
          <a:bodyPr/>
          <a:lstStyle/>
          <a:p>
            <a:pPr marL="0" indent="0">
              <a:buNone/>
            </a:pPr>
            <a:r>
              <a:rPr lang="en-US" sz="1800" dirty="0"/>
              <a:t>   </a:t>
            </a:r>
            <a:r>
              <a:rPr lang="en-US" sz="1800" dirty="0" err="1"/>
              <a:t>wtime</a:t>
            </a:r>
            <a:r>
              <a:rPr lang="en-US" sz="1800" dirty="0"/>
              <a:t> = </a:t>
            </a:r>
            <a:r>
              <a:rPr lang="en-US" sz="1800" dirty="0" err="1"/>
              <a:t>omp_get_wtime</a:t>
            </a:r>
            <a:r>
              <a:rPr lang="en-US" sz="1800" dirty="0"/>
              <a:t>();</a:t>
            </a:r>
            <a:br>
              <a:rPr lang="en-US" sz="1800" dirty="0"/>
            </a:br>
            <a:r>
              <a:rPr lang="en-US" sz="1800" dirty="0"/>
              <a:t>#pragma </a:t>
            </a:r>
            <a:r>
              <a:rPr lang="en-US" sz="1800" dirty="0" err="1"/>
              <a:t>omp</a:t>
            </a:r>
            <a:r>
              <a:rPr lang="en-US" sz="1800" dirty="0"/>
              <a:t> parallel for </a:t>
            </a:r>
            <a:r>
              <a:rPr lang="en-US" sz="1800" b="1" dirty="0">
                <a:solidFill>
                  <a:srgbClr val="C00000"/>
                </a:solidFill>
              </a:rPr>
              <a:t>collapse(2) schedule(runtime) </a:t>
            </a:r>
            <a:r>
              <a:rPr lang="en-US" sz="1800" dirty="0" err="1"/>
              <a:t>firstprivate</a:t>
            </a:r>
            <a:r>
              <a:rPr lang="en-US" sz="1800" dirty="0"/>
              <a:t>(eps) private(</a:t>
            </a:r>
            <a:r>
              <a:rPr lang="en-US" sz="1800" dirty="0" err="1"/>
              <a:t>j,c</a:t>
            </a:r>
            <a:r>
              <a:rPr lang="en-US" sz="1800" dirty="0"/>
              <a:t>)</a:t>
            </a:r>
          </a:p>
          <a:p>
            <a:pPr marL="0" indent="0">
              <a:buNone/>
            </a:pPr>
            <a:r>
              <a:rPr lang="en-US" sz="1800" dirty="0"/>
              <a:t>   for (</a:t>
            </a:r>
            <a:r>
              <a:rPr lang="en-US" sz="1800" dirty="0" err="1"/>
              <a:t>i</a:t>
            </a:r>
            <a:r>
              <a:rPr lang="en-US" sz="1800" dirty="0"/>
              <a:t>=0; </a:t>
            </a:r>
            <a:r>
              <a:rPr lang="en-US" sz="1800" dirty="0" err="1"/>
              <a:t>i</a:t>
            </a:r>
            <a:r>
              <a:rPr lang="en-US" sz="1800" dirty="0"/>
              <a:t>&lt;NPOINTS; </a:t>
            </a:r>
            <a:r>
              <a:rPr lang="en-US" sz="1800" dirty="0" err="1"/>
              <a:t>i</a:t>
            </a:r>
            <a:r>
              <a:rPr lang="en-US" sz="1800" dirty="0"/>
              <a:t>++) {</a:t>
            </a:r>
          </a:p>
          <a:p>
            <a:pPr marL="0" indent="0">
              <a:buNone/>
            </a:pPr>
            <a:r>
              <a:rPr lang="en-US" sz="1800" dirty="0"/>
              <a:t>     for (j=0; j&lt;NPOINTS; </a:t>
            </a:r>
            <a:r>
              <a:rPr lang="en-US" sz="1800" dirty="0" err="1"/>
              <a:t>j++</a:t>
            </a:r>
            <a:r>
              <a:rPr lang="en-US" sz="1800" dirty="0"/>
              <a:t>) {</a:t>
            </a:r>
          </a:p>
          <a:p>
            <a:pPr marL="0" indent="0">
              <a:buNone/>
            </a:pPr>
            <a:r>
              <a:rPr lang="en-US" sz="1800" dirty="0"/>
              <a:t>       </a:t>
            </a:r>
            <a:r>
              <a:rPr lang="en-US" sz="1800" dirty="0" err="1"/>
              <a:t>c.r</a:t>
            </a:r>
            <a:r>
              <a:rPr lang="en-US" sz="1800" dirty="0"/>
              <a:t> = -2.0+2.5*(double)(</a:t>
            </a:r>
            <a:r>
              <a:rPr lang="en-US" sz="1800" dirty="0" err="1"/>
              <a:t>i</a:t>
            </a:r>
            <a:r>
              <a:rPr lang="en-US" sz="1800" dirty="0"/>
              <a:t>)/(double)(NPOINTS)+eps;</a:t>
            </a:r>
          </a:p>
          <a:p>
            <a:pPr marL="0" indent="0">
              <a:buNone/>
            </a:pPr>
            <a:r>
              <a:rPr lang="en-US" sz="1800" dirty="0"/>
              <a:t>       </a:t>
            </a:r>
            <a:r>
              <a:rPr lang="en-US" sz="1800" dirty="0" err="1"/>
              <a:t>c.i</a:t>
            </a:r>
            <a:r>
              <a:rPr lang="en-US" sz="1800" dirty="0"/>
              <a:t> = 1.125*(double)(j)/(double)(NPOINTS)+eps;</a:t>
            </a:r>
          </a:p>
          <a:p>
            <a:pPr marL="0" indent="0">
              <a:buNone/>
            </a:pPr>
            <a:r>
              <a:rPr lang="en-US" sz="1800" dirty="0"/>
              <a:t>       </a:t>
            </a:r>
            <a:r>
              <a:rPr lang="en-US" sz="1800" dirty="0" err="1"/>
              <a:t>testpoint</a:t>
            </a:r>
            <a:r>
              <a:rPr lang="en-US" sz="1800" dirty="0"/>
              <a:t>(c);</a:t>
            </a:r>
          </a:p>
          <a:p>
            <a:pPr marL="0" indent="0">
              <a:buNone/>
            </a:pPr>
            <a:r>
              <a:rPr lang="en-US" sz="1800" dirty="0"/>
              <a:t>     }</a:t>
            </a:r>
          </a:p>
          <a:p>
            <a:pPr marL="0" indent="0">
              <a:buNone/>
            </a:pPr>
            <a:r>
              <a:rPr lang="en-US" sz="1800" dirty="0"/>
              <a:t>   }</a:t>
            </a:r>
          </a:p>
          <a:p>
            <a:pPr marL="0" indent="0">
              <a:buNone/>
            </a:pPr>
            <a:r>
              <a:rPr lang="en-US" sz="1800" dirty="0"/>
              <a:t>   </a:t>
            </a:r>
            <a:r>
              <a:rPr lang="en-US" sz="1800" dirty="0" err="1"/>
              <a:t>wtime</a:t>
            </a:r>
            <a:r>
              <a:rPr lang="en-US" sz="1800" dirty="0"/>
              <a:t> = </a:t>
            </a:r>
            <a:r>
              <a:rPr lang="en-US" sz="1800" dirty="0" err="1"/>
              <a:t>omp_get_wtime</a:t>
            </a:r>
            <a:r>
              <a:rPr lang="en-US" sz="1800" dirty="0"/>
              <a:t>() - </a:t>
            </a:r>
            <a:r>
              <a:rPr lang="en-US" sz="1800" dirty="0" err="1"/>
              <a:t>wtime</a:t>
            </a:r>
            <a:r>
              <a:rPr lang="en-US" sz="1800" dirty="0"/>
              <a:t>;</a:t>
            </a:r>
          </a:p>
          <a:p>
            <a:endParaRPr lang="en-US" dirty="0"/>
          </a:p>
        </p:txBody>
      </p:sp>
      <p:sp>
        <p:nvSpPr>
          <p:cNvPr id="4" name="Slide Number Placeholder 3">
            <a:extLst>
              <a:ext uri="{FF2B5EF4-FFF2-40B4-BE49-F238E27FC236}">
                <a16:creationId xmlns:a16="http://schemas.microsoft.com/office/drawing/2014/main" id="{F20714E5-3FE8-8C42-980A-D0BC8E68025D}"/>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120</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AFE840B9-BB48-A043-80A3-E453F0D017B7}"/>
              </a:ext>
            </a:extLst>
          </p:cNvPr>
          <p:cNvSpPr txBox="1"/>
          <p:nvPr/>
        </p:nvSpPr>
        <p:spPr>
          <a:xfrm>
            <a:off x="1803400" y="4425284"/>
            <a:ext cx="8585200" cy="584775"/>
          </a:xfrm>
          <a:prstGeom prst="rect">
            <a:avLst/>
          </a:prstGeom>
          <a:noFill/>
        </p:spPr>
        <p:txBody>
          <a:bodyPr wrap="square" rtlCol="0">
            <a:spAutoFit/>
          </a:bodyPr>
          <a:lstStyle/>
          <a:p>
            <a:r>
              <a:rPr lang="en-US" sz="1600" dirty="0"/>
              <a:t>$ export OMP_SCHEDULE=“dynamic,100”</a:t>
            </a:r>
          </a:p>
          <a:p>
            <a:r>
              <a:rPr lang="en-US" sz="1600" dirty="0"/>
              <a:t>$ ./</a:t>
            </a:r>
            <a:r>
              <a:rPr lang="en-US" sz="1600" dirty="0" err="1"/>
              <a:t>mandel_par</a:t>
            </a:r>
            <a:endParaRPr lang="en-US" sz="1600" dirty="0"/>
          </a:p>
        </p:txBody>
      </p:sp>
      <p:graphicFrame>
        <p:nvGraphicFramePr>
          <p:cNvPr id="6" name="Table 6">
            <a:extLst>
              <a:ext uri="{FF2B5EF4-FFF2-40B4-BE49-F238E27FC236}">
                <a16:creationId xmlns:a16="http://schemas.microsoft.com/office/drawing/2014/main" id="{1ADADEE2-7378-784A-822B-AB3B1EF5DF49}"/>
              </a:ext>
            </a:extLst>
          </p:cNvPr>
          <p:cNvGraphicFramePr>
            <a:graphicFrameLocks noGrp="1"/>
          </p:cNvGraphicFramePr>
          <p:nvPr/>
        </p:nvGraphicFramePr>
        <p:xfrm>
          <a:off x="3312161" y="5146936"/>
          <a:ext cx="6096000" cy="1112520"/>
        </p:xfrm>
        <a:graphic>
          <a:graphicData uri="http://schemas.openxmlformats.org/drawingml/2006/table">
            <a:tbl>
              <a:tblPr firstRow="1" bandRow="1">
                <a:tableStyleId>{5940675A-B579-460E-94D1-54222C63F5DA}</a:tableStyleId>
              </a:tblPr>
              <a:tblGrid>
                <a:gridCol w="4421662">
                  <a:extLst>
                    <a:ext uri="{9D8B030D-6E8A-4147-A177-3AD203B41FA5}">
                      <a16:colId xmlns:a16="http://schemas.microsoft.com/office/drawing/2014/main" val="1538525029"/>
                    </a:ext>
                  </a:extLst>
                </a:gridCol>
                <a:gridCol w="1674338">
                  <a:extLst>
                    <a:ext uri="{9D8B030D-6E8A-4147-A177-3AD203B41FA5}">
                      <a16:colId xmlns:a16="http://schemas.microsoft.com/office/drawing/2014/main" val="407581966"/>
                    </a:ext>
                  </a:extLst>
                </a:gridCol>
              </a:tblGrid>
              <a:tr h="370840">
                <a:tc>
                  <a:txBody>
                    <a:bodyPr/>
                    <a:lstStyle/>
                    <a:p>
                      <a:r>
                        <a:rPr lang="en-US" dirty="0"/>
                        <a:t>default schedule</a:t>
                      </a:r>
                    </a:p>
                  </a:txBody>
                  <a:tcPr/>
                </a:tc>
                <a:tc>
                  <a:txBody>
                    <a:bodyPr/>
                    <a:lstStyle/>
                    <a:p>
                      <a:r>
                        <a:rPr lang="en-US" dirty="0"/>
                        <a:t>0.48 secs</a:t>
                      </a:r>
                    </a:p>
                  </a:txBody>
                  <a:tcPr/>
                </a:tc>
                <a:extLst>
                  <a:ext uri="{0D108BD9-81ED-4DB2-BD59-A6C34878D82A}">
                    <a16:rowId xmlns:a16="http://schemas.microsoft.com/office/drawing/2014/main" val="3489173633"/>
                  </a:ext>
                </a:extLst>
              </a:tr>
              <a:tr h="370840">
                <a:tc>
                  <a:txBody>
                    <a:bodyPr/>
                    <a:lstStyle/>
                    <a:p>
                      <a:r>
                        <a:rPr lang="en-US" dirty="0"/>
                        <a:t>schedule(dynamic,100)</a:t>
                      </a:r>
                    </a:p>
                  </a:txBody>
                  <a:tcPr/>
                </a:tc>
                <a:tc>
                  <a:txBody>
                    <a:bodyPr/>
                    <a:lstStyle/>
                    <a:p>
                      <a:r>
                        <a:rPr lang="en-US" dirty="0"/>
                        <a:t>0.39 secs</a:t>
                      </a:r>
                    </a:p>
                  </a:txBody>
                  <a:tcPr/>
                </a:tc>
                <a:extLst>
                  <a:ext uri="{0D108BD9-81ED-4DB2-BD59-A6C34878D82A}">
                    <a16:rowId xmlns:a16="http://schemas.microsoft.com/office/drawing/2014/main" val="1203262734"/>
                  </a:ext>
                </a:extLst>
              </a:tr>
              <a:tr h="370840">
                <a:tc>
                  <a:txBody>
                    <a:bodyPr/>
                    <a:lstStyle/>
                    <a:p>
                      <a:r>
                        <a:rPr lang="en-US" dirty="0"/>
                        <a:t>collapse(2) schedule(dynamic,100)</a:t>
                      </a:r>
                    </a:p>
                  </a:txBody>
                  <a:tcPr/>
                </a:tc>
                <a:tc>
                  <a:txBody>
                    <a:bodyPr/>
                    <a:lstStyle/>
                    <a:p>
                      <a:r>
                        <a:rPr lang="en-US" dirty="0"/>
                        <a:t>0.34 secs</a:t>
                      </a:r>
                    </a:p>
                  </a:txBody>
                  <a:tcPr/>
                </a:tc>
                <a:extLst>
                  <a:ext uri="{0D108BD9-81ED-4DB2-BD59-A6C34878D82A}">
                    <a16:rowId xmlns:a16="http://schemas.microsoft.com/office/drawing/2014/main" val="2252421715"/>
                  </a:ext>
                </a:extLst>
              </a:tr>
            </a:tbl>
          </a:graphicData>
        </a:graphic>
      </p:graphicFrame>
      <p:sp>
        <p:nvSpPr>
          <p:cNvPr id="7" name="TextBox 6">
            <a:extLst>
              <a:ext uri="{FF2B5EF4-FFF2-40B4-BE49-F238E27FC236}">
                <a16:creationId xmlns:a16="http://schemas.microsoft.com/office/drawing/2014/main" id="{AC746875-6268-D948-8308-44F7365D9271}"/>
              </a:ext>
            </a:extLst>
          </p:cNvPr>
          <p:cNvSpPr txBox="1"/>
          <p:nvPr/>
        </p:nvSpPr>
        <p:spPr>
          <a:xfrm>
            <a:off x="1981201" y="6396336"/>
            <a:ext cx="6888479" cy="461665"/>
          </a:xfrm>
          <a:prstGeom prst="rect">
            <a:avLst/>
          </a:prstGeom>
          <a:noFill/>
        </p:spPr>
        <p:txBody>
          <a:bodyPr wrap="square" rtlCol="0">
            <a:spAutoFit/>
          </a:bodyPr>
          <a:lstStyle/>
          <a:p>
            <a:r>
              <a:rPr lang="en-US" sz="1200" dirty="0"/>
              <a:t>Four threads on a dual core Apple laptop (</a:t>
            </a:r>
            <a:r>
              <a:rPr lang="en-US" sz="1200" dirty="0" err="1"/>
              <a:t>Macbook</a:t>
            </a:r>
            <a:r>
              <a:rPr lang="en-US" sz="1200" dirty="0"/>
              <a:t> air … 2.2 </a:t>
            </a:r>
            <a:r>
              <a:rPr lang="en-US" sz="1200" dirty="0" err="1"/>
              <a:t>Ghz</a:t>
            </a:r>
            <a:r>
              <a:rPr lang="en-US" sz="1200" dirty="0"/>
              <a:t> Intel Core i7 with 8 GB memory) and the </a:t>
            </a:r>
            <a:r>
              <a:rPr lang="en-US" sz="1200" dirty="0" err="1"/>
              <a:t>gcc</a:t>
            </a:r>
            <a:r>
              <a:rPr lang="en-US" sz="1200" dirty="0"/>
              <a:t> version 9.1.  Times are the minimum time from three runs   </a:t>
            </a:r>
          </a:p>
        </p:txBody>
      </p:sp>
    </p:spTree>
    <p:extLst>
      <p:ext uri="{BB962C8B-B14F-4D97-AF65-F5344CB8AC3E}">
        <p14:creationId xmlns:p14="http://schemas.microsoft.com/office/powerpoint/2010/main" val="24925118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121</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49632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156173730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3088F8A8-4D36-4D2B-96B6-F18218DC373A}" type="slidenum">
              <a:rPr lang="zh-CN" altLang="en-US"/>
              <a:pPr>
                <a:defRPr/>
              </a:pPr>
              <a:t>122</a:t>
            </a:fld>
            <a:endParaRPr lang="en-US" altLang="zh-CN"/>
          </a:p>
        </p:txBody>
      </p:sp>
      <p:sp>
        <p:nvSpPr>
          <p:cNvPr id="30724"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Synchronization</a:t>
            </a:r>
          </a:p>
        </p:txBody>
      </p:sp>
      <p:sp>
        <p:nvSpPr>
          <p:cNvPr id="30725" name="Rectangle 3"/>
          <p:cNvSpPr>
            <a:spLocks noGrp="1" noChangeArrowheads="1"/>
          </p:cNvSpPr>
          <p:nvPr>
            <p:ph type="body" idx="1"/>
          </p:nvPr>
        </p:nvSpPr>
        <p:spPr>
          <a:xfrm>
            <a:off x="222253" y="1517650"/>
            <a:ext cx="9967912" cy="4197350"/>
          </a:xfrm>
          <a:noFill/>
        </p:spPr>
        <p:txBody>
          <a:bodyPr/>
          <a:lstStyle/>
          <a:p>
            <a:pPr eaLnBrk="1" hangingPunct="1">
              <a:lnSpc>
                <a:spcPct val="94000"/>
              </a:lnSpc>
            </a:pPr>
            <a:r>
              <a:rPr lang="en-US" altLang="zh-CN" dirty="0">
                <a:ea typeface="SimSun" pitchFamily="2" charset="-122"/>
              </a:rPr>
              <a:t>High level synchronization included in the common core:</a:t>
            </a:r>
          </a:p>
          <a:p>
            <a:pPr lvl="2" eaLnBrk="1" hangingPunct="1">
              <a:lnSpc>
                <a:spcPct val="94000"/>
              </a:lnSpc>
            </a:pPr>
            <a:r>
              <a:rPr lang="en-US" altLang="zh-CN" sz="2400" dirty="0">
                <a:ea typeface="SimSun" pitchFamily="2" charset="-122"/>
              </a:rPr>
              <a:t>critical</a:t>
            </a:r>
          </a:p>
          <a:p>
            <a:pPr lvl="2" eaLnBrk="1" hangingPunct="1">
              <a:lnSpc>
                <a:spcPct val="94000"/>
              </a:lnSpc>
            </a:pPr>
            <a:r>
              <a:rPr lang="en-US" altLang="zh-CN" sz="2400" dirty="0">
                <a:ea typeface="SimSun" pitchFamily="2" charset="-122"/>
              </a:rPr>
              <a:t>barrier</a:t>
            </a:r>
          </a:p>
          <a:p>
            <a:pPr eaLnBrk="1" hangingPunct="1">
              <a:lnSpc>
                <a:spcPct val="94000"/>
              </a:lnSpc>
            </a:pPr>
            <a:endParaRPr lang="en-US" altLang="zh-CN" dirty="0">
              <a:solidFill>
                <a:schemeClr val="bg1">
                  <a:lumMod val="75000"/>
                </a:schemeClr>
              </a:solidFill>
              <a:ea typeface="SimSun" pitchFamily="2" charset="-122"/>
            </a:endParaRPr>
          </a:p>
          <a:p>
            <a:pPr eaLnBrk="1" hangingPunct="1">
              <a:lnSpc>
                <a:spcPct val="94000"/>
              </a:lnSpc>
            </a:pPr>
            <a:r>
              <a:rPr lang="en-US" altLang="zh-CN" dirty="0">
                <a:ea typeface="SimSun" pitchFamily="2" charset="-122"/>
              </a:rPr>
              <a:t>Other, more advanced, synchronization operations:</a:t>
            </a:r>
          </a:p>
          <a:p>
            <a:pPr lvl="2" eaLnBrk="1" hangingPunct="1">
              <a:lnSpc>
                <a:spcPct val="94000"/>
              </a:lnSpc>
            </a:pPr>
            <a:r>
              <a:rPr lang="en-US" altLang="zh-CN" sz="2400" dirty="0">
                <a:ea typeface="SimSun" pitchFamily="2" charset="-122"/>
              </a:rPr>
              <a:t>atomic</a:t>
            </a:r>
          </a:p>
          <a:p>
            <a:pPr lvl="2" eaLnBrk="1" hangingPunct="1">
              <a:lnSpc>
                <a:spcPct val="94000"/>
              </a:lnSpc>
            </a:pPr>
            <a:r>
              <a:rPr lang="en-US" altLang="zh-CN" sz="2400" dirty="0">
                <a:ea typeface="SimSun" pitchFamily="2" charset="-122"/>
              </a:rPr>
              <a:t>ordered</a:t>
            </a:r>
          </a:p>
          <a:p>
            <a:pPr lvl="2" eaLnBrk="1" hangingPunct="1">
              <a:lnSpc>
                <a:spcPct val="94000"/>
              </a:lnSpc>
            </a:pPr>
            <a:r>
              <a:rPr lang="en-US" altLang="zh-CN" sz="2400" dirty="0">
                <a:ea typeface="SimSun" pitchFamily="2" charset="-122"/>
              </a:rPr>
              <a:t>flush</a:t>
            </a:r>
          </a:p>
          <a:p>
            <a:pPr lvl="2" eaLnBrk="1" hangingPunct="1">
              <a:lnSpc>
                <a:spcPct val="94000"/>
              </a:lnSpc>
            </a:pPr>
            <a:r>
              <a:rPr lang="en-US" altLang="zh-CN" sz="2400" dirty="0">
                <a:ea typeface="SimSun" pitchFamily="2" charset="-122"/>
              </a:rPr>
              <a:t>locks (both simple and nested)</a:t>
            </a:r>
          </a:p>
        </p:txBody>
      </p:sp>
      <p:sp>
        <p:nvSpPr>
          <p:cNvPr id="30726" name="Text Box 6"/>
          <p:cNvSpPr txBox="1">
            <a:spLocks noChangeArrowheads="1"/>
          </p:cNvSpPr>
          <p:nvPr/>
        </p:nvSpPr>
        <p:spPr bwMode="auto">
          <a:xfrm>
            <a:off x="5041900" y="192089"/>
            <a:ext cx="6616699" cy="707886"/>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sz="2000" dirty="0">
                <a:latin typeface="Arial Unicode MS" pitchFamily="34" charset="-128"/>
              </a:rPr>
              <a:t>Synchronization is used to impose order constraints between threads and to protect access to shared data</a:t>
            </a:r>
          </a:p>
        </p:txBody>
      </p:sp>
      <p:sp>
        <p:nvSpPr>
          <p:cNvPr id="2" name="Oval 1">
            <a:extLst>
              <a:ext uri="{FF2B5EF4-FFF2-40B4-BE49-F238E27FC236}">
                <a16:creationId xmlns:a16="http://schemas.microsoft.com/office/drawing/2014/main" id="{716F6275-0CC6-E344-98EB-0CB2E81D814B}"/>
              </a:ext>
            </a:extLst>
          </p:cNvPr>
          <p:cNvSpPr/>
          <p:nvPr/>
        </p:nvSpPr>
        <p:spPr bwMode="auto">
          <a:xfrm>
            <a:off x="721186" y="1911671"/>
            <a:ext cx="1706880" cy="824654"/>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7" name="Oval 6">
            <a:extLst>
              <a:ext uri="{FF2B5EF4-FFF2-40B4-BE49-F238E27FC236}">
                <a16:creationId xmlns:a16="http://schemas.microsoft.com/office/drawing/2014/main" id="{909F8D77-8B69-3641-BF4A-0BD0CAEA4CAF}"/>
              </a:ext>
            </a:extLst>
          </p:cNvPr>
          <p:cNvSpPr/>
          <p:nvPr/>
        </p:nvSpPr>
        <p:spPr bwMode="auto">
          <a:xfrm>
            <a:off x="988060" y="3551676"/>
            <a:ext cx="1470660" cy="476071"/>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9" name="Oval 8">
            <a:extLst>
              <a:ext uri="{FF2B5EF4-FFF2-40B4-BE49-F238E27FC236}">
                <a16:creationId xmlns:a16="http://schemas.microsoft.com/office/drawing/2014/main" id="{D220199A-F88A-EB4E-ACD2-C35350BDAEBD}"/>
              </a:ext>
            </a:extLst>
          </p:cNvPr>
          <p:cNvSpPr/>
          <p:nvPr/>
        </p:nvSpPr>
        <p:spPr bwMode="auto">
          <a:xfrm>
            <a:off x="721186" y="4790272"/>
            <a:ext cx="5109210" cy="476071"/>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3" name="TextBox 2">
            <a:extLst>
              <a:ext uri="{FF2B5EF4-FFF2-40B4-BE49-F238E27FC236}">
                <a16:creationId xmlns:a16="http://schemas.microsoft.com/office/drawing/2014/main" id="{60C9035F-8099-864D-B16E-E3C83CF450EC}"/>
              </a:ext>
            </a:extLst>
          </p:cNvPr>
          <p:cNvSpPr txBox="1"/>
          <p:nvPr/>
        </p:nvSpPr>
        <p:spPr>
          <a:xfrm>
            <a:off x="4298158" y="3972283"/>
            <a:ext cx="2583972" cy="369332"/>
          </a:xfrm>
          <a:prstGeom prst="rect">
            <a:avLst/>
          </a:prstGeom>
          <a:noFill/>
          <a:ln>
            <a:solidFill>
              <a:srgbClr val="C00000"/>
            </a:solidFill>
          </a:ln>
        </p:spPr>
        <p:txBody>
          <a:bodyPr wrap="square" rtlCol="0">
            <a:spAutoFit/>
          </a:bodyPr>
          <a:lstStyle/>
          <a:p>
            <a:r>
              <a:rPr lang="en-US" dirty="0"/>
              <a:t>Covered in this section</a:t>
            </a:r>
          </a:p>
        </p:txBody>
      </p:sp>
      <p:cxnSp>
        <p:nvCxnSpPr>
          <p:cNvPr id="5" name="Straight Arrow Connector 4">
            <a:extLst>
              <a:ext uri="{FF2B5EF4-FFF2-40B4-BE49-F238E27FC236}">
                <a16:creationId xmlns:a16="http://schemas.microsoft.com/office/drawing/2014/main" id="{A81FDC0A-1042-FE44-B4B3-7A28C567ABB7}"/>
              </a:ext>
            </a:extLst>
          </p:cNvPr>
          <p:cNvCxnSpPr>
            <a:cxnSpLocks/>
            <a:stCxn id="3" idx="1"/>
            <a:endCxn id="7" idx="6"/>
          </p:cNvCxnSpPr>
          <p:nvPr/>
        </p:nvCxnSpPr>
        <p:spPr bwMode="auto">
          <a:xfrm flipH="1" flipV="1">
            <a:off x="2458720" y="3789711"/>
            <a:ext cx="1839438" cy="367238"/>
          </a:xfrm>
          <a:prstGeom prst="straightConnector1">
            <a:avLst/>
          </a:prstGeom>
          <a:noFill/>
          <a:ln w="19050" cap="flat" cmpd="sng" algn="ctr">
            <a:solidFill>
              <a:srgbClr val="C0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124DB161-24C0-0B40-ABE2-310432CC56B1}"/>
              </a:ext>
            </a:extLst>
          </p:cNvPr>
          <p:cNvCxnSpPr>
            <a:cxnSpLocks/>
            <a:stCxn id="21" idx="1"/>
            <a:endCxn id="2" idx="6"/>
          </p:cNvCxnSpPr>
          <p:nvPr/>
        </p:nvCxnSpPr>
        <p:spPr bwMode="auto">
          <a:xfrm flipH="1" flipV="1">
            <a:off x="2428066" y="2323998"/>
            <a:ext cx="538563" cy="102022"/>
          </a:xfrm>
          <a:prstGeom prst="straightConnector1">
            <a:avLst/>
          </a:prstGeom>
          <a:noFill/>
          <a:ln w="19050" cap="flat" cmpd="sng" algn="ctr">
            <a:solidFill>
              <a:srgbClr val="C0000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D964F45F-AB97-F84A-8AD7-819EE7FCE00C}"/>
              </a:ext>
            </a:extLst>
          </p:cNvPr>
          <p:cNvCxnSpPr>
            <a:cxnSpLocks/>
            <a:stCxn id="3" idx="1"/>
            <a:endCxn id="9" idx="0"/>
          </p:cNvCxnSpPr>
          <p:nvPr/>
        </p:nvCxnSpPr>
        <p:spPr bwMode="auto">
          <a:xfrm flipH="1">
            <a:off x="3275791" y="4156949"/>
            <a:ext cx="1022367" cy="633323"/>
          </a:xfrm>
          <a:prstGeom prst="straightConnector1">
            <a:avLst/>
          </a:prstGeom>
          <a:noFill/>
          <a:ln w="19050" cap="flat" cmpd="sng" algn="ctr">
            <a:solidFill>
              <a:srgbClr val="C00000"/>
            </a:solidFill>
            <a:prstDash val="solid"/>
            <a:round/>
            <a:headEnd type="none" w="med" len="med"/>
            <a:tailEnd type="triangle"/>
          </a:ln>
          <a:effectLst/>
        </p:spPr>
      </p:cxnSp>
      <p:sp>
        <p:nvSpPr>
          <p:cNvPr id="21" name="TextBox 20">
            <a:extLst>
              <a:ext uri="{FF2B5EF4-FFF2-40B4-BE49-F238E27FC236}">
                <a16:creationId xmlns:a16="http://schemas.microsoft.com/office/drawing/2014/main" id="{22D53124-5941-DD4B-B35B-E7C29C414785}"/>
              </a:ext>
            </a:extLst>
          </p:cNvPr>
          <p:cNvSpPr txBox="1"/>
          <p:nvPr/>
        </p:nvSpPr>
        <p:spPr>
          <a:xfrm>
            <a:off x="2966629" y="2241354"/>
            <a:ext cx="2075271" cy="369332"/>
          </a:xfrm>
          <a:prstGeom prst="rect">
            <a:avLst/>
          </a:prstGeom>
          <a:noFill/>
          <a:ln>
            <a:solidFill>
              <a:srgbClr val="C00000"/>
            </a:solidFill>
          </a:ln>
        </p:spPr>
        <p:txBody>
          <a:bodyPr wrap="square" rtlCol="0">
            <a:spAutoFit/>
          </a:bodyPr>
          <a:lstStyle/>
          <a:p>
            <a:r>
              <a:rPr lang="en-US" dirty="0"/>
              <a:t>Covered earlier</a:t>
            </a:r>
          </a:p>
        </p:txBody>
      </p:sp>
    </p:spTree>
    <p:extLst>
      <p:ext uri="{BB962C8B-B14F-4D97-AF65-F5344CB8AC3E}">
        <p14:creationId xmlns:p14="http://schemas.microsoft.com/office/powerpoint/2010/main" val="346668227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8714FF77-5DB4-4992-BFD4-8CF3A480D460}" type="slidenum">
              <a:rPr lang="zh-CN" altLang="en-US"/>
              <a:pPr>
                <a:defRPr/>
              </a:pPr>
              <a:t>123</a:t>
            </a:fld>
            <a:endParaRPr lang="en-US" altLang="zh-CN"/>
          </a:p>
        </p:txBody>
      </p:sp>
      <p:sp>
        <p:nvSpPr>
          <p:cNvPr id="32771" name="Rectangle 2"/>
          <p:cNvSpPr>
            <a:spLocks noGrp="1" noChangeArrowheads="1"/>
          </p:cNvSpPr>
          <p:nvPr>
            <p:ph type="title"/>
          </p:nvPr>
        </p:nvSpPr>
        <p:spPr>
          <a:xfrm>
            <a:off x="1812925" y="146050"/>
            <a:ext cx="8496300" cy="1143000"/>
          </a:xfrm>
          <a:noFill/>
        </p:spPr>
        <p:txBody>
          <a:bodyPr/>
          <a:lstStyle/>
          <a:p>
            <a:pPr eaLnBrk="1" hangingPunct="1">
              <a:lnSpc>
                <a:spcPct val="89000"/>
              </a:lnSpc>
            </a:pPr>
            <a:r>
              <a:rPr lang="en-US" altLang="zh-CN" dirty="0">
                <a:ea typeface="SimSun" pitchFamily="2" charset="-122"/>
              </a:rPr>
              <a:t>Synchronization: Atomic</a:t>
            </a:r>
            <a:endParaRPr lang="en-US" altLang="zh-CN" sz="3200" dirty="0">
              <a:solidFill>
                <a:schemeClr val="accent1"/>
              </a:solidFill>
              <a:ea typeface="SimSun" pitchFamily="2" charset="-122"/>
            </a:endParaRPr>
          </a:p>
        </p:txBody>
      </p:sp>
      <p:sp>
        <p:nvSpPr>
          <p:cNvPr id="32772" name="Rectangle 3"/>
          <p:cNvSpPr>
            <a:spLocks noGrp="1" noChangeArrowheads="1"/>
          </p:cNvSpPr>
          <p:nvPr>
            <p:ph type="body" idx="1"/>
          </p:nvPr>
        </p:nvSpPr>
        <p:spPr>
          <a:xfrm>
            <a:off x="190500" y="1176339"/>
            <a:ext cx="11239500" cy="1335087"/>
          </a:xfrm>
          <a:noFill/>
        </p:spPr>
        <p:txBody>
          <a:bodyPr/>
          <a:lstStyle/>
          <a:p>
            <a:pPr eaLnBrk="1" hangingPunct="1">
              <a:lnSpc>
                <a:spcPct val="94000"/>
              </a:lnSpc>
            </a:pPr>
            <a:r>
              <a:rPr lang="en-US" altLang="zh-CN" dirty="0">
                <a:ea typeface="SimSun" pitchFamily="2" charset="-122"/>
              </a:rPr>
              <a:t>Atomic provides mutual exclusion but only applies to the update of a memory location (the update of X in the following example)</a:t>
            </a:r>
          </a:p>
        </p:txBody>
      </p:sp>
      <p:sp>
        <p:nvSpPr>
          <p:cNvPr id="32773" name="Rectangle 6"/>
          <p:cNvSpPr>
            <a:spLocks noChangeArrowheads="1"/>
          </p:cNvSpPr>
          <p:nvPr/>
        </p:nvSpPr>
        <p:spPr bwMode="auto">
          <a:xfrm>
            <a:off x="2654300" y="2613025"/>
            <a:ext cx="6565900" cy="3001464"/>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a:latin typeface="Arial" charset="0"/>
              </a:rPr>
              <a:t>#pragma omp parallel</a:t>
            </a:r>
          </a:p>
          <a:p>
            <a:pPr algn="l">
              <a:spcBef>
                <a:spcPct val="50000"/>
              </a:spcBef>
            </a:pPr>
            <a:r>
              <a:rPr lang="en-US" altLang="zh-CN">
                <a:latin typeface="Arial" charset="0"/>
              </a:rPr>
              <a:t>{ </a:t>
            </a:r>
            <a:br>
              <a:rPr lang="en-US" altLang="zh-CN">
                <a:latin typeface="Arial" charset="0"/>
              </a:rPr>
            </a:br>
            <a:r>
              <a:rPr lang="en-US" altLang="zh-CN">
                <a:latin typeface="Arial" charset="0"/>
              </a:rPr>
              <a:t>         double tmp, B;</a:t>
            </a:r>
          </a:p>
          <a:p>
            <a:pPr algn="l">
              <a:spcBef>
                <a:spcPct val="50000"/>
              </a:spcBef>
            </a:pPr>
            <a:r>
              <a:rPr lang="en-US" altLang="zh-CN">
                <a:latin typeface="Arial" charset="0"/>
              </a:rPr>
              <a:t>        B =  DOIT();</a:t>
            </a:r>
          </a:p>
          <a:p>
            <a:pPr algn="l">
              <a:spcBef>
                <a:spcPct val="50000"/>
              </a:spcBef>
            </a:pPr>
            <a:r>
              <a:rPr lang="en-US" altLang="zh-CN">
                <a:latin typeface="Arial" charset="0"/>
              </a:rPr>
              <a:t>         </a:t>
            </a:r>
          </a:p>
          <a:p>
            <a:pPr algn="l">
              <a:spcBef>
                <a:spcPct val="50000"/>
              </a:spcBef>
            </a:pPr>
            <a:r>
              <a:rPr lang="en-US" altLang="zh-CN">
                <a:latin typeface="Arial" charset="0"/>
              </a:rPr>
              <a:t> #pragma omp atomic </a:t>
            </a:r>
            <a:br>
              <a:rPr lang="en-US" altLang="zh-CN">
                <a:solidFill>
                  <a:srgbClr val="FFFF99"/>
                </a:solidFill>
                <a:latin typeface="Arial" charset="0"/>
              </a:rPr>
            </a:br>
            <a:r>
              <a:rPr lang="en-US" altLang="zh-CN">
                <a:latin typeface="Arial" charset="0"/>
              </a:rPr>
              <a:t>	X += big_ugly(B);</a:t>
            </a:r>
          </a:p>
          <a:p>
            <a:pPr algn="l">
              <a:spcBef>
                <a:spcPct val="50000"/>
              </a:spcBef>
            </a:pPr>
            <a:r>
              <a:rPr lang="en-US" altLang="zh-CN">
                <a:latin typeface="Arial" charset="0"/>
              </a:rPr>
              <a:t>}</a:t>
            </a:r>
          </a:p>
        </p:txBody>
      </p:sp>
      <p:sp>
        <p:nvSpPr>
          <p:cNvPr id="32775" name="Rectangle 8"/>
          <p:cNvSpPr>
            <a:spLocks noChangeArrowheads="1"/>
          </p:cNvSpPr>
          <p:nvPr/>
        </p:nvSpPr>
        <p:spPr bwMode="auto">
          <a:xfrm>
            <a:off x="2667000" y="2625725"/>
            <a:ext cx="6565900" cy="3324226"/>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000" dirty="0">
                <a:solidFill>
                  <a:srgbClr val="C00000"/>
                </a:solidFill>
                <a:latin typeface="Arial" charset="0"/>
              </a:rPr>
              <a:t>#pragma </a:t>
            </a:r>
            <a:r>
              <a:rPr lang="en-US" altLang="zh-CN" sz="2000" dirty="0" err="1">
                <a:solidFill>
                  <a:srgbClr val="C00000"/>
                </a:solidFill>
                <a:latin typeface="Arial" charset="0"/>
              </a:rPr>
              <a:t>omp</a:t>
            </a:r>
            <a:r>
              <a:rPr lang="en-US" altLang="zh-CN" sz="2000" dirty="0">
                <a:solidFill>
                  <a:srgbClr val="C00000"/>
                </a:solidFill>
                <a:latin typeface="Arial" charset="0"/>
              </a:rPr>
              <a:t> parallel</a:t>
            </a:r>
          </a:p>
          <a:p>
            <a:pPr algn="l">
              <a:spcBef>
                <a:spcPct val="50000"/>
              </a:spcBef>
            </a:pPr>
            <a:r>
              <a:rPr lang="en-US" altLang="zh-CN" sz="2000" dirty="0">
                <a:latin typeface="Arial" charset="0"/>
              </a:rPr>
              <a:t>{ </a:t>
            </a:r>
            <a:br>
              <a:rPr lang="en-US" altLang="zh-CN" sz="2000" dirty="0">
                <a:latin typeface="Arial" charset="0"/>
              </a:rPr>
            </a:br>
            <a:r>
              <a:rPr lang="en-US" altLang="zh-CN" sz="2000" dirty="0">
                <a:latin typeface="Arial" charset="0"/>
              </a:rPr>
              <a:t>        double B; </a:t>
            </a:r>
          </a:p>
          <a:p>
            <a:pPr algn="l">
              <a:spcBef>
                <a:spcPct val="50000"/>
              </a:spcBef>
            </a:pPr>
            <a:r>
              <a:rPr lang="en-US" altLang="zh-CN" sz="2000" dirty="0">
                <a:latin typeface="Arial" charset="0"/>
              </a:rPr>
              <a:t>        B =  DOIT();</a:t>
            </a:r>
          </a:p>
          <a:p>
            <a:pPr algn="l">
              <a:spcBef>
                <a:spcPct val="50000"/>
              </a:spcBef>
            </a:pPr>
            <a:r>
              <a:rPr lang="en-US" altLang="zh-CN" sz="2000" dirty="0">
                <a:latin typeface="Arial" charset="0"/>
              </a:rPr>
              <a:t>         </a:t>
            </a:r>
          </a:p>
          <a:p>
            <a:pPr>
              <a:spcBef>
                <a:spcPct val="50000"/>
              </a:spcBef>
            </a:pPr>
            <a:r>
              <a:rPr lang="en-US" altLang="zh-CN" sz="2000" dirty="0">
                <a:solidFill>
                  <a:srgbClr val="FFFF66"/>
                </a:solidFill>
                <a:latin typeface="Arial" charset="0"/>
              </a:rPr>
              <a:t> </a:t>
            </a:r>
            <a:r>
              <a:rPr lang="en-US" altLang="zh-CN" sz="2000" dirty="0">
                <a:solidFill>
                  <a:srgbClr val="C00000"/>
                </a:solidFill>
                <a:latin typeface="Arial" charset="0"/>
              </a:rPr>
              <a:t>#pragma </a:t>
            </a:r>
            <a:r>
              <a:rPr lang="en-US" altLang="zh-CN" sz="2000" dirty="0" err="1">
                <a:solidFill>
                  <a:srgbClr val="C00000"/>
                </a:solidFill>
                <a:latin typeface="Arial" charset="0"/>
              </a:rPr>
              <a:t>omp</a:t>
            </a:r>
            <a:r>
              <a:rPr lang="en-US" altLang="zh-CN" sz="2000" dirty="0">
                <a:solidFill>
                  <a:srgbClr val="C00000"/>
                </a:solidFill>
                <a:latin typeface="Arial" charset="0"/>
              </a:rPr>
              <a:t> atomic </a:t>
            </a:r>
            <a:br>
              <a:rPr lang="en-US" altLang="zh-CN" sz="2000" dirty="0">
                <a:solidFill>
                  <a:srgbClr val="C00000"/>
                </a:solidFill>
                <a:latin typeface="Arial" charset="0"/>
              </a:rPr>
            </a:br>
            <a:r>
              <a:rPr lang="en-US" altLang="zh-CN" sz="2000" dirty="0">
                <a:latin typeface="Arial" charset="0"/>
              </a:rPr>
              <a:t>	X +=  </a:t>
            </a:r>
            <a:r>
              <a:rPr lang="en-US" altLang="zh-CN" sz="2000" dirty="0" err="1">
                <a:latin typeface="Arial" charset="0"/>
              </a:rPr>
              <a:t>big_ugly</a:t>
            </a:r>
            <a:r>
              <a:rPr lang="en-US" altLang="zh-CN" sz="2000" dirty="0">
                <a:latin typeface="Arial" charset="0"/>
              </a:rPr>
              <a:t>(B);</a:t>
            </a:r>
          </a:p>
          <a:p>
            <a:pPr algn="l">
              <a:spcBef>
                <a:spcPct val="50000"/>
              </a:spcBef>
            </a:pPr>
            <a:r>
              <a:rPr lang="en-US" altLang="zh-CN" sz="2000" dirty="0">
                <a:latin typeface="Arial" charset="0"/>
              </a:rPr>
              <a:t>}</a:t>
            </a:r>
          </a:p>
        </p:txBody>
      </p:sp>
    </p:spTree>
    <p:extLst>
      <p:ext uri="{BB962C8B-B14F-4D97-AF65-F5344CB8AC3E}">
        <p14:creationId xmlns:p14="http://schemas.microsoft.com/office/powerpoint/2010/main" val="365365037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8714FF77-5DB4-4992-BFD4-8CF3A480D460}" type="slidenum">
              <a:rPr lang="zh-CN" altLang="en-US"/>
              <a:pPr>
                <a:defRPr/>
              </a:pPr>
              <a:t>124</a:t>
            </a:fld>
            <a:endParaRPr lang="en-US" altLang="zh-CN"/>
          </a:p>
        </p:txBody>
      </p:sp>
      <p:sp>
        <p:nvSpPr>
          <p:cNvPr id="32771" name="Rectangle 2"/>
          <p:cNvSpPr>
            <a:spLocks noGrp="1" noChangeArrowheads="1"/>
          </p:cNvSpPr>
          <p:nvPr>
            <p:ph type="title"/>
          </p:nvPr>
        </p:nvSpPr>
        <p:spPr>
          <a:xfrm>
            <a:off x="1812925" y="146050"/>
            <a:ext cx="8496300" cy="1143000"/>
          </a:xfrm>
          <a:noFill/>
        </p:spPr>
        <p:txBody>
          <a:bodyPr/>
          <a:lstStyle/>
          <a:p>
            <a:pPr eaLnBrk="1" hangingPunct="1">
              <a:lnSpc>
                <a:spcPct val="89000"/>
              </a:lnSpc>
            </a:pPr>
            <a:r>
              <a:rPr lang="en-US" altLang="zh-CN" dirty="0">
                <a:ea typeface="SimSun" pitchFamily="2" charset="-122"/>
              </a:rPr>
              <a:t>Synchronization: Atomic</a:t>
            </a:r>
            <a:endParaRPr lang="en-US" altLang="zh-CN" sz="3200" dirty="0">
              <a:solidFill>
                <a:schemeClr val="accent1"/>
              </a:solidFill>
              <a:ea typeface="SimSun" pitchFamily="2" charset="-122"/>
            </a:endParaRPr>
          </a:p>
        </p:txBody>
      </p:sp>
      <p:sp>
        <p:nvSpPr>
          <p:cNvPr id="32772" name="Rectangle 3"/>
          <p:cNvSpPr>
            <a:spLocks noGrp="1" noChangeArrowheads="1"/>
          </p:cNvSpPr>
          <p:nvPr>
            <p:ph type="body" idx="1"/>
          </p:nvPr>
        </p:nvSpPr>
        <p:spPr>
          <a:xfrm>
            <a:off x="190500" y="1176339"/>
            <a:ext cx="10477501" cy="1335087"/>
          </a:xfrm>
          <a:noFill/>
        </p:spPr>
        <p:txBody>
          <a:bodyPr/>
          <a:lstStyle/>
          <a:p>
            <a:pPr eaLnBrk="1" hangingPunct="1">
              <a:lnSpc>
                <a:spcPct val="94000"/>
              </a:lnSpc>
            </a:pPr>
            <a:r>
              <a:rPr lang="en-US" altLang="zh-CN" dirty="0">
                <a:ea typeface="SimSun" pitchFamily="2" charset="-122"/>
              </a:rPr>
              <a:t>Atomic provides mutual exclusion but only applies to the update of a memory location (the update of X in the following example)</a:t>
            </a:r>
          </a:p>
        </p:txBody>
      </p:sp>
      <p:grpSp>
        <p:nvGrpSpPr>
          <p:cNvPr id="2" name="Group 9"/>
          <p:cNvGrpSpPr>
            <a:grpSpLocks/>
          </p:cNvGrpSpPr>
          <p:nvPr/>
        </p:nvGrpSpPr>
        <p:grpSpPr bwMode="auto">
          <a:xfrm>
            <a:off x="2671763" y="2590800"/>
            <a:ext cx="7615238" cy="3324226"/>
            <a:chOff x="720" y="1646"/>
            <a:chExt cx="4797" cy="2094"/>
          </a:xfrm>
        </p:grpSpPr>
        <p:sp>
          <p:nvSpPr>
            <p:cNvPr id="32775" name="Rectangle 8"/>
            <p:cNvSpPr>
              <a:spLocks noChangeArrowheads="1"/>
            </p:cNvSpPr>
            <p:nvPr/>
          </p:nvSpPr>
          <p:spPr bwMode="auto">
            <a:xfrm>
              <a:off x="720" y="1646"/>
              <a:ext cx="4136" cy="2094"/>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000" dirty="0">
                  <a:solidFill>
                    <a:srgbClr val="C00000"/>
                  </a:solidFill>
                  <a:latin typeface="Arial" charset="0"/>
                </a:rPr>
                <a:t>#pragma </a:t>
              </a:r>
              <a:r>
                <a:rPr lang="en-US" altLang="zh-CN" sz="2000" dirty="0" err="1">
                  <a:solidFill>
                    <a:srgbClr val="C00000"/>
                  </a:solidFill>
                  <a:latin typeface="Arial" charset="0"/>
                </a:rPr>
                <a:t>omp</a:t>
              </a:r>
              <a:r>
                <a:rPr lang="en-US" altLang="zh-CN" sz="2000" dirty="0">
                  <a:solidFill>
                    <a:srgbClr val="C00000"/>
                  </a:solidFill>
                  <a:latin typeface="Arial" charset="0"/>
                </a:rPr>
                <a:t> parallel</a:t>
              </a:r>
            </a:p>
            <a:p>
              <a:pPr algn="l">
                <a:spcBef>
                  <a:spcPct val="50000"/>
                </a:spcBef>
              </a:pPr>
              <a:r>
                <a:rPr lang="en-US" altLang="zh-CN" sz="2000" dirty="0">
                  <a:latin typeface="Arial" charset="0"/>
                </a:rPr>
                <a:t>{ </a:t>
              </a:r>
              <a:br>
                <a:rPr lang="en-US" altLang="zh-CN" sz="2000" dirty="0">
                  <a:latin typeface="Arial" charset="0"/>
                </a:rPr>
              </a:br>
              <a:r>
                <a:rPr lang="en-US" altLang="zh-CN" sz="2000" dirty="0">
                  <a:latin typeface="Arial" charset="0"/>
                </a:rPr>
                <a:t>        double B, </a:t>
              </a:r>
              <a:r>
                <a:rPr lang="en-US" altLang="zh-CN" sz="2000" dirty="0" err="1">
                  <a:latin typeface="Arial" charset="0"/>
                </a:rPr>
                <a:t>tmp</a:t>
              </a:r>
              <a:r>
                <a:rPr lang="en-US" altLang="zh-CN" sz="2000" dirty="0">
                  <a:latin typeface="Arial" charset="0"/>
                </a:rPr>
                <a:t>;</a:t>
              </a:r>
            </a:p>
            <a:p>
              <a:pPr algn="l">
                <a:spcBef>
                  <a:spcPct val="50000"/>
                </a:spcBef>
              </a:pPr>
              <a:r>
                <a:rPr lang="en-US" altLang="zh-CN" sz="2000" dirty="0">
                  <a:latin typeface="Arial" charset="0"/>
                </a:rPr>
                <a:t>        B =  DOIT();</a:t>
              </a:r>
            </a:p>
            <a:p>
              <a:pPr algn="l">
                <a:spcBef>
                  <a:spcPct val="50000"/>
                </a:spcBef>
              </a:pPr>
              <a:r>
                <a:rPr lang="en-US" altLang="zh-CN" sz="2000" dirty="0">
                  <a:latin typeface="Arial" charset="0"/>
                </a:rPr>
                <a:t>        </a:t>
              </a:r>
              <a:r>
                <a:rPr lang="en-US" altLang="zh-CN" sz="2000" dirty="0" err="1">
                  <a:latin typeface="Arial" charset="0"/>
                </a:rPr>
                <a:t>tmp</a:t>
              </a:r>
              <a:r>
                <a:rPr lang="en-US" altLang="zh-CN" sz="2000" dirty="0">
                  <a:latin typeface="Arial" charset="0"/>
                </a:rPr>
                <a:t> = </a:t>
              </a:r>
              <a:r>
                <a:rPr lang="en-US" altLang="zh-CN" sz="2000" dirty="0" err="1">
                  <a:latin typeface="Arial" charset="0"/>
                </a:rPr>
                <a:t>big_ugly</a:t>
              </a:r>
              <a:r>
                <a:rPr lang="en-US" altLang="zh-CN" sz="2000" dirty="0">
                  <a:latin typeface="Arial" charset="0"/>
                </a:rPr>
                <a:t>(B);</a:t>
              </a:r>
            </a:p>
            <a:p>
              <a:pPr algn="l">
                <a:spcBef>
                  <a:spcPct val="50000"/>
                </a:spcBef>
              </a:pPr>
              <a:r>
                <a:rPr lang="en-US" altLang="zh-CN" sz="2000" dirty="0">
                  <a:solidFill>
                    <a:srgbClr val="FFFF66"/>
                  </a:solidFill>
                  <a:latin typeface="Arial" charset="0"/>
                </a:rPr>
                <a:t> </a:t>
              </a:r>
              <a:r>
                <a:rPr lang="en-US" altLang="zh-CN" sz="2000" dirty="0">
                  <a:solidFill>
                    <a:srgbClr val="C00000"/>
                  </a:solidFill>
                  <a:latin typeface="Arial" charset="0"/>
                </a:rPr>
                <a:t>#pragma </a:t>
              </a:r>
              <a:r>
                <a:rPr lang="en-US" altLang="zh-CN" sz="2000" dirty="0" err="1">
                  <a:solidFill>
                    <a:srgbClr val="C00000"/>
                  </a:solidFill>
                  <a:latin typeface="Arial" charset="0"/>
                </a:rPr>
                <a:t>omp</a:t>
              </a:r>
              <a:r>
                <a:rPr lang="en-US" altLang="zh-CN" sz="2000" dirty="0">
                  <a:solidFill>
                    <a:srgbClr val="C00000"/>
                  </a:solidFill>
                  <a:latin typeface="Arial" charset="0"/>
                </a:rPr>
                <a:t> atomic </a:t>
              </a:r>
              <a:br>
                <a:rPr lang="en-US" altLang="zh-CN" sz="2000" dirty="0">
                  <a:solidFill>
                    <a:srgbClr val="C00000"/>
                  </a:solidFill>
                  <a:latin typeface="Arial" charset="0"/>
                </a:rPr>
              </a:br>
              <a:r>
                <a:rPr lang="en-US" altLang="zh-CN" sz="2000" dirty="0">
                  <a:latin typeface="Arial" charset="0"/>
                </a:rPr>
                <a:t>	X +=  </a:t>
              </a:r>
              <a:r>
                <a:rPr lang="en-US" altLang="zh-CN" sz="2000" dirty="0" err="1">
                  <a:latin typeface="Arial" charset="0"/>
                </a:rPr>
                <a:t>tmp</a:t>
              </a:r>
              <a:r>
                <a:rPr lang="en-US" altLang="zh-CN" sz="2000" dirty="0">
                  <a:latin typeface="Arial" charset="0"/>
                </a:rPr>
                <a:t>;</a:t>
              </a:r>
            </a:p>
            <a:p>
              <a:pPr algn="l">
                <a:spcBef>
                  <a:spcPct val="50000"/>
                </a:spcBef>
              </a:pPr>
              <a:r>
                <a:rPr lang="en-US" altLang="zh-CN" sz="2000" dirty="0">
                  <a:latin typeface="Arial" charset="0"/>
                </a:rPr>
                <a:t>}</a:t>
              </a:r>
            </a:p>
          </p:txBody>
        </p:sp>
        <p:sp>
          <p:nvSpPr>
            <p:cNvPr id="32776" name="Text Box 7"/>
            <p:cNvSpPr txBox="1">
              <a:spLocks noChangeArrowheads="1"/>
            </p:cNvSpPr>
            <p:nvPr/>
          </p:nvSpPr>
          <p:spPr bwMode="auto">
            <a:xfrm>
              <a:off x="3568" y="2920"/>
              <a:ext cx="1949" cy="4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r>
                <a:rPr lang="en-US" sz="2000" dirty="0">
                  <a:latin typeface="Arial Unicode MS" pitchFamily="34" charset="-128"/>
                </a:rPr>
                <a:t>Atomic only protects the read/update of X</a:t>
              </a:r>
            </a:p>
          </p:txBody>
        </p:sp>
      </p:grpSp>
    </p:spTree>
    <p:extLst>
      <p:ext uri="{BB962C8B-B14F-4D97-AF65-F5344CB8AC3E}">
        <p14:creationId xmlns:p14="http://schemas.microsoft.com/office/powerpoint/2010/main" val="251320007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413" y="263689"/>
            <a:ext cx="8496300" cy="961697"/>
          </a:xfrm>
        </p:spPr>
        <p:txBody>
          <a:bodyPr/>
          <a:lstStyle/>
          <a:p>
            <a:r>
              <a:rPr lang="en-US" dirty="0"/>
              <a:t>The OpenMP 3.1 Atomics (1 of 2)</a:t>
            </a:r>
          </a:p>
        </p:txBody>
      </p:sp>
      <p:sp>
        <p:nvSpPr>
          <p:cNvPr id="3" name="Content Placeholder 2"/>
          <p:cNvSpPr>
            <a:spLocks noGrp="1"/>
          </p:cNvSpPr>
          <p:nvPr>
            <p:ph idx="1"/>
          </p:nvPr>
        </p:nvSpPr>
        <p:spPr>
          <a:xfrm>
            <a:off x="190500" y="935039"/>
            <a:ext cx="11557000" cy="1255712"/>
          </a:xfrm>
        </p:spPr>
        <p:txBody>
          <a:bodyPr/>
          <a:lstStyle/>
          <a:p>
            <a:r>
              <a:rPr lang="en-US" sz="2000" dirty="0"/>
              <a:t>Atomic was expanded to cover the full range of common scenarios where you need to protect a memory operation so it occurs atomically:</a:t>
            </a:r>
          </a:p>
          <a:p>
            <a:pPr marL="339725" lvl="1" indent="0">
              <a:buNone/>
            </a:pPr>
            <a:r>
              <a:rPr lang="en-US" b="1" dirty="0">
                <a:solidFill>
                  <a:srgbClr val="002060"/>
                </a:solidFill>
              </a:rPr>
              <a:t>	# pragma </a:t>
            </a:r>
            <a:r>
              <a:rPr lang="en-US" b="1" dirty="0" err="1">
                <a:solidFill>
                  <a:srgbClr val="002060"/>
                </a:solidFill>
              </a:rPr>
              <a:t>omp</a:t>
            </a:r>
            <a:r>
              <a:rPr lang="en-US" b="1" dirty="0">
                <a:solidFill>
                  <a:srgbClr val="002060"/>
                </a:solidFill>
              </a:rPr>
              <a:t> atomic [read | write | update | capture]</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2060"/>
                </a:solidFill>
                <a:latin typeface="Tahoma" pitchFamily="34" charset="0"/>
                <a:ea typeface="+mn-ea"/>
                <a:cs typeface="Arial" pitchFamily="34" charset="0"/>
              </a:rPr>
              <a:pPr>
                <a:defRPr/>
              </a:pPr>
              <a:t>125</a:t>
            </a:fld>
            <a:endParaRPr lang="en-US" dirty="0">
              <a:solidFill>
                <a:srgbClr val="002060"/>
              </a:solidFill>
              <a:latin typeface="Tahoma" pitchFamily="34" charset="0"/>
              <a:ea typeface="+mn-ea"/>
              <a:cs typeface="Arial" pitchFamily="34" charset="0"/>
            </a:endParaRPr>
          </a:p>
        </p:txBody>
      </p:sp>
      <p:sp>
        <p:nvSpPr>
          <p:cNvPr id="5" name="Content Placeholder 2"/>
          <p:cNvSpPr txBox="1">
            <a:spLocks/>
          </p:cNvSpPr>
          <p:nvPr/>
        </p:nvSpPr>
        <p:spPr bwMode="auto">
          <a:xfrm>
            <a:off x="190500" y="2362202"/>
            <a:ext cx="6134101" cy="12557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Atomic can protect loads</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read</a:t>
            </a:r>
          </a:p>
          <a:p>
            <a:pPr marL="339725" lvl="1" indent="0">
              <a:buNone/>
            </a:pPr>
            <a:r>
              <a:rPr lang="en-US" b="1" dirty="0">
                <a:solidFill>
                  <a:srgbClr val="002060"/>
                </a:solidFill>
                <a:latin typeface="+mn-lt"/>
              </a:rPr>
              <a:t>		v = x; </a:t>
            </a:r>
          </a:p>
        </p:txBody>
      </p:sp>
      <p:sp>
        <p:nvSpPr>
          <p:cNvPr id="6" name="Content Placeholder 2"/>
          <p:cNvSpPr txBox="1">
            <a:spLocks/>
          </p:cNvSpPr>
          <p:nvPr/>
        </p:nvSpPr>
        <p:spPr bwMode="auto">
          <a:xfrm>
            <a:off x="6792912" y="2362202"/>
            <a:ext cx="4573588" cy="12557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Atomic can protect stores</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write</a:t>
            </a:r>
          </a:p>
          <a:p>
            <a:pPr marL="339725" lvl="1" indent="0">
              <a:buNone/>
            </a:pPr>
            <a:r>
              <a:rPr lang="en-US" b="1" dirty="0">
                <a:solidFill>
                  <a:srgbClr val="002060"/>
                </a:solidFill>
                <a:latin typeface="+mn-lt"/>
              </a:rPr>
              <a:t>		x = </a:t>
            </a:r>
            <a:r>
              <a:rPr lang="en-US" b="1" dirty="0" err="1">
                <a:solidFill>
                  <a:srgbClr val="002060"/>
                </a:solidFill>
                <a:latin typeface="+mn-lt"/>
              </a:rPr>
              <a:t>expr</a:t>
            </a:r>
            <a:r>
              <a:rPr lang="en-US" b="1" dirty="0">
                <a:solidFill>
                  <a:srgbClr val="002060"/>
                </a:solidFill>
                <a:latin typeface="+mn-lt"/>
              </a:rPr>
              <a:t>; </a:t>
            </a:r>
          </a:p>
        </p:txBody>
      </p:sp>
      <p:sp>
        <p:nvSpPr>
          <p:cNvPr id="7" name="Content Placeholder 2"/>
          <p:cNvSpPr txBox="1">
            <a:spLocks/>
          </p:cNvSpPr>
          <p:nvPr/>
        </p:nvSpPr>
        <p:spPr bwMode="auto">
          <a:xfrm>
            <a:off x="190500" y="3808416"/>
            <a:ext cx="11557000" cy="1868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Atomic can protect updates to a storage location (this is the default behavior … i.e. when you don’t provide a clause)</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update</a:t>
            </a:r>
          </a:p>
          <a:p>
            <a:pPr marL="339725" lvl="1" indent="0">
              <a:buNone/>
            </a:pPr>
            <a:r>
              <a:rPr lang="en-US" b="1" dirty="0">
                <a:solidFill>
                  <a:srgbClr val="002060"/>
                </a:solidFill>
                <a:latin typeface="+mn-lt"/>
              </a:rPr>
              <a:t>		x++;  or ++x;  or x--;  or –x;  or </a:t>
            </a:r>
          </a:p>
          <a:p>
            <a:pPr marL="339725" lvl="1" indent="0">
              <a:buNone/>
            </a:pPr>
            <a:r>
              <a:rPr lang="en-US" b="1" dirty="0">
                <a:solidFill>
                  <a:srgbClr val="002060"/>
                </a:solidFill>
                <a:latin typeface="+mn-lt"/>
              </a:rPr>
              <a:t>		x </a:t>
            </a:r>
            <a:r>
              <a:rPr lang="en-US" b="1" dirty="0" err="1">
                <a:solidFill>
                  <a:srgbClr val="002060"/>
                </a:solidFill>
                <a:latin typeface="+mn-lt"/>
              </a:rPr>
              <a:t>binop</a:t>
            </a:r>
            <a:r>
              <a:rPr lang="en-US" b="1" dirty="0">
                <a:solidFill>
                  <a:srgbClr val="002060"/>
                </a:solidFill>
                <a:latin typeface="+mn-lt"/>
              </a:rPr>
              <a:t>= </a:t>
            </a:r>
            <a:r>
              <a:rPr lang="en-US" b="1" dirty="0" err="1">
                <a:solidFill>
                  <a:srgbClr val="002060"/>
                </a:solidFill>
                <a:latin typeface="+mn-lt"/>
              </a:rPr>
              <a:t>expr</a:t>
            </a:r>
            <a:r>
              <a:rPr lang="en-US" b="1" dirty="0">
                <a:solidFill>
                  <a:srgbClr val="002060"/>
                </a:solidFill>
                <a:latin typeface="+mn-lt"/>
              </a:rPr>
              <a:t>; or x = x </a:t>
            </a:r>
            <a:r>
              <a:rPr lang="en-US" b="1" dirty="0" err="1">
                <a:solidFill>
                  <a:srgbClr val="002060"/>
                </a:solidFill>
                <a:latin typeface="+mn-lt"/>
              </a:rPr>
              <a:t>binop</a:t>
            </a:r>
            <a:r>
              <a:rPr lang="en-US" b="1" dirty="0">
                <a:solidFill>
                  <a:srgbClr val="002060"/>
                </a:solidFill>
                <a:latin typeface="+mn-lt"/>
              </a:rPr>
              <a:t> </a:t>
            </a:r>
            <a:r>
              <a:rPr lang="en-US" b="1" dirty="0" err="1">
                <a:solidFill>
                  <a:srgbClr val="002060"/>
                </a:solidFill>
                <a:latin typeface="+mn-lt"/>
              </a:rPr>
              <a:t>expr</a:t>
            </a:r>
            <a:r>
              <a:rPr lang="en-US" b="1" dirty="0">
                <a:solidFill>
                  <a:srgbClr val="002060"/>
                </a:solidFill>
                <a:latin typeface="+mn-lt"/>
              </a:rPr>
              <a:t>;</a:t>
            </a:r>
          </a:p>
        </p:txBody>
      </p:sp>
      <p:sp>
        <p:nvSpPr>
          <p:cNvPr id="8" name="TextBox 7"/>
          <p:cNvSpPr txBox="1"/>
          <p:nvPr/>
        </p:nvSpPr>
        <p:spPr>
          <a:xfrm>
            <a:off x="8381206" y="4419600"/>
            <a:ext cx="1886744" cy="923330"/>
          </a:xfrm>
          <a:prstGeom prst="rect">
            <a:avLst/>
          </a:prstGeom>
          <a:solidFill>
            <a:srgbClr val="FFFFC5"/>
          </a:solidFill>
          <a:ln w="34925">
            <a:solidFill>
              <a:srgbClr val="7030A0"/>
            </a:solidFill>
          </a:ln>
        </p:spPr>
        <p:txBody>
          <a:bodyPr wrap="square" rtlCol="0">
            <a:spAutoFit/>
          </a:bodyPr>
          <a:lstStyle/>
          <a:p>
            <a:pPr algn="ctr"/>
            <a:r>
              <a:rPr lang="en-US" dirty="0"/>
              <a:t>This is the original </a:t>
            </a:r>
            <a:r>
              <a:rPr lang="en-US" dirty="0" err="1"/>
              <a:t>OpenMP</a:t>
            </a:r>
            <a:r>
              <a:rPr lang="en-US" dirty="0"/>
              <a:t> atomic</a:t>
            </a:r>
          </a:p>
        </p:txBody>
      </p:sp>
    </p:spTree>
    <p:extLst>
      <p:ext uri="{BB962C8B-B14F-4D97-AF65-F5344CB8AC3E}">
        <p14:creationId xmlns:p14="http://schemas.microsoft.com/office/powerpoint/2010/main" val="3050976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47651"/>
            <a:ext cx="8496300" cy="714047"/>
          </a:xfrm>
        </p:spPr>
        <p:txBody>
          <a:bodyPr/>
          <a:lstStyle/>
          <a:p>
            <a:r>
              <a:rPr lang="en-US" dirty="0"/>
              <a:t>The OpenMP 3.1 Atomics (2 of 2)</a:t>
            </a:r>
          </a:p>
        </p:txBody>
      </p:sp>
      <p:sp>
        <p:nvSpPr>
          <p:cNvPr id="3" name="Content Placeholder 2"/>
          <p:cNvSpPr>
            <a:spLocks noGrp="1"/>
          </p:cNvSpPr>
          <p:nvPr>
            <p:ph idx="1"/>
          </p:nvPr>
        </p:nvSpPr>
        <p:spPr>
          <a:xfrm>
            <a:off x="190500" y="1018848"/>
            <a:ext cx="11430000" cy="1427163"/>
          </a:xfrm>
        </p:spPr>
        <p:txBody>
          <a:bodyPr/>
          <a:lstStyle/>
          <a:p>
            <a:r>
              <a:rPr lang="en-US" sz="2000" dirty="0"/>
              <a:t>Atomic can protect the assignment of a value (its capture) AND an associated update operation:</a:t>
            </a:r>
          </a:p>
          <a:p>
            <a:pPr marL="339725" lvl="1" indent="0">
              <a:buNone/>
            </a:pPr>
            <a:r>
              <a:rPr lang="en-US" b="1" dirty="0">
                <a:solidFill>
                  <a:srgbClr val="002060"/>
                </a:solidFill>
              </a:rPr>
              <a:t>	</a:t>
            </a:r>
            <a:r>
              <a:rPr lang="en-US" kern="1200" dirty="0">
                <a:solidFill>
                  <a:srgbClr val="002060"/>
                </a:solidFill>
                <a:ea typeface="SimSun" pitchFamily="2" charset="-122"/>
                <a:cs typeface="+mn-cs"/>
              </a:rPr>
              <a:t># pragma </a:t>
            </a:r>
            <a:r>
              <a:rPr lang="en-US" kern="1200" dirty="0" err="1">
                <a:solidFill>
                  <a:srgbClr val="002060"/>
                </a:solidFill>
                <a:ea typeface="SimSun" pitchFamily="2" charset="-122"/>
                <a:cs typeface="+mn-cs"/>
              </a:rPr>
              <a:t>omp</a:t>
            </a:r>
            <a:r>
              <a:rPr lang="en-US" kern="1200" dirty="0">
                <a:solidFill>
                  <a:srgbClr val="002060"/>
                </a:solidFill>
                <a:ea typeface="SimSun" pitchFamily="2" charset="-122"/>
                <a:cs typeface="+mn-cs"/>
              </a:rPr>
              <a:t> atomic capture</a:t>
            </a:r>
          </a:p>
          <a:p>
            <a:pPr marL="339725" lvl="1" indent="0">
              <a:buNone/>
            </a:pPr>
            <a:r>
              <a:rPr lang="en-US" kern="1200" dirty="0">
                <a:solidFill>
                  <a:srgbClr val="002060"/>
                </a:solidFill>
                <a:ea typeface="SimSun" pitchFamily="2" charset="-122"/>
                <a:cs typeface="+mn-cs"/>
              </a:rPr>
              <a:t>		statement or structured block</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2060"/>
                </a:solidFill>
                <a:latin typeface="Tahoma" pitchFamily="34" charset="0"/>
                <a:ea typeface="+mn-ea"/>
                <a:cs typeface="Arial" pitchFamily="34" charset="0"/>
              </a:rPr>
              <a:pPr>
                <a:defRPr/>
              </a:pPr>
              <a:t>126</a:t>
            </a:fld>
            <a:endParaRPr lang="en-US" dirty="0">
              <a:solidFill>
                <a:srgbClr val="002060"/>
              </a:solidFill>
              <a:latin typeface="Tahoma" pitchFamily="34" charset="0"/>
              <a:ea typeface="+mn-ea"/>
              <a:cs typeface="Arial" pitchFamily="34" charset="0"/>
            </a:endParaRPr>
          </a:p>
        </p:txBody>
      </p:sp>
      <p:sp>
        <p:nvSpPr>
          <p:cNvPr id="7" name="Content Placeholder 2"/>
          <p:cNvSpPr txBox="1">
            <a:spLocks/>
          </p:cNvSpPr>
          <p:nvPr/>
        </p:nvSpPr>
        <p:spPr bwMode="auto">
          <a:xfrm>
            <a:off x="190500" y="2341566"/>
            <a:ext cx="10191751" cy="8016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Where the statement is one of the following forms:</a:t>
            </a:r>
          </a:p>
          <a:p>
            <a:pPr marL="350838" lvl="1" indent="-11113">
              <a:buNone/>
            </a:pPr>
            <a:r>
              <a:rPr lang="en-US" b="1" dirty="0">
                <a:solidFill>
                  <a:srgbClr val="002060"/>
                </a:solidFill>
              </a:rPr>
              <a:t>		v = x++;       v = ++x;        v = x--;       v =  –x;       v = x </a:t>
            </a:r>
            <a:r>
              <a:rPr lang="en-US" b="1" dirty="0" err="1">
                <a:solidFill>
                  <a:srgbClr val="002060"/>
                </a:solidFill>
              </a:rPr>
              <a:t>binop</a:t>
            </a:r>
            <a:r>
              <a:rPr lang="en-US" b="1" dirty="0">
                <a:solidFill>
                  <a:srgbClr val="002060"/>
                </a:solidFill>
              </a:rPr>
              <a:t> </a:t>
            </a:r>
            <a:r>
              <a:rPr lang="en-US" b="1" dirty="0" err="1">
                <a:solidFill>
                  <a:srgbClr val="002060"/>
                </a:solidFill>
              </a:rPr>
              <a:t>expr</a:t>
            </a:r>
            <a:r>
              <a:rPr lang="en-US" b="1" dirty="0">
                <a:solidFill>
                  <a:srgbClr val="002060"/>
                </a:solidFill>
              </a:rPr>
              <a:t>;</a:t>
            </a:r>
          </a:p>
        </p:txBody>
      </p:sp>
      <p:sp>
        <p:nvSpPr>
          <p:cNvPr id="9" name="Content Placeholder 2"/>
          <p:cNvSpPr txBox="1">
            <a:spLocks/>
          </p:cNvSpPr>
          <p:nvPr/>
        </p:nvSpPr>
        <p:spPr bwMode="auto">
          <a:xfrm>
            <a:off x="190500" y="3200400"/>
            <a:ext cx="9906001" cy="5143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Where the structured block is one of the following forms:</a:t>
            </a:r>
          </a:p>
          <a:p>
            <a:pPr marL="350838" lvl="1" indent="-11113">
              <a:buNone/>
            </a:pPr>
            <a:r>
              <a:rPr lang="en-US" b="1" dirty="0">
                <a:solidFill>
                  <a:srgbClr val="002060"/>
                </a:solidFill>
              </a:rPr>
              <a:t>		</a:t>
            </a:r>
          </a:p>
        </p:txBody>
      </p:sp>
      <p:graphicFrame>
        <p:nvGraphicFramePr>
          <p:cNvPr id="10" name="Table 9"/>
          <p:cNvGraphicFramePr>
            <a:graphicFrameLocks noGrp="1"/>
          </p:cNvGraphicFramePr>
          <p:nvPr/>
        </p:nvGraphicFramePr>
        <p:xfrm>
          <a:off x="2233447" y="3714750"/>
          <a:ext cx="7598980" cy="2225040"/>
        </p:xfrm>
        <a:graphic>
          <a:graphicData uri="http://schemas.openxmlformats.org/drawingml/2006/table">
            <a:tbl>
              <a:tblPr firstRow="1" bandRow="1">
                <a:tableStyleId>{2D5ABB26-0587-4C30-8999-92F81FD0307C}</a:tableStyleId>
              </a:tblPr>
              <a:tblGrid>
                <a:gridCol w="3799490">
                  <a:extLst>
                    <a:ext uri="{9D8B030D-6E8A-4147-A177-3AD203B41FA5}">
                      <a16:colId xmlns:a16="http://schemas.microsoft.com/office/drawing/2014/main" val="20000"/>
                    </a:ext>
                  </a:extLst>
                </a:gridCol>
                <a:gridCol w="3799490">
                  <a:extLst>
                    <a:ext uri="{9D8B030D-6E8A-4147-A177-3AD203B41FA5}">
                      <a16:colId xmlns:a16="http://schemas.microsoft.com/office/drawing/2014/main" val="20001"/>
                    </a:ext>
                  </a:extLst>
                </a:gridCol>
              </a:tblGrid>
              <a:tr h="370840">
                <a:tc>
                  <a:txBody>
                    <a:bodyPr/>
                    <a:lstStyle/>
                    <a:p>
                      <a:pPr marL="339725" marR="0" lvl="1" indent="0" algn="l" defTabSz="914400" rtl="0" eaLnBrk="0" fontAlgn="base" latinLnBrk="0" hangingPunct="0">
                        <a:lnSpc>
                          <a:spcPct val="93000"/>
                        </a:lnSpc>
                        <a:spcBef>
                          <a:spcPct val="20000"/>
                        </a:spcBef>
                        <a:spcAft>
                          <a:spcPct val="0"/>
                        </a:spcAft>
                        <a:buClr>
                          <a:schemeClr val="tx2"/>
                        </a:buClr>
                        <a:buSzPct val="75000"/>
                        <a:buFont typeface="Wingdings" pitchFamily="2" charset="2"/>
                        <a:buNone/>
                        <a:tabLst/>
                        <a:defRPr/>
                      </a:pPr>
                      <a:r>
                        <a:rPr lang="en-US" sz="1800" b="1" kern="1200" dirty="0">
                          <a:solidFill>
                            <a:srgbClr val="002060"/>
                          </a:solidFill>
                          <a:latin typeface="+mn-lt"/>
                          <a:ea typeface="SimSun" pitchFamily="2" charset="-122"/>
                          <a:cs typeface="+mn-cs"/>
                        </a:rPr>
                        <a:t>{v = x;  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     v = x;}</a:t>
                      </a:r>
                    </a:p>
                  </a:txBody>
                  <a:tcPr/>
                </a:tc>
                <a:extLst>
                  <a:ext uri="{0D108BD9-81ED-4DB2-BD59-A6C34878D82A}">
                    <a16:rowId xmlns:a16="http://schemas.microsoft.com/office/drawing/2014/main" val="10000"/>
                  </a:ext>
                </a:extLst>
              </a:tr>
              <a:tr h="370840">
                <a:tc>
                  <a:txBody>
                    <a:bodyPr/>
                    <a:lstStyle/>
                    <a:p>
                      <a:pPr marL="339725" marR="0" lvl="1" indent="0" algn="l" defTabSz="914400" rtl="0" eaLnBrk="0" fontAlgn="base" latinLnBrk="0" hangingPunct="0">
                        <a:lnSpc>
                          <a:spcPct val="93000"/>
                        </a:lnSpc>
                        <a:spcBef>
                          <a:spcPct val="20000"/>
                        </a:spcBef>
                        <a:spcAft>
                          <a:spcPct val="0"/>
                        </a:spcAft>
                        <a:buClr>
                          <a:schemeClr val="tx2"/>
                        </a:buClr>
                        <a:buSzPct val="75000"/>
                        <a:buFont typeface="Wingdings" pitchFamily="2" charset="2"/>
                        <a:buNone/>
                        <a:tabLst/>
                        <a:defRPr/>
                      </a:pPr>
                      <a:r>
                        <a:rPr lang="en-US" sz="1800" b="1" kern="1200" dirty="0">
                          <a:solidFill>
                            <a:srgbClr val="002060"/>
                          </a:solidFill>
                          <a:latin typeface="+mn-lt"/>
                          <a:ea typeface="SimSun" pitchFamily="2" charset="-122"/>
                          <a:cs typeface="+mn-cs"/>
                        </a:rPr>
                        <a:t>{v=x;    x=x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 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   v = x;}</a:t>
                      </a:r>
                    </a:p>
                  </a:txBody>
                  <a:tcPr/>
                </a:tc>
                <a:extLst>
                  <a:ext uri="{0D108BD9-81ED-4DB2-BD59-A6C34878D82A}">
                    <a16:rowId xmlns:a16="http://schemas.microsoft.com/office/drawing/2014/main" val="10001"/>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 x;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{v=x;     ++x:}</a:t>
                      </a:r>
                    </a:p>
                  </a:txBody>
                  <a:tcPr/>
                </a:tc>
                <a:extLst>
                  <a:ext uri="{0D108BD9-81ED-4DB2-BD59-A6C34878D82A}">
                    <a16:rowId xmlns:a16="http://schemas.microsoft.com/office/drawing/2014/main" val="10002"/>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extLst>
                  <a:ext uri="{0D108BD9-81ED-4DB2-BD59-A6C34878D82A}">
                    <a16:rowId xmlns:a16="http://schemas.microsoft.com/office/drawing/2014/main" val="10003"/>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 x;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x;     --x;}</a:t>
                      </a:r>
                    </a:p>
                  </a:txBody>
                  <a:tcPr/>
                </a:tc>
                <a:extLst>
                  <a:ext uri="{0D108BD9-81ED-4DB2-BD59-A6C34878D82A}">
                    <a16:rowId xmlns:a16="http://schemas.microsoft.com/office/drawing/2014/main" val="10004"/>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extLst>
                  <a:ext uri="{0D108BD9-81ED-4DB2-BD59-A6C34878D82A}">
                    <a16:rowId xmlns:a16="http://schemas.microsoft.com/office/drawing/2014/main" val="10005"/>
                  </a:ext>
                </a:extLst>
              </a:tr>
            </a:tbl>
          </a:graphicData>
        </a:graphic>
      </p:graphicFrame>
      <p:sp>
        <p:nvSpPr>
          <p:cNvPr id="11" name="TextBox 10"/>
          <p:cNvSpPr txBox="1"/>
          <p:nvPr/>
        </p:nvSpPr>
        <p:spPr>
          <a:xfrm>
            <a:off x="1894681" y="6000750"/>
            <a:ext cx="8039100" cy="646331"/>
          </a:xfrm>
          <a:prstGeom prst="rect">
            <a:avLst/>
          </a:prstGeom>
          <a:solidFill>
            <a:srgbClr val="FFFFC5"/>
          </a:solidFill>
          <a:ln>
            <a:solidFill>
              <a:srgbClr val="7030A0"/>
            </a:solidFill>
          </a:ln>
        </p:spPr>
        <p:txBody>
          <a:bodyPr wrap="square" rtlCol="0">
            <a:spAutoFit/>
          </a:bodyPr>
          <a:lstStyle/>
          <a:p>
            <a:r>
              <a:rPr lang="en-US" dirty="0"/>
              <a:t>The capture semantics in atomic were added to map onto common hardware supported atomic operations and to support modern lock free algorithms</a:t>
            </a:r>
          </a:p>
        </p:txBody>
      </p:sp>
    </p:spTree>
    <p:extLst>
      <p:ext uri="{BB962C8B-B14F-4D97-AF65-F5344CB8AC3E}">
        <p14:creationId xmlns:p14="http://schemas.microsoft.com/office/powerpoint/2010/main" val="39940842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33393152-1AD5-4CEC-833B-B3327391919E}" type="slidenum">
              <a:rPr lang="zh-CN" altLang="en-US"/>
              <a:pPr>
                <a:defRPr/>
              </a:pPr>
              <a:t>127</a:t>
            </a:fld>
            <a:endParaRPr lang="en-US" altLang="zh-CN"/>
          </a:p>
        </p:txBody>
      </p:sp>
      <p:sp>
        <p:nvSpPr>
          <p:cNvPr id="54275" name="Rectangle 2"/>
          <p:cNvSpPr>
            <a:spLocks noGrp="1" noChangeArrowheads="1"/>
          </p:cNvSpPr>
          <p:nvPr>
            <p:ph type="title"/>
          </p:nvPr>
        </p:nvSpPr>
        <p:spPr>
          <a:xfrm>
            <a:off x="1847850" y="67627"/>
            <a:ext cx="8496300" cy="1143000"/>
          </a:xfrm>
          <a:noFill/>
        </p:spPr>
        <p:txBody>
          <a:bodyPr/>
          <a:lstStyle/>
          <a:p>
            <a:pPr eaLnBrk="1" hangingPunct="1">
              <a:lnSpc>
                <a:spcPct val="89000"/>
              </a:lnSpc>
            </a:pPr>
            <a:r>
              <a:rPr lang="en-US" altLang="zh-CN" sz="3200" dirty="0">
                <a:ea typeface="SimSun" pitchFamily="2" charset="-122"/>
              </a:rPr>
              <a:t>Synchronization: Lock Routines</a:t>
            </a:r>
          </a:p>
        </p:txBody>
      </p:sp>
      <p:sp>
        <p:nvSpPr>
          <p:cNvPr id="54276" name="Rectangle 3"/>
          <p:cNvSpPr>
            <a:spLocks noGrp="1" noChangeArrowheads="1"/>
          </p:cNvSpPr>
          <p:nvPr>
            <p:ph type="body" idx="1"/>
          </p:nvPr>
        </p:nvSpPr>
        <p:spPr>
          <a:xfrm>
            <a:off x="190500" y="685800"/>
            <a:ext cx="9909809" cy="4065744"/>
          </a:xfrm>
          <a:noFill/>
        </p:spPr>
        <p:txBody>
          <a:bodyPr/>
          <a:lstStyle/>
          <a:p>
            <a:pPr eaLnBrk="1" hangingPunct="1">
              <a:lnSpc>
                <a:spcPct val="94000"/>
              </a:lnSpc>
            </a:pPr>
            <a:r>
              <a:rPr lang="en-US" altLang="zh-CN" dirty="0">
                <a:ea typeface="SimSun" pitchFamily="2" charset="-122"/>
              </a:rPr>
              <a:t>Simple Lock routines:</a:t>
            </a:r>
          </a:p>
          <a:p>
            <a:pPr lvl="1" eaLnBrk="1" hangingPunct="1">
              <a:lnSpc>
                <a:spcPct val="94000"/>
              </a:lnSpc>
            </a:pPr>
            <a:r>
              <a:rPr lang="en-US" altLang="zh-CN" dirty="0">
                <a:ea typeface="SimSun" pitchFamily="2" charset="-122"/>
              </a:rPr>
              <a:t>A simple lock is available if it is unset.</a:t>
            </a:r>
          </a:p>
          <a:p>
            <a:pPr lvl="3" eaLnBrk="1" hangingPunct="1">
              <a:lnSpc>
                <a:spcPct val="94000"/>
              </a:lnSpc>
            </a:pPr>
            <a:r>
              <a:rPr lang="en-US" altLang="zh-CN" sz="2000" dirty="0" err="1">
                <a:ea typeface="SimSun" pitchFamily="2" charset="-122"/>
              </a:rPr>
              <a:t>omp_init_lock</a:t>
            </a:r>
            <a:r>
              <a:rPr lang="en-US" altLang="zh-CN" sz="2000" dirty="0">
                <a:ea typeface="SimSun" pitchFamily="2" charset="-122"/>
              </a:rPr>
              <a:t>(), </a:t>
            </a:r>
            <a:r>
              <a:rPr lang="en-US" altLang="zh-CN" sz="2000" dirty="0" err="1">
                <a:ea typeface="SimSun" pitchFamily="2" charset="-122"/>
              </a:rPr>
              <a:t>omp_set_lock</a:t>
            </a:r>
            <a:r>
              <a:rPr lang="en-US" altLang="zh-CN" sz="2000" dirty="0">
                <a:ea typeface="SimSun" pitchFamily="2" charset="-122"/>
              </a:rPr>
              <a:t>(), </a:t>
            </a:r>
            <a:br>
              <a:rPr lang="en-US" altLang="zh-CN" sz="2000" dirty="0">
                <a:ea typeface="SimSun" pitchFamily="2" charset="-122"/>
              </a:rPr>
            </a:br>
            <a:r>
              <a:rPr lang="en-US" altLang="zh-CN" sz="2000" dirty="0" err="1">
                <a:ea typeface="SimSun" pitchFamily="2" charset="-122"/>
              </a:rPr>
              <a:t>omp_unset_lock</a:t>
            </a:r>
            <a:r>
              <a:rPr lang="en-US" altLang="zh-CN" sz="2000" dirty="0">
                <a:ea typeface="SimSun" pitchFamily="2" charset="-122"/>
              </a:rPr>
              <a:t>(), </a:t>
            </a:r>
            <a:r>
              <a:rPr lang="en-US" altLang="zh-CN" sz="2000" dirty="0" err="1">
                <a:ea typeface="SimSun" pitchFamily="2" charset="-122"/>
              </a:rPr>
              <a:t>omp_test_lock</a:t>
            </a:r>
            <a:r>
              <a:rPr lang="en-US" altLang="zh-CN" sz="2000" dirty="0">
                <a:ea typeface="SimSun" pitchFamily="2" charset="-122"/>
              </a:rPr>
              <a:t>(), </a:t>
            </a:r>
            <a:r>
              <a:rPr lang="en-US" altLang="zh-CN" sz="2000" dirty="0" err="1">
                <a:ea typeface="SimSun" pitchFamily="2" charset="-122"/>
              </a:rPr>
              <a:t>omp_destroy_lock</a:t>
            </a:r>
            <a:r>
              <a:rPr lang="en-US" altLang="zh-CN" sz="2000" dirty="0">
                <a:ea typeface="SimSun" pitchFamily="2" charset="-122"/>
              </a:rPr>
              <a:t>()</a:t>
            </a:r>
          </a:p>
          <a:p>
            <a:pPr lvl="3" eaLnBrk="1" hangingPunct="1">
              <a:lnSpc>
                <a:spcPct val="94000"/>
              </a:lnSpc>
            </a:pPr>
            <a:endParaRPr lang="en-US" altLang="zh-CN" sz="2000" dirty="0">
              <a:ea typeface="SimSun" pitchFamily="2" charset="-122"/>
            </a:endParaRPr>
          </a:p>
          <a:p>
            <a:pPr eaLnBrk="1" hangingPunct="1">
              <a:lnSpc>
                <a:spcPct val="94000"/>
              </a:lnSpc>
            </a:pPr>
            <a:r>
              <a:rPr lang="en-US" altLang="zh-CN" dirty="0">
                <a:ea typeface="SimSun" pitchFamily="2" charset="-122"/>
              </a:rPr>
              <a:t>Nested Locks</a:t>
            </a:r>
          </a:p>
          <a:p>
            <a:pPr lvl="1" eaLnBrk="1" hangingPunct="1">
              <a:lnSpc>
                <a:spcPct val="94000"/>
              </a:lnSpc>
            </a:pPr>
            <a:r>
              <a:rPr lang="en-US" altLang="zh-CN" dirty="0">
                <a:ea typeface="SimSun" pitchFamily="2" charset="-122"/>
              </a:rPr>
              <a:t>A nested lock is available if it is unset or if it is set but owned by the thread executing the nested lock function</a:t>
            </a:r>
          </a:p>
          <a:p>
            <a:pPr lvl="3" eaLnBrk="1" hangingPunct="1">
              <a:lnSpc>
                <a:spcPct val="94000"/>
              </a:lnSpc>
            </a:pPr>
            <a:r>
              <a:rPr lang="en-US" altLang="zh-CN" sz="2000" b="1" dirty="0" err="1">
                <a:ea typeface="SimSun" pitchFamily="2" charset="-122"/>
              </a:rPr>
              <a:t>omp_init_nest_lock</a:t>
            </a:r>
            <a:r>
              <a:rPr lang="en-US" altLang="zh-CN" sz="2000" b="1" dirty="0">
                <a:ea typeface="SimSun" pitchFamily="2" charset="-122"/>
              </a:rPr>
              <a:t>(), </a:t>
            </a:r>
            <a:r>
              <a:rPr lang="en-US" altLang="zh-CN" sz="2000" b="1" dirty="0" err="1">
                <a:ea typeface="SimSun" pitchFamily="2" charset="-122"/>
              </a:rPr>
              <a:t>omp_set_nest_lock</a:t>
            </a:r>
            <a:r>
              <a:rPr lang="en-US" altLang="zh-CN" sz="2000" b="1" dirty="0">
                <a:ea typeface="SimSun" pitchFamily="2" charset="-122"/>
              </a:rPr>
              <a:t>(), </a:t>
            </a:r>
            <a:r>
              <a:rPr lang="en-US" altLang="zh-CN" sz="2000" b="1" dirty="0" err="1">
                <a:ea typeface="SimSun" pitchFamily="2" charset="-122"/>
              </a:rPr>
              <a:t>omp_unset_nest_lock</a:t>
            </a:r>
            <a:r>
              <a:rPr lang="en-US" altLang="zh-CN" sz="2000" b="1" dirty="0">
                <a:ea typeface="SimSun" pitchFamily="2" charset="-122"/>
              </a:rPr>
              <a:t>(), </a:t>
            </a:r>
            <a:r>
              <a:rPr lang="en-US" altLang="zh-CN" sz="2000" b="1" dirty="0" err="1">
                <a:ea typeface="SimSun" pitchFamily="2" charset="-122"/>
              </a:rPr>
              <a:t>omp_test_nest_lock</a:t>
            </a:r>
            <a:r>
              <a:rPr lang="en-US" altLang="zh-CN" sz="2000" b="1" dirty="0">
                <a:ea typeface="SimSun" pitchFamily="2" charset="-122"/>
              </a:rPr>
              <a:t>(), </a:t>
            </a:r>
            <a:r>
              <a:rPr lang="en-US" altLang="zh-CN" sz="2000" b="1" dirty="0" err="1">
                <a:ea typeface="SimSun" pitchFamily="2" charset="-122"/>
              </a:rPr>
              <a:t>omp_destroy_nest_lock</a:t>
            </a:r>
            <a:r>
              <a:rPr lang="en-US" altLang="zh-CN" sz="2000" b="1" dirty="0">
                <a:ea typeface="SimSun" pitchFamily="2" charset="-122"/>
              </a:rPr>
              <a:t>()</a:t>
            </a:r>
          </a:p>
        </p:txBody>
      </p:sp>
      <p:sp>
        <p:nvSpPr>
          <p:cNvPr id="54277" name="Text Box 4"/>
          <p:cNvSpPr txBox="1">
            <a:spLocks noChangeArrowheads="1"/>
          </p:cNvSpPr>
          <p:nvPr/>
        </p:nvSpPr>
        <p:spPr bwMode="auto">
          <a:xfrm>
            <a:off x="2133601" y="4932948"/>
            <a:ext cx="7772400" cy="701675"/>
          </a:xfrm>
          <a:prstGeom prst="rect">
            <a:avLst/>
          </a:prstGeom>
          <a:noFill/>
          <a:ln w="12700">
            <a:solidFill>
              <a:schemeClr val="tx1"/>
            </a:solidFill>
            <a:miter lim="800000"/>
            <a:headEnd type="none" w="sm" len="sm"/>
            <a:tailEnd type="none" w="sm" len="sm"/>
          </a:ln>
        </p:spPr>
        <p:txBody>
          <a:bodyPr>
            <a:spAutoFit/>
          </a:bodyPr>
          <a:lstStyle/>
          <a:p>
            <a:pPr algn="l">
              <a:spcBef>
                <a:spcPct val="50000"/>
              </a:spcBef>
            </a:pPr>
            <a:r>
              <a:rPr lang="en-US" altLang="zh-CN" sz="2000" dirty="0">
                <a:latin typeface="Arial" charset="0"/>
              </a:rPr>
              <a:t>Note: a thread always accesses the most recent copy of the lock, so you don’t need to use a flush on the lock variable.</a:t>
            </a:r>
          </a:p>
        </p:txBody>
      </p:sp>
      <p:sp>
        <p:nvSpPr>
          <p:cNvPr id="54278" name="Text Box 5"/>
          <p:cNvSpPr txBox="1">
            <a:spLocks noChangeArrowheads="1"/>
          </p:cNvSpPr>
          <p:nvPr/>
        </p:nvSpPr>
        <p:spPr bwMode="auto">
          <a:xfrm>
            <a:off x="7341871" y="532904"/>
            <a:ext cx="2945130" cy="1015663"/>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altLang="zh-CN" sz="2000" dirty="0">
                <a:latin typeface="Arial Unicode MS" pitchFamily="34" charset="-128"/>
              </a:rPr>
              <a:t>A lock implies a memory fence (a </a:t>
            </a:r>
            <a:r>
              <a:rPr lang="en-US" altLang="zh-CN" sz="2000" dirty="0">
                <a:latin typeface="Arial" charset="0"/>
              </a:rPr>
              <a:t>“</a:t>
            </a:r>
            <a:r>
              <a:rPr lang="en-US" altLang="zh-CN" sz="2000" dirty="0">
                <a:latin typeface="Arial Unicode MS" pitchFamily="34" charset="-128"/>
              </a:rPr>
              <a:t>flush</a:t>
            </a:r>
            <a:r>
              <a:rPr lang="en-US" altLang="zh-CN" sz="2000" dirty="0">
                <a:latin typeface="Arial" charset="0"/>
              </a:rPr>
              <a:t>”</a:t>
            </a:r>
            <a:r>
              <a:rPr lang="en-US" altLang="zh-CN" sz="2000" dirty="0">
                <a:latin typeface="Arial Unicode MS" pitchFamily="34" charset="-128"/>
              </a:rPr>
              <a:t>) of all thread visible variables</a:t>
            </a:r>
          </a:p>
        </p:txBody>
      </p:sp>
      <p:sp>
        <p:nvSpPr>
          <p:cNvPr id="7" name="Text Box 4"/>
          <p:cNvSpPr txBox="1">
            <a:spLocks noChangeArrowheads="1"/>
          </p:cNvSpPr>
          <p:nvPr/>
        </p:nvSpPr>
        <p:spPr bwMode="auto">
          <a:xfrm>
            <a:off x="2133601" y="6091823"/>
            <a:ext cx="7772400" cy="584775"/>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dirty="0">
                <a:latin typeface="Arial" charset="0"/>
              </a:rPr>
              <a:t>Locks with hints were added in </a:t>
            </a:r>
            <a:r>
              <a:rPr lang="en-US" altLang="zh-CN" sz="1600" dirty="0" err="1">
                <a:latin typeface="Arial" charset="0"/>
              </a:rPr>
              <a:t>OpenMP</a:t>
            </a:r>
            <a:r>
              <a:rPr lang="en-US" altLang="zh-CN" sz="1600" dirty="0">
                <a:latin typeface="Arial" charset="0"/>
              </a:rPr>
              <a:t> 4.5 to suggest a lock strategy based on intended use (e.g. contended, uncontended, speculative, unspeculative) </a:t>
            </a:r>
          </a:p>
        </p:txBody>
      </p:sp>
    </p:spTree>
    <p:extLst>
      <p:ext uri="{BB962C8B-B14F-4D97-AF65-F5344CB8AC3E}">
        <p14:creationId xmlns:p14="http://schemas.microsoft.com/office/powerpoint/2010/main" val="62141054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B487D-05A7-5640-84B7-E242CBEEC430}"/>
              </a:ext>
            </a:extLst>
          </p:cNvPr>
          <p:cNvSpPr txBox="1"/>
          <p:nvPr/>
        </p:nvSpPr>
        <p:spPr>
          <a:xfrm>
            <a:off x="1524000" y="922113"/>
            <a:ext cx="8918575" cy="5786199"/>
          </a:xfrm>
          <a:prstGeom prst="rect">
            <a:avLst/>
          </a:prstGeom>
          <a:noFill/>
        </p:spPr>
        <p:txBody>
          <a:bodyPr wrap="square" rtlCol="0">
            <a:spAutoFit/>
          </a:bodyPr>
          <a:lstStyle/>
          <a:p>
            <a:r>
              <a:rPr lang="en-US" dirty="0"/>
              <a:t>  </a:t>
            </a:r>
            <a:r>
              <a:rPr lang="en-US" sz="1600" dirty="0"/>
              <a:t> int </a:t>
            </a:r>
            <a:r>
              <a:rPr lang="en-US" sz="1600" dirty="0" err="1"/>
              <a:t>i</a:t>
            </a:r>
            <a:r>
              <a:rPr lang="en-US" sz="1600" dirty="0"/>
              <a:t>, ix, </a:t>
            </a:r>
            <a:r>
              <a:rPr lang="en-US" sz="1600" dirty="0" err="1"/>
              <a:t>even_count</a:t>
            </a:r>
            <a:r>
              <a:rPr lang="en-US" sz="1600" dirty="0"/>
              <a:t> = 0, </a:t>
            </a:r>
            <a:r>
              <a:rPr lang="en-US" sz="1600" dirty="0" err="1"/>
              <a:t>odd_count</a:t>
            </a:r>
            <a:r>
              <a:rPr lang="en-US" sz="1600" dirty="0"/>
              <a:t> = 0;</a:t>
            </a:r>
          </a:p>
          <a:p>
            <a:r>
              <a:rPr lang="en-US" sz="1600" dirty="0">
                <a:solidFill>
                  <a:srgbClr val="C00000"/>
                </a:solidFill>
              </a:rPr>
              <a:t>   </a:t>
            </a:r>
            <a:r>
              <a:rPr lang="en-US" sz="1600" dirty="0" err="1">
                <a:solidFill>
                  <a:srgbClr val="C00000"/>
                </a:solidFill>
              </a:rPr>
              <a:t>omp_lock_t</a:t>
            </a:r>
            <a:r>
              <a:rPr lang="en-US" sz="1600" dirty="0">
                <a:solidFill>
                  <a:srgbClr val="C00000"/>
                </a:solidFill>
              </a:rPr>
              <a:t> </a:t>
            </a:r>
            <a:r>
              <a:rPr lang="en-US" sz="1600" dirty="0" err="1">
                <a:solidFill>
                  <a:srgbClr val="C00000"/>
                </a:solidFill>
              </a:rPr>
              <a:t>odd_lck</a:t>
            </a:r>
            <a:r>
              <a:rPr lang="en-US" sz="1600" dirty="0">
                <a:solidFill>
                  <a:srgbClr val="C00000"/>
                </a:solidFill>
              </a:rPr>
              <a:t>,   </a:t>
            </a:r>
            <a:r>
              <a:rPr lang="en-US" sz="1600" dirty="0" err="1">
                <a:solidFill>
                  <a:srgbClr val="C00000"/>
                </a:solidFill>
              </a:rPr>
              <a:t>even_lck</a:t>
            </a:r>
            <a:r>
              <a:rPr lang="en-US" sz="1600" dirty="0">
                <a:solidFill>
                  <a:srgbClr val="C00000"/>
                </a:solidFill>
              </a:rPr>
              <a:t>;</a:t>
            </a:r>
          </a:p>
          <a:p>
            <a:r>
              <a:rPr lang="en-US" sz="1600" dirty="0">
                <a:solidFill>
                  <a:srgbClr val="C00000"/>
                </a:solidFill>
              </a:rPr>
              <a:t>   </a:t>
            </a:r>
            <a:r>
              <a:rPr lang="en-US" sz="1600" dirty="0" err="1">
                <a:solidFill>
                  <a:srgbClr val="C00000"/>
                </a:solidFill>
              </a:rPr>
              <a:t>omp_init_lock</a:t>
            </a:r>
            <a:r>
              <a:rPr lang="en-US" sz="1600" dirty="0">
                <a:solidFill>
                  <a:srgbClr val="C00000"/>
                </a:solidFill>
              </a:rPr>
              <a:t>(&amp;</a:t>
            </a:r>
            <a:r>
              <a:rPr lang="en-US" sz="1600" dirty="0" err="1">
                <a:solidFill>
                  <a:srgbClr val="C00000"/>
                </a:solidFill>
              </a:rPr>
              <a:t>odd_lck</a:t>
            </a:r>
            <a:r>
              <a:rPr lang="en-US" sz="1600" dirty="0">
                <a:solidFill>
                  <a:srgbClr val="C00000"/>
                </a:solidFill>
              </a:rPr>
              <a:t>);</a:t>
            </a:r>
          </a:p>
          <a:p>
            <a:r>
              <a:rPr lang="en-US" sz="1600" dirty="0">
                <a:solidFill>
                  <a:srgbClr val="C00000"/>
                </a:solidFill>
              </a:rPr>
              <a:t>   </a:t>
            </a:r>
            <a:r>
              <a:rPr lang="en-US" sz="1600" dirty="0" err="1">
                <a:solidFill>
                  <a:srgbClr val="C00000"/>
                </a:solidFill>
              </a:rPr>
              <a:t>omp_init_lock</a:t>
            </a:r>
            <a:r>
              <a:rPr lang="en-US" sz="1600" dirty="0">
                <a:solidFill>
                  <a:srgbClr val="C00000"/>
                </a:solidFill>
              </a:rPr>
              <a:t>(&amp;</a:t>
            </a:r>
            <a:r>
              <a:rPr lang="en-US" sz="1600" dirty="0" err="1">
                <a:solidFill>
                  <a:srgbClr val="C00000"/>
                </a:solidFill>
              </a:rPr>
              <a:t>even_lck</a:t>
            </a:r>
            <a:r>
              <a:rPr lang="en-US" sz="1600" dirty="0">
                <a:solidFill>
                  <a:srgbClr val="C00000"/>
                </a:solidFill>
              </a:rPr>
              <a:t>);</a:t>
            </a:r>
          </a:p>
          <a:p>
            <a:br>
              <a:rPr lang="en-US" sz="1600" dirty="0"/>
            </a:br>
            <a:r>
              <a:rPr lang="en-US" sz="1600" dirty="0"/>
              <a:t>   #pragma </a:t>
            </a:r>
            <a:r>
              <a:rPr lang="en-US" sz="1600" dirty="0" err="1"/>
              <a:t>omp</a:t>
            </a:r>
            <a:r>
              <a:rPr lang="en-US" sz="1600" dirty="0"/>
              <a:t> parallel for private(ix) shared(</a:t>
            </a:r>
            <a:r>
              <a:rPr lang="en-US" sz="1600" dirty="0" err="1"/>
              <a:t>even_count</a:t>
            </a:r>
            <a:r>
              <a:rPr lang="en-US" sz="1600" dirty="0"/>
              <a:t>, </a:t>
            </a:r>
            <a:r>
              <a:rPr lang="en-US" sz="1600" dirty="0" err="1"/>
              <a:t>odd_count</a:t>
            </a:r>
            <a:r>
              <a:rPr lang="en-US" sz="1600" dirty="0"/>
              <a:t>)</a:t>
            </a:r>
          </a:p>
          <a:p>
            <a:r>
              <a:rPr lang="en-US" sz="1600" dirty="0"/>
              <a:t>   for(</a:t>
            </a:r>
            <a:r>
              <a:rPr lang="en-US" sz="1600" dirty="0" err="1"/>
              <a:t>i</a:t>
            </a:r>
            <a:r>
              <a:rPr lang="en-US" sz="1600" dirty="0"/>
              <a:t>=0; </a:t>
            </a:r>
            <a:r>
              <a:rPr lang="en-US" sz="1600" dirty="0" err="1"/>
              <a:t>i</a:t>
            </a:r>
            <a:r>
              <a:rPr lang="en-US" sz="1600" dirty="0"/>
              <a:t>&lt;N; </a:t>
            </a:r>
            <a:r>
              <a:rPr lang="en-US" sz="1600" dirty="0" err="1"/>
              <a:t>i</a:t>
            </a:r>
            <a:r>
              <a:rPr lang="en-US" sz="1600" dirty="0"/>
              <a:t>++){</a:t>
            </a:r>
          </a:p>
          <a:p>
            <a:r>
              <a:rPr lang="en-US" sz="1600" dirty="0"/>
              <a:t>     ix = (int) x[</a:t>
            </a:r>
            <a:r>
              <a:rPr lang="en-US" sz="1600" dirty="0" err="1"/>
              <a:t>i</a:t>
            </a:r>
            <a:r>
              <a:rPr lang="en-US" sz="1600" dirty="0"/>
              <a:t>];  //truncate to int</a:t>
            </a:r>
          </a:p>
          <a:p>
            <a:endParaRPr lang="en-US" sz="1600" dirty="0"/>
          </a:p>
          <a:p>
            <a:r>
              <a:rPr lang="en-US" sz="1600" dirty="0"/>
              <a:t>     if(((int) x[</a:t>
            </a:r>
            <a:r>
              <a:rPr lang="en-US" sz="1600" dirty="0" err="1"/>
              <a:t>i</a:t>
            </a:r>
            <a:r>
              <a:rPr lang="en-US" sz="1600" dirty="0"/>
              <a:t>])%2 == 0) {       </a:t>
            </a:r>
          </a:p>
          <a:p>
            <a:r>
              <a:rPr lang="en-US" sz="1600" dirty="0"/>
              <a:t>        </a:t>
            </a:r>
            <a:r>
              <a:rPr lang="en-US" sz="1600" dirty="0">
                <a:solidFill>
                  <a:srgbClr val="C00000"/>
                </a:solidFill>
              </a:rPr>
              <a:t>  </a:t>
            </a:r>
            <a:r>
              <a:rPr lang="en-US" sz="1600" dirty="0" err="1">
                <a:solidFill>
                  <a:srgbClr val="C00000"/>
                </a:solidFill>
              </a:rPr>
              <a:t>omp_set_lock</a:t>
            </a:r>
            <a:r>
              <a:rPr lang="en-US" sz="1600" dirty="0">
                <a:solidFill>
                  <a:srgbClr val="C00000"/>
                </a:solidFill>
              </a:rPr>
              <a:t>(&amp;</a:t>
            </a:r>
            <a:r>
              <a:rPr lang="en-US" sz="1600" dirty="0" err="1">
                <a:solidFill>
                  <a:srgbClr val="C00000"/>
                </a:solidFill>
              </a:rPr>
              <a:t>even_lck</a:t>
            </a:r>
            <a:r>
              <a:rPr lang="en-US" sz="1600" dirty="0">
                <a:solidFill>
                  <a:srgbClr val="C00000"/>
                </a:solidFill>
              </a:rPr>
              <a:t>);</a:t>
            </a:r>
          </a:p>
          <a:p>
            <a:r>
              <a:rPr lang="en-US" sz="1600" dirty="0"/>
              <a:t>             </a:t>
            </a:r>
            <a:r>
              <a:rPr lang="en-US" sz="1600" dirty="0" err="1"/>
              <a:t>even_count</a:t>
            </a:r>
            <a:r>
              <a:rPr lang="en-US" sz="1600" dirty="0"/>
              <a:t>++;</a:t>
            </a:r>
          </a:p>
          <a:p>
            <a:r>
              <a:rPr lang="en-US" sz="1600" dirty="0"/>
              <a:t>        </a:t>
            </a:r>
            <a:r>
              <a:rPr lang="en-US" sz="1600" dirty="0">
                <a:solidFill>
                  <a:srgbClr val="C00000"/>
                </a:solidFill>
              </a:rPr>
              <a:t>  </a:t>
            </a:r>
            <a:r>
              <a:rPr lang="en-US" sz="1600" dirty="0" err="1">
                <a:solidFill>
                  <a:srgbClr val="C00000"/>
                </a:solidFill>
              </a:rPr>
              <a:t>omp_unset_lock</a:t>
            </a:r>
            <a:r>
              <a:rPr lang="en-US" sz="1600" dirty="0">
                <a:solidFill>
                  <a:srgbClr val="C00000"/>
                </a:solidFill>
              </a:rPr>
              <a:t>(&amp;</a:t>
            </a:r>
            <a:r>
              <a:rPr lang="en-US" sz="1600" dirty="0" err="1">
                <a:solidFill>
                  <a:srgbClr val="C00000"/>
                </a:solidFill>
              </a:rPr>
              <a:t>even_lck</a:t>
            </a:r>
            <a:r>
              <a:rPr lang="en-US" sz="1600" dirty="0">
                <a:solidFill>
                  <a:srgbClr val="C00000"/>
                </a:solidFill>
              </a:rPr>
              <a:t>);</a:t>
            </a:r>
          </a:p>
          <a:p>
            <a:r>
              <a:rPr lang="en-US" sz="1600" dirty="0"/>
              <a:t>     }</a:t>
            </a:r>
          </a:p>
          <a:p>
            <a:r>
              <a:rPr lang="en-US" sz="1600" dirty="0"/>
              <a:t>     else{         </a:t>
            </a:r>
          </a:p>
          <a:p>
            <a:r>
              <a:rPr lang="en-US" sz="1600" dirty="0"/>
              <a:t>          </a:t>
            </a:r>
            <a:r>
              <a:rPr lang="en-US" sz="1600" dirty="0" err="1">
                <a:solidFill>
                  <a:srgbClr val="C00000"/>
                </a:solidFill>
              </a:rPr>
              <a:t>omp_set_lock</a:t>
            </a:r>
            <a:r>
              <a:rPr lang="en-US" sz="1600" dirty="0">
                <a:solidFill>
                  <a:srgbClr val="C00000"/>
                </a:solidFill>
              </a:rPr>
              <a:t>(&amp;</a:t>
            </a:r>
            <a:r>
              <a:rPr lang="en-US" sz="1600" dirty="0" err="1">
                <a:solidFill>
                  <a:srgbClr val="C00000"/>
                </a:solidFill>
              </a:rPr>
              <a:t>odd_lck</a:t>
            </a:r>
            <a:r>
              <a:rPr lang="en-US" sz="1600" dirty="0">
                <a:solidFill>
                  <a:srgbClr val="C00000"/>
                </a:solidFill>
              </a:rPr>
              <a:t>);</a:t>
            </a:r>
          </a:p>
          <a:p>
            <a:r>
              <a:rPr lang="en-US" sz="1600" dirty="0"/>
              <a:t>             </a:t>
            </a:r>
            <a:r>
              <a:rPr lang="en-US" sz="1600" dirty="0" err="1"/>
              <a:t>odd_count</a:t>
            </a:r>
            <a:r>
              <a:rPr lang="en-US" sz="1600" dirty="0"/>
              <a:t>++;</a:t>
            </a:r>
          </a:p>
          <a:p>
            <a:r>
              <a:rPr lang="en-US" sz="1600" dirty="0"/>
              <a:t>          </a:t>
            </a:r>
            <a:r>
              <a:rPr lang="en-US" sz="1600" dirty="0" err="1">
                <a:solidFill>
                  <a:srgbClr val="C00000"/>
                </a:solidFill>
              </a:rPr>
              <a:t>omp_unset_lock</a:t>
            </a:r>
            <a:r>
              <a:rPr lang="en-US" sz="1600" dirty="0">
                <a:solidFill>
                  <a:srgbClr val="C00000"/>
                </a:solidFill>
              </a:rPr>
              <a:t>(&amp;</a:t>
            </a:r>
            <a:r>
              <a:rPr lang="en-US" sz="1600" dirty="0" err="1">
                <a:solidFill>
                  <a:srgbClr val="C00000"/>
                </a:solidFill>
              </a:rPr>
              <a:t>odd_lck</a:t>
            </a:r>
            <a:r>
              <a:rPr lang="en-US" sz="1600" dirty="0">
                <a:solidFill>
                  <a:srgbClr val="C00000"/>
                </a:solidFill>
              </a:rPr>
              <a:t>);</a:t>
            </a:r>
          </a:p>
          <a:p>
            <a:r>
              <a:rPr lang="en-US" sz="1600" dirty="0"/>
              <a:t>     }</a:t>
            </a:r>
          </a:p>
          <a:p>
            <a:r>
              <a:rPr lang="en-US" sz="1600" dirty="0"/>
              <a:t>   }</a:t>
            </a:r>
            <a:br>
              <a:rPr lang="en-US" sz="1600" dirty="0"/>
            </a:br>
            <a:r>
              <a:rPr lang="en-US" sz="1600" dirty="0">
                <a:solidFill>
                  <a:srgbClr val="C00000"/>
                </a:solidFill>
              </a:rPr>
              <a:t>   </a:t>
            </a:r>
            <a:r>
              <a:rPr lang="en-US" sz="1600" dirty="0" err="1">
                <a:solidFill>
                  <a:srgbClr val="C00000"/>
                </a:solidFill>
              </a:rPr>
              <a:t>omp_destroy_lock</a:t>
            </a:r>
            <a:r>
              <a:rPr lang="en-US" sz="1600" dirty="0">
                <a:solidFill>
                  <a:srgbClr val="C00000"/>
                </a:solidFill>
              </a:rPr>
              <a:t>(&amp;</a:t>
            </a:r>
            <a:r>
              <a:rPr lang="en-US" sz="1600" dirty="0" err="1">
                <a:solidFill>
                  <a:srgbClr val="C00000"/>
                </a:solidFill>
              </a:rPr>
              <a:t>odd_lck</a:t>
            </a:r>
            <a:r>
              <a:rPr lang="en-US" sz="1600" dirty="0">
                <a:solidFill>
                  <a:srgbClr val="C00000"/>
                </a:solidFill>
              </a:rPr>
              <a:t>);</a:t>
            </a:r>
          </a:p>
          <a:p>
            <a:r>
              <a:rPr lang="en-US" sz="1600" dirty="0">
                <a:solidFill>
                  <a:srgbClr val="C00000"/>
                </a:solidFill>
              </a:rPr>
              <a:t>   </a:t>
            </a:r>
            <a:r>
              <a:rPr lang="en-US" sz="1600" dirty="0" err="1">
                <a:solidFill>
                  <a:srgbClr val="C00000"/>
                </a:solidFill>
              </a:rPr>
              <a:t>omp_destroy_lock</a:t>
            </a:r>
            <a:r>
              <a:rPr lang="en-US" sz="1600" dirty="0">
                <a:solidFill>
                  <a:srgbClr val="C00000"/>
                </a:solidFill>
              </a:rPr>
              <a:t>(&amp;</a:t>
            </a:r>
            <a:r>
              <a:rPr lang="en-US" sz="1600" dirty="0" err="1">
                <a:solidFill>
                  <a:srgbClr val="C00000"/>
                </a:solidFill>
              </a:rPr>
              <a:t>even_lck</a:t>
            </a:r>
            <a:r>
              <a:rPr lang="en-US" sz="1600" dirty="0">
                <a:solidFill>
                  <a:srgbClr val="C00000"/>
                </a:solidFill>
              </a:rPr>
              <a:t>);</a:t>
            </a:r>
          </a:p>
          <a:p>
            <a:r>
              <a:rPr lang="en-US" sz="1600" dirty="0"/>
              <a:t>}</a:t>
            </a:r>
          </a:p>
        </p:txBody>
      </p:sp>
      <p:sp>
        <p:nvSpPr>
          <p:cNvPr id="11" name="Slide Number Placeholder 3"/>
          <p:cNvSpPr>
            <a:spLocks noGrp="1"/>
          </p:cNvSpPr>
          <p:nvPr>
            <p:ph type="sldNum" sz="quarter" idx="10"/>
          </p:nvPr>
        </p:nvSpPr>
        <p:spPr/>
        <p:txBody>
          <a:bodyPr/>
          <a:lstStyle/>
          <a:p>
            <a:pPr>
              <a:defRPr/>
            </a:pPr>
            <a:fld id="{ED3D5799-E25A-4087-B764-04F108F4131C}" type="slidenum">
              <a:rPr lang="zh-CN" altLang="en-US"/>
              <a:pPr>
                <a:defRPr/>
              </a:pPr>
              <a:t>128</a:t>
            </a:fld>
            <a:endParaRPr lang="en-US" altLang="zh-CN"/>
          </a:p>
        </p:txBody>
      </p:sp>
      <p:sp>
        <p:nvSpPr>
          <p:cNvPr id="55299" name="Rectangle 2"/>
          <p:cNvSpPr>
            <a:spLocks noGrp="1" noChangeArrowheads="1"/>
          </p:cNvSpPr>
          <p:nvPr>
            <p:ph type="title"/>
          </p:nvPr>
        </p:nvSpPr>
        <p:spPr>
          <a:xfrm>
            <a:off x="1981200" y="152401"/>
            <a:ext cx="8496300" cy="536575"/>
          </a:xfrm>
          <a:noFill/>
        </p:spPr>
        <p:txBody>
          <a:bodyPr/>
          <a:lstStyle/>
          <a:p>
            <a:pPr eaLnBrk="1" hangingPunct="1">
              <a:lnSpc>
                <a:spcPct val="89000"/>
              </a:lnSpc>
            </a:pPr>
            <a:r>
              <a:rPr lang="en-US" altLang="zh-CN" sz="3200" dirty="0">
                <a:ea typeface="SimSun" pitchFamily="2" charset="-122"/>
              </a:rPr>
              <a:t>Synchronization: Simple Locks Example</a:t>
            </a:r>
          </a:p>
        </p:txBody>
      </p:sp>
      <p:sp>
        <p:nvSpPr>
          <p:cNvPr id="55300" name="Rectangle 3"/>
          <p:cNvSpPr>
            <a:spLocks noGrp="1" noChangeArrowheads="1"/>
          </p:cNvSpPr>
          <p:nvPr>
            <p:ph type="body" idx="1"/>
          </p:nvPr>
        </p:nvSpPr>
        <p:spPr>
          <a:xfrm>
            <a:off x="190501" y="649288"/>
            <a:ext cx="10252076" cy="1009650"/>
          </a:xfrm>
          <a:noFill/>
        </p:spPr>
        <p:txBody>
          <a:bodyPr/>
          <a:lstStyle/>
          <a:p>
            <a:pPr eaLnBrk="1" hangingPunct="1">
              <a:lnSpc>
                <a:spcPct val="94000"/>
              </a:lnSpc>
            </a:pPr>
            <a:r>
              <a:rPr lang="en-US" altLang="zh-CN" sz="2000" dirty="0">
                <a:ea typeface="SimSun" pitchFamily="2" charset="-122"/>
              </a:rPr>
              <a:t>Count odds and evens in an input array(x)  of N random values.</a:t>
            </a:r>
          </a:p>
        </p:txBody>
      </p:sp>
      <p:sp>
        <p:nvSpPr>
          <p:cNvPr id="3267593" name="Text Box 9"/>
          <p:cNvSpPr txBox="1">
            <a:spLocks noChangeArrowheads="1"/>
          </p:cNvSpPr>
          <p:nvPr/>
        </p:nvSpPr>
        <p:spPr bwMode="auto">
          <a:xfrm>
            <a:off x="6062662" y="5963280"/>
            <a:ext cx="3584575" cy="40005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Free-up storage when done.</a:t>
            </a:r>
          </a:p>
        </p:txBody>
      </p:sp>
      <p:sp>
        <p:nvSpPr>
          <p:cNvPr id="55303" name="Line 10"/>
          <p:cNvSpPr>
            <a:spLocks noChangeShapeType="1"/>
          </p:cNvSpPr>
          <p:nvPr/>
        </p:nvSpPr>
        <p:spPr bwMode="auto">
          <a:xfrm flipH="1" flipV="1">
            <a:off x="4703919" y="6156348"/>
            <a:ext cx="1334292" cy="52364"/>
          </a:xfrm>
          <a:prstGeom prst="line">
            <a:avLst/>
          </a:prstGeom>
          <a:noFill/>
          <a:ln w="44450">
            <a:solidFill>
              <a:schemeClr val="tx1"/>
            </a:solidFill>
            <a:round/>
            <a:headEnd type="none" w="sm" len="sm"/>
            <a:tailEnd type="arrow" w="sm" len="sm"/>
          </a:ln>
        </p:spPr>
        <p:txBody>
          <a:bodyPr/>
          <a:lstStyle/>
          <a:p>
            <a:endParaRPr lang="en-US"/>
          </a:p>
        </p:txBody>
      </p:sp>
      <p:sp>
        <p:nvSpPr>
          <p:cNvPr id="12" name="Text Box 9"/>
          <p:cNvSpPr txBox="1">
            <a:spLocks noChangeArrowheads="1"/>
          </p:cNvSpPr>
          <p:nvPr/>
        </p:nvSpPr>
        <p:spPr bwMode="auto">
          <a:xfrm>
            <a:off x="5990584" y="1480309"/>
            <a:ext cx="3457733" cy="338554"/>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1600" dirty="0">
                <a:latin typeface="Arial" charset="0"/>
              </a:rPr>
              <a:t>One lock per case … even and odd</a:t>
            </a:r>
          </a:p>
        </p:txBody>
      </p:sp>
      <p:sp>
        <p:nvSpPr>
          <p:cNvPr id="55305" name="Line 10"/>
          <p:cNvSpPr>
            <a:spLocks noChangeShapeType="1"/>
          </p:cNvSpPr>
          <p:nvPr/>
        </p:nvSpPr>
        <p:spPr bwMode="auto">
          <a:xfrm flipH="1">
            <a:off x="5053959" y="1649586"/>
            <a:ext cx="936624" cy="9352"/>
          </a:xfrm>
          <a:prstGeom prst="line">
            <a:avLst/>
          </a:prstGeom>
          <a:noFill/>
          <a:ln w="44450">
            <a:solidFill>
              <a:schemeClr val="tx1"/>
            </a:solidFill>
            <a:round/>
            <a:headEnd type="none" w="sm" len="sm"/>
            <a:tailEnd type="arrow" w="sm" len="sm"/>
          </a:ln>
        </p:spPr>
        <p:txBody>
          <a:bodyPr/>
          <a:lstStyle/>
          <a:p>
            <a:endParaRPr lang="en-US"/>
          </a:p>
        </p:txBody>
      </p:sp>
      <p:sp>
        <p:nvSpPr>
          <p:cNvPr id="14" name="Text Box 9"/>
          <p:cNvSpPr txBox="1">
            <a:spLocks noChangeArrowheads="1"/>
          </p:cNvSpPr>
          <p:nvPr/>
        </p:nvSpPr>
        <p:spPr bwMode="auto">
          <a:xfrm>
            <a:off x="6062663" y="4324878"/>
            <a:ext cx="3584575" cy="584775"/>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spcBef>
                <a:spcPct val="50000"/>
              </a:spcBef>
              <a:defRPr/>
            </a:pPr>
            <a:r>
              <a:rPr lang="en-US" altLang="zh-CN" sz="1600" dirty="0">
                <a:latin typeface="Arial" charset="0"/>
              </a:rPr>
              <a:t>Enforce mutual exclusion updates, but in parallel for each case.</a:t>
            </a:r>
          </a:p>
        </p:txBody>
      </p:sp>
      <p:sp>
        <p:nvSpPr>
          <p:cNvPr id="55307" name="Line 10"/>
          <p:cNvSpPr>
            <a:spLocks noChangeShapeType="1"/>
          </p:cNvSpPr>
          <p:nvPr/>
        </p:nvSpPr>
        <p:spPr bwMode="auto">
          <a:xfrm flipH="1">
            <a:off x="5031738" y="4613545"/>
            <a:ext cx="1006474" cy="495935"/>
          </a:xfrm>
          <a:prstGeom prst="line">
            <a:avLst/>
          </a:prstGeom>
          <a:noFill/>
          <a:ln w="44450">
            <a:solidFill>
              <a:schemeClr val="tx1"/>
            </a:solidFill>
            <a:round/>
            <a:headEnd type="none" w="sm" len="sm"/>
            <a:tailEnd type="arrow" w="sm" len="sm"/>
          </a:ln>
        </p:spPr>
        <p:txBody>
          <a:bodyPr/>
          <a:lstStyle/>
          <a:p>
            <a:endParaRPr lang="en-US"/>
          </a:p>
        </p:txBody>
      </p:sp>
      <p:sp>
        <p:nvSpPr>
          <p:cNvPr id="55308" name="Line 10"/>
          <p:cNvSpPr>
            <a:spLocks noChangeShapeType="1"/>
          </p:cNvSpPr>
          <p:nvPr/>
        </p:nvSpPr>
        <p:spPr bwMode="auto">
          <a:xfrm flipH="1" flipV="1">
            <a:off x="4990465" y="3846538"/>
            <a:ext cx="1047748" cy="767006"/>
          </a:xfrm>
          <a:prstGeom prst="line">
            <a:avLst/>
          </a:prstGeom>
          <a:noFill/>
          <a:ln w="44450">
            <a:solidFill>
              <a:schemeClr val="tx1"/>
            </a:solidFill>
            <a:round/>
            <a:headEnd type="none" w="sm" len="sm"/>
            <a:tailEnd type="arrow" w="sm" len="sm"/>
          </a:ln>
        </p:spPr>
        <p:txBody>
          <a:bodyPr/>
          <a:lstStyle/>
          <a:p>
            <a:endParaRPr lang="en-US"/>
          </a:p>
        </p:txBody>
      </p:sp>
      <p:sp>
        <p:nvSpPr>
          <p:cNvPr id="3" name="Right Brace 2">
            <a:extLst>
              <a:ext uri="{FF2B5EF4-FFF2-40B4-BE49-F238E27FC236}">
                <a16:creationId xmlns:a16="http://schemas.microsoft.com/office/drawing/2014/main" id="{1857EAB8-F19E-2B48-B97D-94CBCDFABA1E}"/>
              </a:ext>
            </a:extLst>
          </p:cNvPr>
          <p:cNvSpPr/>
          <p:nvPr/>
        </p:nvSpPr>
        <p:spPr bwMode="auto">
          <a:xfrm>
            <a:off x="4587783" y="1291591"/>
            <a:ext cx="518818" cy="354925"/>
          </a:xfrm>
          <a:prstGeom prst="rightBrace">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336251331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228601" y="1081088"/>
            <a:ext cx="10127456" cy="4810432"/>
          </a:xfrm>
        </p:spPr>
        <p:txBody>
          <a:bodyPr/>
          <a:lstStyle/>
          <a:p>
            <a:r>
              <a:rPr lang="en-US" sz="2000" dirty="0"/>
              <a:t>In the file </a:t>
            </a:r>
            <a:r>
              <a:rPr lang="en-US" sz="2000" dirty="0" err="1"/>
              <a:t>hist.c</a:t>
            </a:r>
            <a:r>
              <a:rPr lang="en-US" sz="2000" dirty="0"/>
              <a:t>, we provide a program that generates a large array of random numbers and then generates a histogram of values.</a:t>
            </a:r>
          </a:p>
          <a:p>
            <a:endParaRPr lang="en-US" sz="2000" dirty="0"/>
          </a:p>
          <a:p>
            <a:r>
              <a:rPr lang="en-US" sz="2000" dirty="0"/>
              <a:t>This is a ”quick and informal” way to test a random number generator … if all goes well the bins of the histogram should be the same size.</a:t>
            </a:r>
          </a:p>
          <a:p>
            <a:endParaRPr lang="en-US" sz="2000" dirty="0"/>
          </a:p>
          <a:p>
            <a:r>
              <a:rPr lang="en-US" sz="2000" dirty="0"/>
              <a:t>Parallelize the filling of the histogram  You must assure that your program is race free and gets the same result as the sequential program. </a:t>
            </a:r>
          </a:p>
          <a:p>
            <a:endParaRPr lang="en-US" sz="2000" dirty="0"/>
          </a:p>
          <a:p>
            <a:r>
              <a:rPr lang="en-US" sz="2000" dirty="0"/>
              <a:t>Using everything we’ve covered today, </a:t>
            </a:r>
            <a:r>
              <a:rPr lang="en-US" sz="2000" dirty="0">
                <a:solidFill>
                  <a:srgbClr val="C00000"/>
                </a:solidFill>
              </a:rPr>
              <a:t>manage updates to shared data in two different ways.  </a:t>
            </a:r>
            <a:r>
              <a:rPr lang="en-US" sz="2000" dirty="0"/>
              <a:t>Try to minimize the time to generate the histogram.  </a:t>
            </a:r>
          </a:p>
          <a:p>
            <a:endParaRPr lang="en-US" sz="2000" dirty="0"/>
          </a:p>
          <a:p>
            <a:r>
              <a:rPr lang="en-US" sz="2000" dirty="0"/>
              <a:t>Time ONLY the assignment to the histogram.    Can you beat the sequential time?</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129</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3521994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a:ea typeface="SimSun" pitchFamily="2" charset="-122"/>
              </a:rPr>
              <a:t>OpenMP Basic Definitions: </a:t>
            </a:r>
            <a:r>
              <a:rPr lang="en-US" altLang="zh-CN" sz="2400" dirty="0">
                <a:ea typeface="SimSun" pitchFamily="2" charset="-122"/>
              </a:rPr>
              <a:t>Basic Solution Stack</a:t>
            </a:r>
          </a:p>
        </p:txBody>
      </p:sp>
      <p:sp>
        <p:nvSpPr>
          <p:cNvPr id="49" name="Slide Number Placeholder 2">
            <a:extLst>
              <a:ext uri="{FF2B5EF4-FFF2-40B4-BE49-F238E27FC236}">
                <a16:creationId xmlns:a16="http://schemas.microsoft.com/office/drawing/2014/main" id="{B6BB2FE6-50B7-D149-81EC-234F407B809A}"/>
              </a:ext>
            </a:extLst>
          </p:cNvPr>
          <p:cNvSpPr>
            <a:spLocks noGrp="1"/>
          </p:cNvSpPr>
          <p:nvPr>
            <p:ph type="sldNum" sz="quarter" idx="10"/>
          </p:nvPr>
        </p:nvSpPr>
        <p:spPr>
          <a:xfrm>
            <a:off x="8764883" y="6424543"/>
            <a:ext cx="1905000" cy="320722"/>
          </a:xfrm>
        </p:spPr>
        <p:txBody>
          <a:bodyPr/>
          <a:lstStyle/>
          <a:p>
            <a:pPr algn="r">
              <a:defRPr/>
            </a:pPr>
            <a:fld id="{3E710E4C-6523-44CB-9289-0E148031939E}" type="slidenum">
              <a:rPr lang="zh-CN" altLang="en-US" sz="1600">
                <a:solidFill>
                  <a:schemeClr val="bg1"/>
                </a:solidFill>
              </a:rPr>
              <a:pPr algn="r">
                <a:defRPr/>
              </a:pPr>
              <a:t>13</a:t>
            </a:fld>
            <a:endParaRPr lang="en-US" altLang="zh-CN" sz="1600">
              <a:solidFill>
                <a:schemeClr val="bg1"/>
              </a:solidFill>
            </a:endParaRPr>
          </a:p>
        </p:txBody>
      </p:sp>
      <p:grpSp>
        <p:nvGrpSpPr>
          <p:cNvPr id="50" name="Group 36">
            <a:extLst>
              <a:ext uri="{FF2B5EF4-FFF2-40B4-BE49-F238E27FC236}">
                <a16:creationId xmlns:a16="http://schemas.microsoft.com/office/drawing/2014/main" id="{EFBCE51F-A0B3-6547-89CA-1A4FAA8FCF02}"/>
              </a:ext>
            </a:extLst>
          </p:cNvPr>
          <p:cNvGrpSpPr>
            <a:grpSpLocks/>
          </p:cNvGrpSpPr>
          <p:nvPr/>
        </p:nvGrpSpPr>
        <p:grpSpPr bwMode="auto">
          <a:xfrm>
            <a:off x="1711326" y="2849532"/>
            <a:ext cx="8947150" cy="1676400"/>
            <a:chOff x="28" y="2457"/>
            <a:chExt cx="5636" cy="1056"/>
          </a:xfrm>
        </p:grpSpPr>
        <p:sp>
          <p:nvSpPr>
            <p:cNvPr id="51" name="Rectangle 3">
              <a:extLst>
                <a:ext uri="{FF2B5EF4-FFF2-40B4-BE49-F238E27FC236}">
                  <a16:creationId xmlns:a16="http://schemas.microsoft.com/office/drawing/2014/main" id="{FD9C39EE-FBE3-6147-AF03-4D233D51E6C3}"/>
                </a:ext>
              </a:extLst>
            </p:cNvPr>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52" name="Rectangle 4">
              <a:extLst>
                <a:ext uri="{FF2B5EF4-FFF2-40B4-BE49-F238E27FC236}">
                  <a16:creationId xmlns:a16="http://schemas.microsoft.com/office/drawing/2014/main" id="{66832A35-F40C-A749-B30C-6C5C2DC5C982}"/>
                </a:ext>
              </a:extLst>
            </p:cNvPr>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dirty="0">
                  <a:solidFill>
                    <a:schemeClr val="bg1"/>
                  </a:solidFill>
                  <a:latin typeface="Arial" charset="0"/>
                </a:rPr>
                <a:t>OS/system support for shared memory and threading</a:t>
              </a:r>
            </a:p>
          </p:txBody>
        </p:sp>
        <p:sp>
          <p:nvSpPr>
            <p:cNvPr id="54" name="Line 11">
              <a:extLst>
                <a:ext uri="{FF2B5EF4-FFF2-40B4-BE49-F238E27FC236}">
                  <a16:creationId xmlns:a16="http://schemas.microsoft.com/office/drawing/2014/main" id="{2339B710-15DA-1345-9A13-F3724BCE99E3}"/>
                </a:ext>
              </a:extLst>
            </p:cNvPr>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55" name="Text Box 13">
              <a:extLst>
                <a:ext uri="{FF2B5EF4-FFF2-40B4-BE49-F238E27FC236}">
                  <a16:creationId xmlns:a16="http://schemas.microsoft.com/office/drawing/2014/main" id="{E53F1B80-31D8-3643-9830-20F01EC34076}"/>
                </a:ext>
              </a:extLst>
            </p:cNvPr>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System layer</a:t>
              </a:r>
            </a:p>
          </p:txBody>
        </p:sp>
      </p:grpSp>
      <p:grpSp>
        <p:nvGrpSpPr>
          <p:cNvPr id="56" name="Group 38">
            <a:extLst>
              <a:ext uri="{FF2B5EF4-FFF2-40B4-BE49-F238E27FC236}">
                <a16:creationId xmlns:a16="http://schemas.microsoft.com/office/drawing/2014/main" id="{5495C723-1D1D-A148-8A54-FE2A3E6E9AE9}"/>
              </a:ext>
            </a:extLst>
          </p:cNvPr>
          <p:cNvGrpSpPr>
            <a:grpSpLocks/>
          </p:cNvGrpSpPr>
          <p:nvPr/>
        </p:nvGrpSpPr>
        <p:grpSpPr bwMode="auto">
          <a:xfrm>
            <a:off x="1719264" y="1844645"/>
            <a:ext cx="8939213" cy="889000"/>
            <a:chOff x="33" y="1824"/>
            <a:chExt cx="5631" cy="560"/>
          </a:xfrm>
        </p:grpSpPr>
        <p:sp>
          <p:nvSpPr>
            <p:cNvPr id="57" name="Rectangle 5">
              <a:extLst>
                <a:ext uri="{FF2B5EF4-FFF2-40B4-BE49-F238E27FC236}">
                  <a16:creationId xmlns:a16="http://schemas.microsoft.com/office/drawing/2014/main" id="{E6A8B7D9-506E-1148-BBEF-8ADE5E5044BA}"/>
                </a:ext>
              </a:extLst>
            </p:cNvPr>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58" name="Rectangle 6">
              <a:extLst>
                <a:ext uri="{FF2B5EF4-FFF2-40B4-BE49-F238E27FC236}">
                  <a16:creationId xmlns:a16="http://schemas.microsoft.com/office/drawing/2014/main" id="{12BAE751-918E-4D41-B1D7-70DA2A3DC796}"/>
                </a:ext>
              </a:extLst>
            </p:cNvPr>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59" name="Rectangle 7">
              <a:extLst>
                <a:ext uri="{FF2B5EF4-FFF2-40B4-BE49-F238E27FC236}">
                  <a16:creationId xmlns:a16="http://schemas.microsoft.com/office/drawing/2014/main" id="{3D69117B-59F1-C04C-8C74-05057282E851}"/>
                </a:ext>
              </a:extLst>
            </p:cNvPr>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60" name="Line 12">
              <a:extLst>
                <a:ext uri="{FF2B5EF4-FFF2-40B4-BE49-F238E27FC236}">
                  <a16:creationId xmlns:a16="http://schemas.microsoft.com/office/drawing/2014/main" id="{E49DFD92-B3A4-C745-8DC1-C78C2AE96AAA}"/>
                </a:ext>
              </a:extLst>
            </p:cNvPr>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61" name="Text Box 14">
              <a:extLst>
                <a:ext uri="{FF2B5EF4-FFF2-40B4-BE49-F238E27FC236}">
                  <a16:creationId xmlns:a16="http://schemas.microsoft.com/office/drawing/2014/main" id="{10C6D597-2196-F74C-BCF9-62F4E2B8E433}"/>
                </a:ext>
              </a:extLst>
            </p:cNvPr>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dirty="0" err="1">
                  <a:latin typeface="Arial" charset="0"/>
                </a:rPr>
                <a:t>Prog</a:t>
              </a:r>
              <a:r>
                <a:rPr lang="en-US" altLang="zh-CN" sz="1600" dirty="0">
                  <a:latin typeface="Arial" charset="0"/>
                </a:rPr>
                <a:t>. </a:t>
              </a:r>
              <a:r>
                <a:rPr lang="en-US" altLang="zh-CN" sz="1600" dirty="0">
                  <a:solidFill>
                    <a:schemeClr val="bg1"/>
                  </a:solidFill>
                  <a:latin typeface="Arial" charset="0"/>
                </a:rPr>
                <a:t>Layer</a:t>
              </a:r>
              <a:endParaRPr lang="en-US" altLang="zh-CN" sz="1800" dirty="0">
                <a:solidFill>
                  <a:schemeClr val="bg1"/>
                </a:solidFill>
                <a:latin typeface="Arial" charset="0"/>
              </a:endParaRPr>
            </a:p>
          </p:txBody>
        </p:sp>
      </p:grpSp>
      <p:sp>
        <p:nvSpPr>
          <p:cNvPr id="62" name="Rectangle 30">
            <a:extLst>
              <a:ext uri="{FF2B5EF4-FFF2-40B4-BE49-F238E27FC236}">
                <a16:creationId xmlns:a16="http://schemas.microsoft.com/office/drawing/2014/main" id="{24EF511F-5BE5-C14A-8CB2-64BAE69DA9F1}"/>
              </a:ext>
            </a:extLst>
          </p:cNvPr>
          <p:cNvSpPr>
            <a:spLocks noChangeArrowheads="1"/>
          </p:cNvSpPr>
          <p:nvPr/>
        </p:nvSpPr>
        <p:spPr bwMode="auto">
          <a:xfrm>
            <a:off x="2276476" y="609569"/>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3" name="Rectangle 31">
            <a:extLst>
              <a:ext uri="{FF2B5EF4-FFF2-40B4-BE49-F238E27FC236}">
                <a16:creationId xmlns:a16="http://schemas.microsoft.com/office/drawing/2014/main" id="{84D26191-2004-7244-8D23-348616E6BCC9}"/>
              </a:ext>
            </a:extLst>
          </p:cNvPr>
          <p:cNvSpPr>
            <a:spLocks noChangeArrowheads="1"/>
          </p:cNvSpPr>
          <p:nvPr/>
        </p:nvSpPr>
        <p:spPr bwMode="auto">
          <a:xfrm>
            <a:off x="9372601" y="705245"/>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4" name="Rectangle 32">
            <a:extLst>
              <a:ext uri="{FF2B5EF4-FFF2-40B4-BE49-F238E27FC236}">
                <a16:creationId xmlns:a16="http://schemas.microsoft.com/office/drawing/2014/main" id="{101177FF-C512-634A-B554-7F49790F5D50}"/>
              </a:ext>
            </a:extLst>
          </p:cNvPr>
          <p:cNvSpPr>
            <a:spLocks noChangeArrowheads="1"/>
          </p:cNvSpPr>
          <p:nvPr/>
        </p:nvSpPr>
        <p:spPr bwMode="auto">
          <a:xfrm>
            <a:off x="9134476" y="665131"/>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65" name="Rectangle 8">
            <a:extLst>
              <a:ext uri="{FF2B5EF4-FFF2-40B4-BE49-F238E27FC236}">
                <a16:creationId xmlns:a16="http://schemas.microsoft.com/office/drawing/2014/main" id="{F1BD52F5-8E2A-D64A-B1A6-DC70AE3B13B4}"/>
              </a:ext>
            </a:extLst>
          </p:cNvPr>
          <p:cNvSpPr>
            <a:spLocks noChangeArrowheads="1"/>
          </p:cNvSpPr>
          <p:nvPr/>
        </p:nvSpPr>
        <p:spPr bwMode="auto">
          <a:xfrm>
            <a:off x="2276476" y="1158845"/>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66" name="Text Box 10">
            <a:extLst>
              <a:ext uri="{FF2B5EF4-FFF2-40B4-BE49-F238E27FC236}">
                <a16:creationId xmlns:a16="http://schemas.microsoft.com/office/drawing/2014/main" id="{02437DFC-218E-7346-933B-CD2A4F250312}"/>
              </a:ext>
            </a:extLst>
          </p:cNvPr>
          <p:cNvSpPr txBox="1">
            <a:spLocks noChangeArrowheads="1"/>
          </p:cNvSpPr>
          <p:nvPr/>
        </p:nvSpPr>
        <p:spPr bwMode="auto">
          <a:xfrm>
            <a:off x="4181476" y="609569"/>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dirty="0">
                <a:solidFill>
                  <a:schemeClr val="bg1"/>
                </a:solidFill>
                <a:latin typeface="Arial" charset="0"/>
              </a:rPr>
              <a:t>End User</a:t>
            </a:r>
          </a:p>
        </p:txBody>
      </p:sp>
      <p:sp>
        <p:nvSpPr>
          <p:cNvPr id="68" name="Text Box 15">
            <a:extLst>
              <a:ext uri="{FF2B5EF4-FFF2-40B4-BE49-F238E27FC236}">
                <a16:creationId xmlns:a16="http://schemas.microsoft.com/office/drawing/2014/main" id="{6E5263E8-C024-0D40-966E-B14834A475BA}"/>
              </a:ext>
            </a:extLst>
          </p:cNvPr>
          <p:cNvSpPr txBox="1">
            <a:spLocks noChangeArrowheads="1"/>
          </p:cNvSpPr>
          <p:nvPr/>
        </p:nvSpPr>
        <p:spPr bwMode="auto">
          <a:xfrm rot="16213772">
            <a:off x="1261268" y="943111"/>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dirty="0">
                <a:latin typeface="Arial" charset="0"/>
              </a:rPr>
              <a:t>User layer</a:t>
            </a:r>
          </a:p>
        </p:txBody>
      </p:sp>
      <p:sp>
        <p:nvSpPr>
          <p:cNvPr id="69" name="Line 29">
            <a:extLst>
              <a:ext uri="{FF2B5EF4-FFF2-40B4-BE49-F238E27FC236}">
                <a16:creationId xmlns:a16="http://schemas.microsoft.com/office/drawing/2014/main" id="{A0AB700F-A41A-8140-A344-29B564F83D9D}"/>
              </a:ext>
            </a:extLst>
          </p:cNvPr>
          <p:cNvSpPr>
            <a:spLocks noChangeShapeType="1"/>
          </p:cNvSpPr>
          <p:nvPr/>
        </p:nvSpPr>
        <p:spPr bwMode="auto">
          <a:xfrm>
            <a:off x="2211683" y="4442336"/>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70" name="Text Box 17">
            <a:extLst>
              <a:ext uri="{FF2B5EF4-FFF2-40B4-BE49-F238E27FC236}">
                <a16:creationId xmlns:a16="http://schemas.microsoft.com/office/drawing/2014/main" id="{19B1B027-73C7-4843-AD13-ECDDAFBDE07A}"/>
              </a:ext>
            </a:extLst>
          </p:cNvPr>
          <p:cNvSpPr txBox="1">
            <a:spLocks noChangeArrowheads="1"/>
          </p:cNvSpPr>
          <p:nvPr/>
        </p:nvSpPr>
        <p:spPr bwMode="auto">
          <a:xfrm>
            <a:off x="3082801" y="5811514"/>
            <a:ext cx="4464521" cy="36959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dirty="0">
              <a:solidFill>
                <a:schemeClr val="bg1"/>
              </a:solidFill>
              <a:latin typeface="Arial" charset="0"/>
            </a:endParaRPr>
          </a:p>
        </p:txBody>
      </p:sp>
      <p:sp>
        <p:nvSpPr>
          <p:cNvPr id="71" name="TextBox 70">
            <a:extLst>
              <a:ext uri="{FF2B5EF4-FFF2-40B4-BE49-F238E27FC236}">
                <a16:creationId xmlns:a16="http://schemas.microsoft.com/office/drawing/2014/main" id="{39FC30C5-4482-2D4F-9256-17AD80698301}"/>
              </a:ext>
            </a:extLst>
          </p:cNvPr>
          <p:cNvSpPr txBox="1"/>
          <p:nvPr/>
        </p:nvSpPr>
        <p:spPr>
          <a:xfrm>
            <a:off x="1950339" y="6304442"/>
            <a:ext cx="1405771" cy="369332"/>
          </a:xfrm>
          <a:prstGeom prst="rect">
            <a:avLst/>
          </a:prstGeom>
          <a:noFill/>
        </p:spPr>
        <p:txBody>
          <a:bodyPr wrap="square" rtlCol="0">
            <a:spAutoFit/>
          </a:bodyPr>
          <a:lstStyle/>
          <a:p>
            <a:r>
              <a:rPr lang="en-US" dirty="0"/>
              <a:t>CPU cores</a:t>
            </a:r>
          </a:p>
        </p:txBody>
      </p:sp>
      <p:sp>
        <p:nvSpPr>
          <p:cNvPr id="72" name="Text Box 17">
            <a:extLst>
              <a:ext uri="{FF2B5EF4-FFF2-40B4-BE49-F238E27FC236}">
                <a16:creationId xmlns:a16="http://schemas.microsoft.com/office/drawing/2014/main" id="{F8402E96-BEF4-7748-807C-75CE331B75C7}"/>
              </a:ext>
            </a:extLst>
          </p:cNvPr>
          <p:cNvSpPr txBox="1">
            <a:spLocks noChangeArrowheads="1"/>
          </p:cNvSpPr>
          <p:nvPr/>
        </p:nvSpPr>
        <p:spPr bwMode="auto">
          <a:xfrm>
            <a:off x="3088024" y="5496415"/>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dirty="0">
              <a:solidFill>
                <a:schemeClr val="bg1"/>
              </a:solidFill>
              <a:latin typeface="Arial" charset="0"/>
            </a:endParaRPr>
          </a:p>
        </p:txBody>
      </p:sp>
      <p:pic>
        <p:nvPicPr>
          <p:cNvPr id="73" name="Picture 72">
            <a:extLst>
              <a:ext uri="{FF2B5EF4-FFF2-40B4-BE49-F238E27FC236}">
                <a16:creationId xmlns:a16="http://schemas.microsoft.com/office/drawing/2014/main" id="{A4C91B36-DC7B-7441-BB62-4E4B28266590}"/>
              </a:ext>
            </a:extLst>
          </p:cNvPr>
          <p:cNvPicPr>
            <a:picLocks noChangeAspect="1"/>
          </p:cNvPicPr>
          <p:nvPr/>
        </p:nvPicPr>
        <p:blipFill>
          <a:blip r:embed="rId3"/>
          <a:stretch>
            <a:fillRect/>
          </a:stretch>
        </p:blipFill>
        <p:spPr>
          <a:xfrm>
            <a:off x="8192229" y="5369331"/>
            <a:ext cx="609397" cy="736355"/>
          </a:xfrm>
          <a:prstGeom prst="rect">
            <a:avLst/>
          </a:prstGeom>
        </p:spPr>
      </p:pic>
      <p:pic>
        <p:nvPicPr>
          <p:cNvPr id="74" name="Picture 73">
            <a:extLst>
              <a:ext uri="{FF2B5EF4-FFF2-40B4-BE49-F238E27FC236}">
                <a16:creationId xmlns:a16="http://schemas.microsoft.com/office/drawing/2014/main" id="{B96A9443-6F4E-864D-A50F-1F5104916CF8}"/>
              </a:ext>
            </a:extLst>
          </p:cNvPr>
          <p:cNvPicPr>
            <a:picLocks noChangeAspect="1"/>
          </p:cNvPicPr>
          <p:nvPr/>
        </p:nvPicPr>
        <p:blipFill>
          <a:blip r:embed="rId4"/>
          <a:stretch>
            <a:fillRect/>
          </a:stretch>
        </p:blipFill>
        <p:spPr>
          <a:xfrm>
            <a:off x="3088023" y="4572930"/>
            <a:ext cx="1091872" cy="857255"/>
          </a:xfrm>
          <a:prstGeom prst="rect">
            <a:avLst/>
          </a:prstGeom>
        </p:spPr>
      </p:pic>
      <p:pic>
        <p:nvPicPr>
          <p:cNvPr id="75" name="Picture 74">
            <a:extLst>
              <a:ext uri="{FF2B5EF4-FFF2-40B4-BE49-F238E27FC236}">
                <a16:creationId xmlns:a16="http://schemas.microsoft.com/office/drawing/2014/main" id="{23B95A24-7D64-9440-8721-C5BDC03ED881}"/>
              </a:ext>
            </a:extLst>
          </p:cNvPr>
          <p:cNvPicPr>
            <a:picLocks noChangeAspect="1"/>
          </p:cNvPicPr>
          <p:nvPr/>
        </p:nvPicPr>
        <p:blipFill>
          <a:blip r:embed="rId4"/>
          <a:stretch>
            <a:fillRect/>
          </a:stretch>
        </p:blipFill>
        <p:spPr>
          <a:xfrm>
            <a:off x="4179895" y="4563929"/>
            <a:ext cx="1091872" cy="857255"/>
          </a:xfrm>
          <a:prstGeom prst="rect">
            <a:avLst/>
          </a:prstGeom>
        </p:spPr>
      </p:pic>
      <p:sp>
        <p:nvSpPr>
          <p:cNvPr id="76" name="Line 24">
            <a:extLst>
              <a:ext uri="{FF2B5EF4-FFF2-40B4-BE49-F238E27FC236}">
                <a16:creationId xmlns:a16="http://schemas.microsoft.com/office/drawing/2014/main" id="{6F85F6E9-75FC-8A40-B965-4FF17D161D26}"/>
              </a:ext>
            </a:extLst>
          </p:cNvPr>
          <p:cNvSpPr>
            <a:spLocks noChangeShapeType="1"/>
          </p:cNvSpPr>
          <p:nvPr/>
        </p:nvSpPr>
        <p:spPr bwMode="auto">
          <a:xfrm>
            <a:off x="3611897" y="4766586"/>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77" name="Line 24">
            <a:extLst>
              <a:ext uri="{FF2B5EF4-FFF2-40B4-BE49-F238E27FC236}">
                <a16:creationId xmlns:a16="http://schemas.microsoft.com/office/drawing/2014/main" id="{94F73DBC-40F0-6740-9A0D-217C74F4FD0B}"/>
              </a:ext>
            </a:extLst>
          </p:cNvPr>
          <p:cNvSpPr>
            <a:spLocks noChangeShapeType="1"/>
          </p:cNvSpPr>
          <p:nvPr/>
        </p:nvSpPr>
        <p:spPr bwMode="auto">
          <a:xfrm>
            <a:off x="4694980" y="4745349"/>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78" name="Text Box 17">
            <a:extLst>
              <a:ext uri="{FF2B5EF4-FFF2-40B4-BE49-F238E27FC236}">
                <a16:creationId xmlns:a16="http://schemas.microsoft.com/office/drawing/2014/main" id="{07068EE3-5072-D14C-8FE4-6C490823494B}"/>
              </a:ext>
            </a:extLst>
          </p:cNvPr>
          <p:cNvSpPr txBox="1">
            <a:spLocks noChangeArrowheads="1"/>
          </p:cNvSpPr>
          <p:nvPr/>
        </p:nvSpPr>
        <p:spPr bwMode="auto">
          <a:xfrm>
            <a:off x="5363579" y="5492986"/>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dirty="0">
              <a:solidFill>
                <a:schemeClr val="bg1"/>
              </a:solidFill>
              <a:latin typeface="Arial" charset="0"/>
            </a:endParaRPr>
          </a:p>
        </p:txBody>
      </p:sp>
      <p:pic>
        <p:nvPicPr>
          <p:cNvPr id="79" name="Picture 78">
            <a:extLst>
              <a:ext uri="{FF2B5EF4-FFF2-40B4-BE49-F238E27FC236}">
                <a16:creationId xmlns:a16="http://schemas.microsoft.com/office/drawing/2014/main" id="{64A40D3F-78FE-604B-B1CA-267EFF076CBE}"/>
              </a:ext>
            </a:extLst>
          </p:cNvPr>
          <p:cNvPicPr>
            <a:picLocks noChangeAspect="1"/>
          </p:cNvPicPr>
          <p:nvPr/>
        </p:nvPicPr>
        <p:blipFill>
          <a:blip r:embed="rId4"/>
          <a:stretch>
            <a:fillRect/>
          </a:stretch>
        </p:blipFill>
        <p:spPr>
          <a:xfrm>
            <a:off x="5363578" y="4569501"/>
            <a:ext cx="1091872" cy="857255"/>
          </a:xfrm>
          <a:prstGeom prst="rect">
            <a:avLst/>
          </a:prstGeom>
        </p:spPr>
      </p:pic>
      <p:pic>
        <p:nvPicPr>
          <p:cNvPr id="80" name="Picture 79">
            <a:extLst>
              <a:ext uri="{FF2B5EF4-FFF2-40B4-BE49-F238E27FC236}">
                <a16:creationId xmlns:a16="http://schemas.microsoft.com/office/drawing/2014/main" id="{2D690447-4E88-9544-800C-146EEEF8863E}"/>
              </a:ext>
            </a:extLst>
          </p:cNvPr>
          <p:cNvPicPr>
            <a:picLocks noChangeAspect="1"/>
          </p:cNvPicPr>
          <p:nvPr/>
        </p:nvPicPr>
        <p:blipFill>
          <a:blip r:embed="rId4"/>
          <a:stretch>
            <a:fillRect/>
          </a:stretch>
        </p:blipFill>
        <p:spPr>
          <a:xfrm>
            <a:off x="6455450" y="4560500"/>
            <a:ext cx="1091872" cy="857255"/>
          </a:xfrm>
          <a:prstGeom prst="rect">
            <a:avLst/>
          </a:prstGeom>
        </p:spPr>
      </p:pic>
      <p:sp>
        <p:nvSpPr>
          <p:cNvPr id="81" name="Line 24">
            <a:extLst>
              <a:ext uri="{FF2B5EF4-FFF2-40B4-BE49-F238E27FC236}">
                <a16:creationId xmlns:a16="http://schemas.microsoft.com/office/drawing/2014/main" id="{6C6965F1-91F7-6B49-9F4D-4CB0F8787685}"/>
              </a:ext>
            </a:extLst>
          </p:cNvPr>
          <p:cNvSpPr>
            <a:spLocks noChangeShapeType="1"/>
          </p:cNvSpPr>
          <p:nvPr/>
        </p:nvSpPr>
        <p:spPr bwMode="auto">
          <a:xfrm>
            <a:off x="5887452" y="4763157"/>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2" name="Line 24">
            <a:extLst>
              <a:ext uri="{FF2B5EF4-FFF2-40B4-BE49-F238E27FC236}">
                <a16:creationId xmlns:a16="http://schemas.microsoft.com/office/drawing/2014/main" id="{5445FE0A-CF84-5040-BC47-A07267CC93BC}"/>
              </a:ext>
            </a:extLst>
          </p:cNvPr>
          <p:cNvSpPr>
            <a:spLocks noChangeShapeType="1"/>
          </p:cNvSpPr>
          <p:nvPr/>
        </p:nvSpPr>
        <p:spPr bwMode="auto">
          <a:xfrm>
            <a:off x="6970535" y="4741920"/>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3" name="Line 24">
            <a:extLst>
              <a:ext uri="{FF2B5EF4-FFF2-40B4-BE49-F238E27FC236}">
                <a16:creationId xmlns:a16="http://schemas.microsoft.com/office/drawing/2014/main" id="{2C260192-C194-204D-9FC4-FC81445B9900}"/>
              </a:ext>
            </a:extLst>
          </p:cNvPr>
          <p:cNvSpPr>
            <a:spLocks noChangeShapeType="1"/>
          </p:cNvSpPr>
          <p:nvPr/>
        </p:nvSpPr>
        <p:spPr bwMode="auto">
          <a:xfrm>
            <a:off x="6446486" y="5505533"/>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84" name="Line 24">
            <a:extLst>
              <a:ext uri="{FF2B5EF4-FFF2-40B4-BE49-F238E27FC236}">
                <a16:creationId xmlns:a16="http://schemas.microsoft.com/office/drawing/2014/main" id="{0D1313C4-C20D-4049-826D-E6B7F102A715}"/>
              </a:ext>
            </a:extLst>
          </p:cNvPr>
          <p:cNvSpPr>
            <a:spLocks noChangeShapeType="1"/>
          </p:cNvSpPr>
          <p:nvPr/>
        </p:nvSpPr>
        <p:spPr bwMode="auto">
          <a:xfrm>
            <a:off x="4179895" y="5505651"/>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pic>
        <p:nvPicPr>
          <p:cNvPr id="85" name="Picture 84">
            <a:extLst>
              <a:ext uri="{FF2B5EF4-FFF2-40B4-BE49-F238E27FC236}">
                <a16:creationId xmlns:a16="http://schemas.microsoft.com/office/drawing/2014/main" id="{A6F4CD7C-CD82-8848-8832-23FD7F6D0F3F}"/>
              </a:ext>
            </a:extLst>
          </p:cNvPr>
          <p:cNvPicPr>
            <a:picLocks noChangeAspect="1"/>
          </p:cNvPicPr>
          <p:nvPr/>
        </p:nvPicPr>
        <p:blipFill>
          <a:blip r:embed="rId3"/>
          <a:stretch>
            <a:fillRect/>
          </a:stretch>
        </p:blipFill>
        <p:spPr>
          <a:xfrm>
            <a:off x="8816866" y="5369331"/>
            <a:ext cx="609397" cy="736355"/>
          </a:xfrm>
          <a:prstGeom prst="rect">
            <a:avLst/>
          </a:prstGeom>
        </p:spPr>
      </p:pic>
      <p:pic>
        <p:nvPicPr>
          <p:cNvPr id="86" name="Picture 85">
            <a:extLst>
              <a:ext uri="{FF2B5EF4-FFF2-40B4-BE49-F238E27FC236}">
                <a16:creationId xmlns:a16="http://schemas.microsoft.com/office/drawing/2014/main" id="{59439D88-5355-7C4E-9A88-95BF8E7CD35A}"/>
              </a:ext>
            </a:extLst>
          </p:cNvPr>
          <p:cNvPicPr>
            <a:picLocks noChangeAspect="1"/>
          </p:cNvPicPr>
          <p:nvPr/>
        </p:nvPicPr>
        <p:blipFill>
          <a:blip r:embed="rId3"/>
          <a:stretch>
            <a:fillRect/>
          </a:stretch>
        </p:blipFill>
        <p:spPr>
          <a:xfrm>
            <a:off x="8192229" y="4632657"/>
            <a:ext cx="609397" cy="736355"/>
          </a:xfrm>
          <a:prstGeom prst="rect">
            <a:avLst/>
          </a:prstGeom>
        </p:spPr>
      </p:pic>
      <p:pic>
        <p:nvPicPr>
          <p:cNvPr id="87" name="Picture 86">
            <a:extLst>
              <a:ext uri="{FF2B5EF4-FFF2-40B4-BE49-F238E27FC236}">
                <a16:creationId xmlns:a16="http://schemas.microsoft.com/office/drawing/2014/main" id="{FB7A43EE-5F03-3945-B551-4FD85FA5221F}"/>
              </a:ext>
            </a:extLst>
          </p:cNvPr>
          <p:cNvPicPr>
            <a:picLocks noChangeAspect="1"/>
          </p:cNvPicPr>
          <p:nvPr/>
        </p:nvPicPr>
        <p:blipFill>
          <a:blip r:embed="rId3"/>
          <a:stretch>
            <a:fillRect/>
          </a:stretch>
        </p:blipFill>
        <p:spPr>
          <a:xfrm>
            <a:off x="8816866" y="4632657"/>
            <a:ext cx="609397" cy="736355"/>
          </a:xfrm>
          <a:prstGeom prst="rect">
            <a:avLst/>
          </a:prstGeom>
        </p:spPr>
      </p:pic>
      <p:cxnSp>
        <p:nvCxnSpPr>
          <p:cNvPr id="88" name="Straight Arrow Connector 87">
            <a:extLst>
              <a:ext uri="{FF2B5EF4-FFF2-40B4-BE49-F238E27FC236}">
                <a16:creationId xmlns:a16="http://schemas.microsoft.com/office/drawing/2014/main" id="{05B4F2FB-04F5-D343-B725-22F22C3A0764}"/>
              </a:ext>
            </a:extLst>
          </p:cNvPr>
          <p:cNvCxnSpPr>
            <a:cxnSpLocks/>
          </p:cNvCxnSpPr>
          <p:nvPr/>
        </p:nvCxnSpPr>
        <p:spPr bwMode="auto">
          <a:xfrm>
            <a:off x="7547322" y="5359041"/>
            <a:ext cx="613906" cy="0"/>
          </a:xfrm>
          <a:prstGeom prst="straightConnector1">
            <a:avLst/>
          </a:prstGeom>
          <a:noFill/>
          <a:ln w="60325" cap="flat" cmpd="sng" algn="ctr">
            <a:solidFill>
              <a:schemeClr val="bg2"/>
            </a:solidFill>
            <a:prstDash val="solid"/>
            <a:round/>
            <a:headEnd type="triangle"/>
            <a:tailEnd type="triangle"/>
          </a:ln>
          <a:effectLst/>
        </p:spPr>
      </p:cxnSp>
      <p:sp>
        <p:nvSpPr>
          <p:cNvPr id="89" name="TextBox 88">
            <a:extLst>
              <a:ext uri="{FF2B5EF4-FFF2-40B4-BE49-F238E27FC236}">
                <a16:creationId xmlns:a16="http://schemas.microsoft.com/office/drawing/2014/main" id="{A2E2F429-F207-DC41-98BB-AB991C69BD64}"/>
              </a:ext>
            </a:extLst>
          </p:cNvPr>
          <p:cNvSpPr txBox="1"/>
          <p:nvPr/>
        </p:nvSpPr>
        <p:spPr>
          <a:xfrm>
            <a:off x="4558225" y="6343179"/>
            <a:ext cx="1405771" cy="369332"/>
          </a:xfrm>
          <a:prstGeom prst="rect">
            <a:avLst/>
          </a:prstGeom>
          <a:noFill/>
        </p:spPr>
        <p:txBody>
          <a:bodyPr wrap="square" rtlCol="0">
            <a:spAutoFit/>
          </a:bodyPr>
          <a:lstStyle/>
          <a:p>
            <a:r>
              <a:rPr lang="en-US" dirty="0"/>
              <a:t>SIMD units</a:t>
            </a:r>
          </a:p>
        </p:txBody>
      </p:sp>
      <p:sp>
        <p:nvSpPr>
          <p:cNvPr id="90" name="TextBox 89">
            <a:extLst>
              <a:ext uri="{FF2B5EF4-FFF2-40B4-BE49-F238E27FC236}">
                <a16:creationId xmlns:a16="http://schemas.microsoft.com/office/drawing/2014/main" id="{18F6CF55-AE80-8642-850D-0DC853719765}"/>
              </a:ext>
            </a:extLst>
          </p:cNvPr>
          <p:cNvSpPr txBox="1"/>
          <p:nvPr/>
        </p:nvSpPr>
        <p:spPr>
          <a:xfrm>
            <a:off x="8061997" y="6343179"/>
            <a:ext cx="1405771" cy="369332"/>
          </a:xfrm>
          <a:prstGeom prst="rect">
            <a:avLst/>
          </a:prstGeom>
          <a:noFill/>
        </p:spPr>
        <p:txBody>
          <a:bodyPr wrap="square" rtlCol="0">
            <a:spAutoFit/>
          </a:bodyPr>
          <a:lstStyle/>
          <a:p>
            <a:r>
              <a:rPr lang="en-US" dirty="0"/>
              <a:t>GPU cores</a:t>
            </a:r>
          </a:p>
        </p:txBody>
      </p:sp>
      <p:pic>
        <p:nvPicPr>
          <p:cNvPr id="91" name="Picture 90">
            <a:extLst>
              <a:ext uri="{FF2B5EF4-FFF2-40B4-BE49-F238E27FC236}">
                <a16:creationId xmlns:a16="http://schemas.microsoft.com/office/drawing/2014/main" id="{B769A838-EE9F-9945-A727-33D33C070984}"/>
              </a:ext>
            </a:extLst>
          </p:cNvPr>
          <p:cNvPicPr>
            <a:picLocks noChangeAspect="1"/>
          </p:cNvPicPr>
          <p:nvPr/>
        </p:nvPicPr>
        <p:blipFill>
          <a:blip r:embed="rId5"/>
          <a:stretch>
            <a:fillRect/>
          </a:stretch>
        </p:blipFill>
        <p:spPr>
          <a:xfrm>
            <a:off x="5853589" y="6471211"/>
            <a:ext cx="698500" cy="241300"/>
          </a:xfrm>
          <a:prstGeom prst="rect">
            <a:avLst/>
          </a:prstGeom>
        </p:spPr>
      </p:pic>
      <p:pic>
        <p:nvPicPr>
          <p:cNvPr id="92" name="Picture 91">
            <a:extLst>
              <a:ext uri="{FF2B5EF4-FFF2-40B4-BE49-F238E27FC236}">
                <a16:creationId xmlns:a16="http://schemas.microsoft.com/office/drawing/2014/main" id="{2F304313-20D8-1F46-8A24-C4EE76DDF199}"/>
              </a:ext>
            </a:extLst>
          </p:cNvPr>
          <p:cNvPicPr>
            <a:picLocks noChangeAspect="1"/>
          </p:cNvPicPr>
          <p:nvPr/>
        </p:nvPicPr>
        <p:blipFill>
          <a:blip r:embed="rId6"/>
          <a:stretch>
            <a:fillRect/>
          </a:stretch>
        </p:blipFill>
        <p:spPr>
          <a:xfrm>
            <a:off x="3202499" y="6312980"/>
            <a:ext cx="409398" cy="342406"/>
          </a:xfrm>
          <a:prstGeom prst="rect">
            <a:avLst/>
          </a:prstGeom>
        </p:spPr>
      </p:pic>
      <p:pic>
        <p:nvPicPr>
          <p:cNvPr id="93" name="Picture 92">
            <a:extLst>
              <a:ext uri="{FF2B5EF4-FFF2-40B4-BE49-F238E27FC236}">
                <a16:creationId xmlns:a16="http://schemas.microsoft.com/office/drawing/2014/main" id="{69D4EC4B-7384-8340-A335-53BCD4C0ADCA}"/>
              </a:ext>
            </a:extLst>
          </p:cNvPr>
          <p:cNvPicPr>
            <a:picLocks noChangeAspect="1"/>
          </p:cNvPicPr>
          <p:nvPr/>
        </p:nvPicPr>
        <p:blipFill>
          <a:blip r:embed="rId3"/>
          <a:stretch>
            <a:fillRect/>
          </a:stretch>
        </p:blipFill>
        <p:spPr>
          <a:xfrm>
            <a:off x="9466175" y="6262638"/>
            <a:ext cx="305350" cy="427117"/>
          </a:xfrm>
          <a:prstGeom prst="rect">
            <a:avLst/>
          </a:prstGeom>
        </p:spPr>
      </p:pic>
      <p:sp>
        <p:nvSpPr>
          <p:cNvPr id="94" name="TextBox 93">
            <a:extLst>
              <a:ext uri="{FF2B5EF4-FFF2-40B4-BE49-F238E27FC236}">
                <a16:creationId xmlns:a16="http://schemas.microsoft.com/office/drawing/2014/main" id="{EFB1A63E-6290-0A4F-AE26-36F65AF0166C}"/>
              </a:ext>
            </a:extLst>
          </p:cNvPr>
          <p:cNvSpPr txBox="1"/>
          <p:nvPr/>
        </p:nvSpPr>
        <p:spPr>
          <a:xfrm>
            <a:off x="3799587" y="5796167"/>
            <a:ext cx="3493116" cy="369332"/>
          </a:xfrm>
          <a:prstGeom prst="rect">
            <a:avLst/>
          </a:prstGeom>
          <a:noFill/>
        </p:spPr>
        <p:txBody>
          <a:bodyPr wrap="square" rtlCol="0">
            <a:spAutoFit/>
          </a:bodyPr>
          <a:lstStyle/>
          <a:p>
            <a:r>
              <a:rPr lang="en-US" dirty="0">
                <a:solidFill>
                  <a:schemeClr val="bg1"/>
                </a:solidFill>
              </a:rPr>
              <a:t>Shared address space (NUMA)</a:t>
            </a:r>
          </a:p>
        </p:txBody>
      </p:sp>
      <p:sp>
        <p:nvSpPr>
          <p:cNvPr id="95" name="Text Box 34">
            <a:extLst>
              <a:ext uri="{FF2B5EF4-FFF2-40B4-BE49-F238E27FC236}">
                <a16:creationId xmlns:a16="http://schemas.microsoft.com/office/drawing/2014/main" id="{6D27DF99-A171-8146-88EB-EA7B650244A5}"/>
              </a:ext>
            </a:extLst>
          </p:cNvPr>
          <p:cNvSpPr txBox="1">
            <a:spLocks noChangeArrowheads="1"/>
          </p:cNvSpPr>
          <p:nvPr/>
        </p:nvSpPr>
        <p:spPr bwMode="auto">
          <a:xfrm rot="16213772">
            <a:off x="1602677" y="5085778"/>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HW</a:t>
            </a:r>
          </a:p>
        </p:txBody>
      </p:sp>
      <p:sp>
        <p:nvSpPr>
          <p:cNvPr id="96" name="Slide Number Placeholder 3">
            <a:extLst>
              <a:ext uri="{FF2B5EF4-FFF2-40B4-BE49-F238E27FC236}">
                <a16:creationId xmlns:a16="http://schemas.microsoft.com/office/drawing/2014/main" id="{456E6455-BF90-4E4F-804A-975FB35EE699}"/>
              </a:ext>
            </a:extLst>
          </p:cNvPr>
          <p:cNvSpPr txBox="1">
            <a:spLocks/>
          </p:cNvSpPr>
          <p:nvPr/>
        </p:nvSpPr>
        <p:spPr>
          <a:xfrm>
            <a:off x="11507631" y="6580909"/>
            <a:ext cx="568036" cy="277091"/>
          </a:xfrm>
          <a:prstGeom prst="rect">
            <a:avLst/>
          </a:prstGeom>
          <a:ln/>
        </p:spPr>
        <p:txBody>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1A1981D-AD31-42D5-9BCA-B2F7346FB97C}" type="slidenum">
              <a:rPr lang="zh-CN" altLang="en-US" sz="1000" smtClean="0"/>
              <a:pPr>
                <a:defRPr/>
              </a:pPr>
              <a:t>13</a:t>
            </a:fld>
            <a:endParaRPr lang="en-US" altLang="zh-CN" sz="1000" dirty="0"/>
          </a:p>
        </p:txBody>
      </p:sp>
    </p:spTree>
    <p:extLst>
      <p:ext uri="{BB962C8B-B14F-4D97-AF65-F5344CB8AC3E}">
        <p14:creationId xmlns:p14="http://schemas.microsoft.com/office/powerpoint/2010/main" val="33699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animBg="1"/>
      <p:bldP spid="63" grpId="0" animBg="1"/>
      <p:bldP spid="64" grpId="0" animBg="1"/>
      <p:bldP spid="65" grpId="0" animBg="1"/>
      <p:bldP spid="66" grpId="0"/>
      <p:bldP spid="68" grpId="0"/>
      <p:bldP spid="69" grpId="0" animBg="1"/>
      <p:bldP spid="70" grpId="0" animBg="1"/>
      <p:bldP spid="71" grpId="0"/>
      <p:bldP spid="72" grpId="0" animBg="1"/>
      <p:bldP spid="76" grpId="0" animBg="1"/>
      <p:bldP spid="77" grpId="0" animBg="1"/>
      <p:bldP spid="78" grpId="0" animBg="1"/>
      <p:bldP spid="81" grpId="0" animBg="1"/>
      <p:bldP spid="82" grpId="0" animBg="1"/>
      <p:bldP spid="83" grpId="0" animBg="1"/>
      <p:bldP spid="84" grpId="0" animBg="1"/>
      <p:bldP spid="89" grpId="0"/>
      <p:bldP spid="90" grpId="0"/>
      <p:bldP spid="94" grpId="0"/>
      <p:bldP spid="9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ED3D5799-E25A-4087-B764-04F108F4131C}" type="slidenum">
              <a:rPr lang="zh-CN" altLang="en-US"/>
              <a:pPr>
                <a:defRPr/>
              </a:pPr>
              <a:t>130</a:t>
            </a:fld>
            <a:endParaRPr lang="en-US" altLang="zh-CN"/>
          </a:p>
        </p:txBody>
      </p:sp>
      <p:sp>
        <p:nvSpPr>
          <p:cNvPr id="55299" name="Rectangle 2"/>
          <p:cNvSpPr>
            <a:spLocks noGrp="1" noChangeArrowheads="1"/>
          </p:cNvSpPr>
          <p:nvPr>
            <p:ph type="title"/>
          </p:nvPr>
        </p:nvSpPr>
        <p:spPr>
          <a:xfrm>
            <a:off x="228600" y="152401"/>
            <a:ext cx="10248900" cy="536575"/>
          </a:xfrm>
          <a:noFill/>
        </p:spPr>
        <p:txBody>
          <a:bodyPr/>
          <a:lstStyle/>
          <a:p>
            <a:pPr eaLnBrk="1" hangingPunct="1">
              <a:lnSpc>
                <a:spcPct val="89000"/>
              </a:lnSpc>
            </a:pPr>
            <a:r>
              <a:rPr lang="en-US" altLang="zh-CN" sz="3200" dirty="0">
                <a:ea typeface="SimSun" pitchFamily="2" charset="-122"/>
              </a:rPr>
              <a:t>Histogram Program: </a:t>
            </a:r>
            <a:r>
              <a:rPr lang="en-US" altLang="zh-CN" sz="2800" dirty="0">
                <a:ea typeface="SimSun" pitchFamily="2" charset="-122"/>
              </a:rPr>
              <a:t>Critical section</a:t>
            </a:r>
          </a:p>
        </p:txBody>
      </p:sp>
      <p:sp>
        <p:nvSpPr>
          <p:cNvPr id="55300" name="Rectangle 3"/>
          <p:cNvSpPr>
            <a:spLocks noGrp="1" noChangeArrowheads="1"/>
          </p:cNvSpPr>
          <p:nvPr>
            <p:ph type="body" idx="1"/>
          </p:nvPr>
        </p:nvSpPr>
        <p:spPr>
          <a:xfrm>
            <a:off x="190500" y="1049338"/>
            <a:ext cx="9715502" cy="1391574"/>
          </a:xfrm>
          <a:noFill/>
        </p:spPr>
        <p:txBody>
          <a:bodyPr/>
          <a:lstStyle/>
          <a:p>
            <a:pPr eaLnBrk="1" hangingPunct="1">
              <a:lnSpc>
                <a:spcPct val="94000"/>
              </a:lnSpc>
            </a:pPr>
            <a:r>
              <a:rPr lang="en-US" altLang="zh-CN" sz="2000" dirty="0">
                <a:ea typeface="SimSun" pitchFamily="2" charset="-122"/>
              </a:rPr>
              <a:t>A critical section means that only one thread at a time can update a histogram bin … but this effectively serializes the loops and adds huge overhead as the runtime manages all the threads waiting for their turn for the update.</a:t>
            </a:r>
          </a:p>
        </p:txBody>
      </p:sp>
      <p:sp>
        <p:nvSpPr>
          <p:cNvPr id="55301" name="Rectangle 4"/>
          <p:cNvSpPr>
            <a:spLocks noChangeArrowheads="1"/>
          </p:cNvSpPr>
          <p:nvPr/>
        </p:nvSpPr>
        <p:spPr bwMode="auto">
          <a:xfrm>
            <a:off x="2251074" y="2891617"/>
            <a:ext cx="7493000" cy="1939635"/>
          </a:xfrm>
          <a:prstGeom prst="rect">
            <a:avLst/>
          </a:prstGeom>
          <a:solidFill>
            <a:srgbClr val="F7FDFF"/>
          </a:solidFill>
          <a:ln w="9525">
            <a:noFill/>
            <a:miter lim="800000"/>
            <a:headEnd/>
            <a:tailEnd/>
          </a:ln>
        </p:spPr>
        <p:txBody>
          <a:bodyPr lIns="92075" tIns="46038" rIns="92075" bIns="46038">
            <a:spAutoFit/>
          </a:bodyPr>
          <a:lstStyle/>
          <a:p>
            <a:pPr algn="l"/>
            <a:r>
              <a:rPr lang="en-US" sz="2000" dirty="0"/>
              <a:t>#pragma </a:t>
            </a:r>
            <a:r>
              <a:rPr lang="en-US" sz="2000" dirty="0" err="1"/>
              <a:t>omp</a:t>
            </a:r>
            <a:r>
              <a:rPr lang="en-US" sz="2000" dirty="0"/>
              <a:t> parallel for</a:t>
            </a:r>
          </a:p>
          <a:p>
            <a:pPr algn="l"/>
            <a:r>
              <a:rPr lang="en-US" sz="2000" dirty="0"/>
              <a:t> for(</a:t>
            </a:r>
            <a:r>
              <a:rPr lang="en-US" sz="2000" dirty="0" err="1"/>
              <a:t>i</a:t>
            </a:r>
            <a:r>
              <a:rPr lang="en-US" sz="2000" dirty="0"/>
              <a:t>=0;i&lt;</a:t>
            </a:r>
            <a:r>
              <a:rPr lang="en-US" sz="2000" dirty="0" err="1"/>
              <a:t>NVALS;i</a:t>
            </a:r>
            <a:r>
              <a:rPr lang="en-US" sz="2000" dirty="0"/>
              <a:t>++){</a:t>
            </a:r>
          </a:p>
          <a:p>
            <a:pPr algn="l"/>
            <a:r>
              <a:rPr lang="en-US" sz="2000" dirty="0"/>
              <a:t>     </a:t>
            </a:r>
            <a:r>
              <a:rPr lang="en-US" sz="2000" dirty="0" err="1"/>
              <a:t>ival</a:t>
            </a:r>
            <a:r>
              <a:rPr lang="en-US" sz="2000" dirty="0"/>
              <a:t> = (int)  x[</a:t>
            </a:r>
            <a:r>
              <a:rPr lang="en-US" sz="2000" dirty="0" err="1"/>
              <a:t>i</a:t>
            </a:r>
            <a:r>
              <a:rPr lang="en-US" sz="2000" dirty="0"/>
              <a:t>];</a:t>
            </a:r>
          </a:p>
          <a:p>
            <a:pPr algn="l"/>
            <a:r>
              <a:rPr lang="en-US" sz="2000" dirty="0">
                <a:solidFill>
                  <a:srgbClr val="FFFF66"/>
                </a:solidFill>
              </a:rPr>
              <a:t>     </a:t>
            </a:r>
            <a:r>
              <a:rPr lang="en-US" sz="2000" dirty="0">
                <a:solidFill>
                  <a:srgbClr val="C00000"/>
                </a:solidFill>
              </a:rPr>
              <a:t>#pragma </a:t>
            </a:r>
            <a:r>
              <a:rPr lang="en-US" sz="2000" dirty="0" err="1">
                <a:solidFill>
                  <a:srgbClr val="C00000"/>
                </a:solidFill>
              </a:rPr>
              <a:t>omp</a:t>
            </a:r>
            <a:r>
              <a:rPr lang="en-US" sz="2000" dirty="0">
                <a:solidFill>
                  <a:srgbClr val="C00000"/>
                </a:solidFill>
              </a:rPr>
              <a:t> critical   </a:t>
            </a:r>
          </a:p>
          <a:p>
            <a:pPr algn="l"/>
            <a:r>
              <a:rPr lang="en-US" sz="2000" dirty="0"/>
              <a:t>          </a:t>
            </a:r>
            <a:r>
              <a:rPr lang="en-US" sz="2000" dirty="0" err="1"/>
              <a:t>hist</a:t>
            </a:r>
            <a:r>
              <a:rPr lang="en-US" sz="2000" dirty="0"/>
              <a:t>[</a:t>
            </a:r>
            <a:r>
              <a:rPr lang="en-US" sz="2000" dirty="0" err="1"/>
              <a:t>ival</a:t>
            </a:r>
            <a:r>
              <a:rPr lang="en-US" sz="2000" dirty="0"/>
              <a:t>]++;</a:t>
            </a:r>
          </a:p>
          <a:p>
            <a:pPr algn="l"/>
            <a:r>
              <a:rPr lang="en-US" sz="2000" dirty="0"/>
              <a:t>}</a:t>
            </a:r>
          </a:p>
        </p:txBody>
      </p:sp>
      <p:sp>
        <p:nvSpPr>
          <p:cNvPr id="14" name="Text Box 9"/>
          <p:cNvSpPr txBox="1">
            <a:spLocks noChangeArrowheads="1"/>
          </p:cNvSpPr>
          <p:nvPr/>
        </p:nvSpPr>
        <p:spPr bwMode="auto">
          <a:xfrm>
            <a:off x="6591301" y="3344107"/>
            <a:ext cx="2573337" cy="1015663"/>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Easy to write and correct, but terrible performance</a:t>
            </a:r>
          </a:p>
        </p:txBody>
      </p:sp>
      <p:sp>
        <p:nvSpPr>
          <p:cNvPr id="55308" name="Line 10"/>
          <p:cNvSpPr>
            <a:spLocks noChangeShapeType="1"/>
          </p:cNvSpPr>
          <p:nvPr/>
        </p:nvSpPr>
        <p:spPr bwMode="auto">
          <a:xfrm flipH="1">
            <a:off x="5200651" y="3977640"/>
            <a:ext cx="1390649" cy="50482"/>
          </a:xfrm>
          <a:prstGeom prst="line">
            <a:avLst/>
          </a:prstGeom>
          <a:noFill/>
          <a:ln w="44450">
            <a:solidFill>
              <a:schemeClr val="tx1"/>
            </a:solidFill>
            <a:round/>
            <a:headEnd type="none" w="sm" len="sm"/>
            <a:tailEnd type="arrow" w="sm" len="sm"/>
          </a:ln>
        </p:spPr>
        <p:txBody>
          <a:bodyPr/>
          <a:lstStyle/>
          <a:p>
            <a:endParaRPr lang="en-US"/>
          </a:p>
        </p:txBody>
      </p:sp>
    </p:spTree>
    <p:extLst>
      <p:ext uri="{BB962C8B-B14F-4D97-AF65-F5344CB8AC3E}">
        <p14:creationId xmlns:p14="http://schemas.microsoft.com/office/powerpoint/2010/main" val="401158523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ED3D5799-E25A-4087-B764-04F108F4131C}" type="slidenum">
              <a:rPr lang="zh-CN" altLang="en-US"/>
              <a:pPr>
                <a:defRPr/>
              </a:pPr>
              <a:t>131</a:t>
            </a:fld>
            <a:endParaRPr lang="en-US" altLang="zh-CN"/>
          </a:p>
        </p:txBody>
      </p:sp>
      <p:sp>
        <p:nvSpPr>
          <p:cNvPr id="55299" name="Rectangle 2"/>
          <p:cNvSpPr>
            <a:spLocks noGrp="1" noChangeArrowheads="1"/>
          </p:cNvSpPr>
          <p:nvPr>
            <p:ph type="title"/>
          </p:nvPr>
        </p:nvSpPr>
        <p:spPr>
          <a:xfrm>
            <a:off x="228599" y="96361"/>
            <a:ext cx="9129713" cy="536575"/>
          </a:xfrm>
          <a:noFill/>
        </p:spPr>
        <p:txBody>
          <a:bodyPr/>
          <a:lstStyle/>
          <a:p>
            <a:pPr eaLnBrk="1" hangingPunct="1">
              <a:lnSpc>
                <a:spcPct val="89000"/>
              </a:lnSpc>
            </a:pPr>
            <a:r>
              <a:rPr lang="en-US" altLang="zh-CN" sz="3200" dirty="0">
                <a:ea typeface="SimSun" pitchFamily="2" charset="-122"/>
              </a:rPr>
              <a:t>Histogram program: </a:t>
            </a:r>
            <a:r>
              <a:rPr lang="en-US" altLang="zh-CN" sz="2800" dirty="0">
                <a:ea typeface="SimSun" pitchFamily="2" charset="-122"/>
              </a:rPr>
              <a:t>one lock per histogram bin</a:t>
            </a:r>
          </a:p>
        </p:txBody>
      </p:sp>
      <p:sp>
        <p:nvSpPr>
          <p:cNvPr id="55300" name="Rectangle 3"/>
          <p:cNvSpPr>
            <a:spLocks noGrp="1" noChangeArrowheads="1"/>
          </p:cNvSpPr>
          <p:nvPr>
            <p:ph type="body" idx="1"/>
          </p:nvPr>
        </p:nvSpPr>
        <p:spPr>
          <a:xfrm>
            <a:off x="190501" y="649288"/>
            <a:ext cx="10252076" cy="1009650"/>
          </a:xfrm>
          <a:noFill/>
        </p:spPr>
        <p:txBody>
          <a:bodyPr/>
          <a:lstStyle/>
          <a:p>
            <a:pPr eaLnBrk="1" hangingPunct="1">
              <a:lnSpc>
                <a:spcPct val="94000"/>
              </a:lnSpc>
            </a:pPr>
            <a:r>
              <a:rPr lang="en-US" altLang="zh-CN" sz="2000" dirty="0">
                <a:ea typeface="SimSun" pitchFamily="2" charset="-122"/>
              </a:rPr>
              <a:t>Example: conflicts are rare, but to play it safe, we must assure mutual exclusion for updates to histogram elements.</a:t>
            </a:r>
          </a:p>
        </p:txBody>
      </p:sp>
      <p:sp>
        <p:nvSpPr>
          <p:cNvPr id="55301" name="Rectangle 4"/>
          <p:cNvSpPr>
            <a:spLocks noChangeArrowheads="1"/>
          </p:cNvSpPr>
          <p:nvPr/>
        </p:nvSpPr>
        <p:spPr bwMode="auto">
          <a:xfrm>
            <a:off x="1865313" y="1350963"/>
            <a:ext cx="7493000" cy="4709624"/>
          </a:xfrm>
          <a:prstGeom prst="rect">
            <a:avLst/>
          </a:prstGeom>
          <a:solidFill>
            <a:srgbClr val="F7FDFF"/>
          </a:solidFill>
          <a:ln w="9525">
            <a:noFill/>
            <a:miter lim="800000"/>
            <a:headEnd/>
            <a:tailEnd/>
          </a:ln>
        </p:spPr>
        <p:txBody>
          <a:bodyPr lIns="92075" tIns="46038" rIns="92075" bIns="46038">
            <a:spAutoFit/>
          </a:bodyPr>
          <a:lstStyle/>
          <a:p>
            <a:pPr algn="l"/>
            <a:r>
              <a:rPr lang="en-US" sz="2000" dirty="0"/>
              <a:t>#</a:t>
            </a:r>
            <a:r>
              <a:rPr lang="en-US" sz="2000" dirty="0" err="1"/>
              <a:t>pragma</a:t>
            </a:r>
            <a:r>
              <a:rPr lang="en-US" sz="2000" dirty="0"/>
              <a:t> </a:t>
            </a:r>
            <a:r>
              <a:rPr lang="en-US" sz="2000" dirty="0" err="1"/>
              <a:t>omp</a:t>
            </a:r>
            <a:r>
              <a:rPr lang="en-US" sz="2000" dirty="0"/>
              <a:t> parallel for</a:t>
            </a:r>
          </a:p>
          <a:p>
            <a:pPr algn="l"/>
            <a:r>
              <a:rPr lang="en-US" sz="2000" dirty="0"/>
              <a:t> for(</a:t>
            </a:r>
            <a:r>
              <a:rPr lang="en-US" sz="2000" dirty="0" err="1"/>
              <a:t>i</a:t>
            </a:r>
            <a:r>
              <a:rPr lang="en-US" sz="2000" dirty="0"/>
              <a:t>=0;i&lt;NBUCKETS; </a:t>
            </a:r>
            <a:r>
              <a:rPr lang="en-US" sz="2000" dirty="0" err="1"/>
              <a:t>i</a:t>
            </a:r>
            <a:r>
              <a:rPr lang="en-US" sz="2000" dirty="0"/>
              <a:t>++){</a:t>
            </a:r>
          </a:p>
          <a:p>
            <a:pPr algn="l"/>
            <a:r>
              <a:rPr lang="en-US" sz="2000" dirty="0">
                <a:solidFill>
                  <a:srgbClr val="C00000"/>
                </a:solidFill>
              </a:rPr>
              <a:t>       </a:t>
            </a:r>
            <a:r>
              <a:rPr lang="en-US" sz="2000" dirty="0" err="1">
                <a:solidFill>
                  <a:srgbClr val="C00000"/>
                </a:solidFill>
              </a:rPr>
              <a:t>omp_init_lock</a:t>
            </a:r>
            <a:r>
              <a:rPr lang="en-US" sz="2000" dirty="0">
                <a:solidFill>
                  <a:srgbClr val="C00000"/>
                </a:solidFill>
              </a:rPr>
              <a:t>(&amp;</a:t>
            </a:r>
            <a:r>
              <a:rPr lang="en-US" sz="2000" dirty="0" err="1">
                <a:solidFill>
                  <a:srgbClr val="C00000"/>
                </a:solidFill>
              </a:rPr>
              <a:t>hist_locks</a:t>
            </a:r>
            <a:r>
              <a:rPr lang="en-US" sz="2000" dirty="0">
                <a:solidFill>
                  <a:srgbClr val="C00000"/>
                </a:solidFill>
              </a:rPr>
              <a:t>[</a:t>
            </a:r>
            <a:r>
              <a:rPr lang="en-US" sz="2000" dirty="0" err="1">
                <a:solidFill>
                  <a:srgbClr val="C00000"/>
                </a:solidFill>
              </a:rPr>
              <a:t>i</a:t>
            </a:r>
            <a:r>
              <a:rPr lang="en-US" sz="2000" dirty="0">
                <a:solidFill>
                  <a:srgbClr val="C00000"/>
                </a:solidFill>
              </a:rPr>
              <a:t>])</a:t>
            </a:r>
            <a:r>
              <a:rPr lang="en-US" sz="2000" dirty="0"/>
              <a:t>;    </a:t>
            </a:r>
            <a:r>
              <a:rPr lang="en-US" sz="2000" dirty="0" err="1"/>
              <a:t>hist</a:t>
            </a:r>
            <a:r>
              <a:rPr lang="en-US" sz="2000" dirty="0"/>
              <a:t>[</a:t>
            </a:r>
            <a:r>
              <a:rPr lang="en-US" sz="2000" dirty="0" err="1"/>
              <a:t>i</a:t>
            </a:r>
            <a:r>
              <a:rPr lang="en-US" sz="2000" dirty="0"/>
              <a:t>] = 0;</a:t>
            </a:r>
          </a:p>
          <a:p>
            <a:pPr algn="l"/>
            <a:r>
              <a:rPr lang="en-US" sz="2000" dirty="0"/>
              <a:t> }</a:t>
            </a:r>
          </a:p>
          <a:p>
            <a:pPr algn="l"/>
            <a:r>
              <a:rPr lang="en-US" sz="2000" dirty="0"/>
              <a:t> #</a:t>
            </a:r>
            <a:r>
              <a:rPr lang="en-US" sz="2000" dirty="0" err="1"/>
              <a:t>pragma</a:t>
            </a:r>
            <a:r>
              <a:rPr lang="en-US" sz="2000" dirty="0"/>
              <a:t> </a:t>
            </a:r>
            <a:r>
              <a:rPr lang="en-US" sz="2000" dirty="0" err="1"/>
              <a:t>omp</a:t>
            </a:r>
            <a:r>
              <a:rPr lang="en-US" sz="2000" dirty="0"/>
              <a:t> parallel for</a:t>
            </a:r>
          </a:p>
          <a:p>
            <a:pPr algn="l"/>
            <a:r>
              <a:rPr lang="en-US" sz="2000" dirty="0"/>
              <a:t> for(</a:t>
            </a:r>
            <a:r>
              <a:rPr lang="en-US" sz="2000" dirty="0" err="1"/>
              <a:t>i</a:t>
            </a:r>
            <a:r>
              <a:rPr lang="en-US" sz="2000" dirty="0"/>
              <a:t>=0;i&lt;</a:t>
            </a:r>
            <a:r>
              <a:rPr lang="en-US" sz="2000" dirty="0" err="1"/>
              <a:t>NVALS;i</a:t>
            </a:r>
            <a:r>
              <a:rPr lang="en-US" sz="2000" dirty="0"/>
              <a:t>++){</a:t>
            </a:r>
          </a:p>
          <a:p>
            <a:pPr algn="l"/>
            <a:r>
              <a:rPr lang="en-US" sz="2000" dirty="0"/>
              <a:t>     </a:t>
            </a:r>
            <a:r>
              <a:rPr lang="en-US" sz="2000" dirty="0" err="1"/>
              <a:t>ival</a:t>
            </a:r>
            <a:r>
              <a:rPr lang="en-US" sz="2000" dirty="0"/>
              <a:t> = (int)  x[</a:t>
            </a:r>
            <a:r>
              <a:rPr lang="en-US" sz="2000" dirty="0" err="1"/>
              <a:t>i</a:t>
            </a:r>
            <a:r>
              <a:rPr lang="en-US" sz="2000" dirty="0"/>
              <a:t>];</a:t>
            </a:r>
          </a:p>
          <a:p>
            <a:pPr algn="l"/>
            <a:r>
              <a:rPr lang="en-US" sz="2000" dirty="0">
                <a:solidFill>
                  <a:srgbClr val="FFFF66"/>
                </a:solidFill>
              </a:rPr>
              <a:t>     </a:t>
            </a:r>
            <a:r>
              <a:rPr lang="en-US" sz="2000" dirty="0" err="1">
                <a:solidFill>
                  <a:srgbClr val="C00000"/>
                </a:solidFill>
              </a:rPr>
              <a:t>omp_set_lock</a:t>
            </a:r>
            <a:r>
              <a:rPr lang="en-US" sz="2000" dirty="0">
                <a:solidFill>
                  <a:srgbClr val="C00000"/>
                </a:solidFill>
              </a:rPr>
              <a:t>(&amp;</a:t>
            </a:r>
            <a:r>
              <a:rPr lang="en-US" sz="2000" dirty="0" err="1">
                <a:solidFill>
                  <a:srgbClr val="C00000"/>
                </a:solidFill>
              </a:rPr>
              <a:t>hist_locks</a:t>
            </a:r>
            <a:r>
              <a:rPr lang="en-US" sz="2000" dirty="0">
                <a:solidFill>
                  <a:srgbClr val="C00000"/>
                </a:solidFill>
              </a:rPr>
              <a:t>[</a:t>
            </a:r>
            <a:r>
              <a:rPr lang="en-US" sz="2000" dirty="0" err="1">
                <a:solidFill>
                  <a:srgbClr val="C00000"/>
                </a:solidFill>
              </a:rPr>
              <a:t>ival</a:t>
            </a:r>
            <a:r>
              <a:rPr lang="en-US" sz="2000" dirty="0">
                <a:solidFill>
                  <a:srgbClr val="C00000"/>
                </a:solidFill>
              </a:rPr>
              <a:t>]);   </a:t>
            </a:r>
          </a:p>
          <a:p>
            <a:pPr algn="l"/>
            <a:r>
              <a:rPr lang="en-US" sz="2000" dirty="0"/>
              <a:t>          </a:t>
            </a:r>
            <a:r>
              <a:rPr lang="en-US" sz="2000" dirty="0" err="1"/>
              <a:t>hist</a:t>
            </a:r>
            <a:r>
              <a:rPr lang="en-US" sz="2000" dirty="0"/>
              <a:t>[</a:t>
            </a:r>
            <a:r>
              <a:rPr lang="en-US" sz="2000" dirty="0" err="1"/>
              <a:t>ival</a:t>
            </a:r>
            <a:r>
              <a:rPr lang="en-US" sz="2000" dirty="0"/>
              <a:t>]++;</a:t>
            </a:r>
          </a:p>
          <a:p>
            <a:pPr algn="l"/>
            <a:r>
              <a:rPr lang="en-US" sz="2000" dirty="0">
                <a:solidFill>
                  <a:srgbClr val="C00000"/>
                </a:solidFill>
              </a:rPr>
              <a:t>     </a:t>
            </a:r>
            <a:r>
              <a:rPr lang="en-US" sz="2000" dirty="0" err="1">
                <a:solidFill>
                  <a:srgbClr val="C00000"/>
                </a:solidFill>
              </a:rPr>
              <a:t>omp_unset_lock</a:t>
            </a:r>
            <a:r>
              <a:rPr lang="en-US" sz="2000" dirty="0">
                <a:solidFill>
                  <a:srgbClr val="C00000"/>
                </a:solidFill>
              </a:rPr>
              <a:t>(&amp;</a:t>
            </a:r>
            <a:r>
              <a:rPr lang="en-US" sz="2000" dirty="0" err="1">
                <a:solidFill>
                  <a:srgbClr val="C00000"/>
                </a:solidFill>
              </a:rPr>
              <a:t>hist_locks</a:t>
            </a:r>
            <a:r>
              <a:rPr lang="en-US" sz="2000" dirty="0">
                <a:solidFill>
                  <a:srgbClr val="C00000"/>
                </a:solidFill>
              </a:rPr>
              <a:t>[</a:t>
            </a:r>
            <a:r>
              <a:rPr lang="en-US" sz="2000" dirty="0" err="1">
                <a:solidFill>
                  <a:srgbClr val="C00000"/>
                </a:solidFill>
              </a:rPr>
              <a:t>ival</a:t>
            </a:r>
            <a:r>
              <a:rPr lang="en-US" sz="2000" dirty="0">
                <a:solidFill>
                  <a:srgbClr val="C00000"/>
                </a:solidFill>
              </a:rPr>
              <a:t>]);</a:t>
            </a:r>
          </a:p>
          <a:p>
            <a:pPr algn="l"/>
            <a:r>
              <a:rPr lang="en-US" sz="2000" dirty="0"/>
              <a:t>   }</a:t>
            </a:r>
          </a:p>
          <a:p>
            <a:pPr algn="l"/>
            <a:endParaRPr lang="en-US" sz="2000" dirty="0"/>
          </a:p>
          <a:p>
            <a:r>
              <a:rPr lang="en-US" sz="2000" dirty="0"/>
              <a:t> #pragma </a:t>
            </a:r>
            <a:r>
              <a:rPr lang="en-US" sz="2000" dirty="0" err="1"/>
              <a:t>omp</a:t>
            </a:r>
            <a:r>
              <a:rPr lang="en-US" sz="2000" dirty="0"/>
              <a:t> parallel for</a:t>
            </a:r>
          </a:p>
          <a:p>
            <a:pPr algn="l"/>
            <a:r>
              <a:rPr lang="en-US" sz="2000" dirty="0"/>
              <a:t>for(</a:t>
            </a:r>
            <a:r>
              <a:rPr lang="en-US" sz="2000" dirty="0" err="1"/>
              <a:t>i</a:t>
            </a:r>
            <a:r>
              <a:rPr lang="en-US" sz="2000" dirty="0"/>
              <a:t>=0;i&lt;NBUCKETS; </a:t>
            </a:r>
            <a:r>
              <a:rPr lang="en-US" sz="2000" dirty="0" err="1"/>
              <a:t>i</a:t>
            </a:r>
            <a:r>
              <a:rPr lang="en-US" sz="2000" dirty="0"/>
              <a:t>++)</a:t>
            </a:r>
          </a:p>
          <a:p>
            <a:pPr algn="l"/>
            <a:r>
              <a:rPr lang="en-US" sz="2000" dirty="0"/>
              <a:t>  </a:t>
            </a:r>
            <a:r>
              <a:rPr lang="en-US" sz="2000" dirty="0" err="1">
                <a:solidFill>
                  <a:srgbClr val="C00000"/>
                </a:solidFill>
              </a:rPr>
              <a:t>omp_destroy_lock</a:t>
            </a:r>
            <a:r>
              <a:rPr lang="en-US" sz="2000" dirty="0">
                <a:solidFill>
                  <a:srgbClr val="C00000"/>
                </a:solidFill>
              </a:rPr>
              <a:t>(&amp;</a:t>
            </a:r>
            <a:r>
              <a:rPr lang="en-US" sz="2000" dirty="0" err="1">
                <a:solidFill>
                  <a:srgbClr val="C00000"/>
                </a:solidFill>
              </a:rPr>
              <a:t>hist_locks</a:t>
            </a:r>
            <a:r>
              <a:rPr lang="en-US" sz="2000" dirty="0">
                <a:solidFill>
                  <a:srgbClr val="C00000"/>
                </a:solidFill>
              </a:rPr>
              <a:t>[</a:t>
            </a:r>
            <a:r>
              <a:rPr lang="en-US" sz="2000" dirty="0" err="1">
                <a:solidFill>
                  <a:srgbClr val="C00000"/>
                </a:solidFill>
              </a:rPr>
              <a:t>i</a:t>
            </a:r>
            <a:r>
              <a:rPr lang="en-US" sz="2000" dirty="0">
                <a:solidFill>
                  <a:srgbClr val="C00000"/>
                </a:solidFill>
              </a:rPr>
              <a:t>]); </a:t>
            </a:r>
          </a:p>
        </p:txBody>
      </p:sp>
      <p:sp>
        <p:nvSpPr>
          <p:cNvPr id="3267593" name="Text Box 9"/>
          <p:cNvSpPr txBox="1">
            <a:spLocks noChangeArrowheads="1"/>
          </p:cNvSpPr>
          <p:nvPr/>
        </p:nvSpPr>
        <p:spPr bwMode="auto">
          <a:xfrm>
            <a:off x="6591301" y="5603875"/>
            <a:ext cx="3584575" cy="40005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Free-up storage when done.</a:t>
            </a:r>
          </a:p>
        </p:txBody>
      </p:sp>
      <p:sp>
        <p:nvSpPr>
          <p:cNvPr id="55303" name="Line 10"/>
          <p:cNvSpPr>
            <a:spLocks noChangeShapeType="1"/>
          </p:cNvSpPr>
          <p:nvPr/>
        </p:nvSpPr>
        <p:spPr bwMode="auto">
          <a:xfrm flipH="1" flipV="1">
            <a:off x="5997575" y="5603876"/>
            <a:ext cx="538163" cy="228600"/>
          </a:xfrm>
          <a:prstGeom prst="line">
            <a:avLst/>
          </a:prstGeom>
          <a:noFill/>
          <a:ln w="44450">
            <a:solidFill>
              <a:schemeClr val="tx1"/>
            </a:solidFill>
            <a:round/>
            <a:headEnd type="none" w="sm" len="sm"/>
            <a:tailEnd type="arrow" w="sm" len="sm"/>
          </a:ln>
        </p:spPr>
        <p:txBody>
          <a:bodyPr/>
          <a:lstStyle/>
          <a:p>
            <a:endParaRPr lang="en-US"/>
          </a:p>
        </p:txBody>
      </p:sp>
      <p:sp>
        <p:nvSpPr>
          <p:cNvPr id="12" name="Text Box 9"/>
          <p:cNvSpPr txBox="1">
            <a:spLocks noChangeArrowheads="1"/>
          </p:cNvSpPr>
          <p:nvPr/>
        </p:nvSpPr>
        <p:spPr bwMode="auto">
          <a:xfrm>
            <a:off x="6659563" y="1484313"/>
            <a:ext cx="3670300" cy="40005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One lock per element of </a:t>
            </a:r>
            <a:r>
              <a:rPr lang="en-US" altLang="zh-CN" sz="2000" dirty="0" err="1">
                <a:latin typeface="Arial" charset="0"/>
              </a:rPr>
              <a:t>hist</a:t>
            </a:r>
            <a:endParaRPr lang="en-US" altLang="zh-CN" sz="2000" dirty="0">
              <a:latin typeface="Arial" charset="0"/>
            </a:endParaRPr>
          </a:p>
        </p:txBody>
      </p:sp>
      <p:sp>
        <p:nvSpPr>
          <p:cNvPr id="55305" name="Line 10"/>
          <p:cNvSpPr>
            <a:spLocks noChangeShapeType="1"/>
          </p:cNvSpPr>
          <p:nvPr/>
        </p:nvSpPr>
        <p:spPr bwMode="auto">
          <a:xfrm flipH="1">
            <a:off x="5611813" y="1646238"/>
            <a:ext cx="1046162" cy="463550"/>
          </a:xfrm>
          <a:prstGeom prst="line">
            <a:avLst/>
          </a:prstGeom>
          <a:noFill/>
          <a:ln w="44450">
            <a:solidFill>
              <a:schemeClr val="tx1"/>
            </a:solidFill>
            <a:round/>
            <a:headEnd type="none" w="sm" len="sm"/>
            <a:tailEnd type="arrow" w="sm" len="sm"/>
          </a:ln>
        </p:spPr>
        <p:txBody>
          <a:bodyPr/>
          <a:lstStyle/>
          <a:p>
            <a:endParaRPr lang="en-US"/>
          </a:p>
        </p:txBody>
      </p:sp>
      <p:sp>
        <p:nvSpPr>
          <p:cNvPr id="14" name="Text Box 9"/>
          <p:cNvSpPr txBox="1">
            <a:spLocks noChangeArrowheads="1"/>
          </p:cNvSpPr>
          <p:nvPr/>
        </p:nvSpPr>
        <p:spPr bwMode="auto">
          <a:xfrm>
            <a:off x="6784977" y="3551886"/>
            <a:ext cx="2573337" cy="101600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Enforce mutual exclusion on update to </a:t>
            </a:r>
            <a:r>
              <a:rPr lang="en-US" altLang="zh-CN" sz="2000" dirty="0" err="1">
                <a:latin typeface="Arial" charset="0"/>
              </a:rPr>
              <a:t>hist</a:t>
            </a:r>
            <a:r>
              <a:rPr lang="en-US" altLang="zh-CN" sz="2000" dirty="0">
                <a:latin typeface="Arial" charset="0"/>
              </a:rPr>
              <a:t> array</a:t>
            </a:r>
          </a:p>
        </p:txBody>
      </p:sp>
      <p:sp>
        <p:nvSpPr>
          <p:cNvPr id="55307" name="Line 10"/>
          <p:cNvSpPr>
            <a:spLocks noChangeShapeType="1"/>
          </p:cNvSpPr>
          <p:nvPr/>
        </p:nvSpPr>
        <p:spPr bwMode="auto">
          <a:xfrm flipH="1">
            <a:off x="6246813" y="4013201"/>
            <a:ext cx="538163" cy="301625"/>
          </a:xfrm>
          <a:prstGeom prst="line">
            <a:avLst/>
          </a:prstGeom>
          <a:noFill/>
          <a:ln w="44450">
            <a:solidFill>
              <a:schemeClr val="tx1"/>
            </a:solidFill>
            <a:round/>
            <a:headEnd type="none" w="sm" len="sm"/>
            <a:tailEnd type="arrow" w="sm" len="sm"/>
          </a:ln>
        </p:spPr>
        <p:txBody>
          <a:bodyPr/>
          <a:lstStyle/>
          <a:p>
            <a:endParaRPr lang="en-US"/>
          </a:p>
        </p:txBody>
      </p:sp>
      <p:sp>
        <p:nvSpPr>
          <p:cNvPr id="55308" name="Line 10"/>
          <p:cNvSpPr>
            <a:spLocks noChangeShapeType="1"/>
          </p:cNvSpPr>
          <p:nvPr/>
        </p:nvSpPr>
        <p:spPr bwMode="auto">
          <a:xfrm flipH="1" flipV="1">
            <a:off x="6038851" y="3742373"/>
            <a:ext cx="746125" cy="238125"/>
          </a:xfrm>
          <a:prstGeom prst="line">
            <a:avLst/>
          </a:prstGeom>
          <a:noFill/>
          <a:ln w="44450">
            <a:solidFill>
              <a:schemeClr val="tx1"/>
            </a:solidFill>
            <a:round/>
            <a:headEnd type="none" w="sm" len="sm"/>
            <a:tailEnd type="arrow" w="sm" len="sm"/>
          </a:ln>
        </p:spPr>
        <p:txBody>
          <a:bodyPr/>
          <a:lstStyle/>
          <a:p>
            <a:endParaRPr lang="en-US"/>
          </a:p>
        </p:txBody>
      </p:sp>
    </p:spTree>
    <p:extLst>
      <p:ext uri="{BB962C8B-B14F-4D97-AF65-F5344CB8AC3E}">
        <p14:creationId xmlns:p14="http://schemas.microsoft.com/office/powerpoint/2010/main" val="188403274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ED3D5799-E25A-4087-B764-04F108F4131C}" type="slidenum">
              <a:rPr lang="zh-CN" altLang="en-US"/>
              <a:pPr>
                <a:defRPr/>
              </a:pPr>
              <a:t>132</a:t>
            </a:fld>
            <a:endParaRPr lang="en-US" altLang="zh-CN"/>
          </a:p>
        </p:txBody>
      </p:sp>
      <p:sp>
        <p:nvSpPr>
          <p:cNvPr id="55299" name="Rectangle 2"/>
          <p:cNvSpPr>
            <a:spLocks noGrp="1" noChangeArrowheads="1"/>
          </p:cNvSpPr>
          <p:nvPr>
            <p:ph type="title"/>
          </p:nvPr>
        </p:nvSpPr>
        <p:spPr>
          <a:xfrm>
            <a:off x="228600" y="137511"/>
            <a:ext cx="8496300" cy="536575"/>
          </a:xfrm>
          <a:noFill/>
        </p:spPr>
        <p:txBody>
          <a:bodyPr/>
          <a:lstStyle/>
          <a:p>
            <a:pPr eaLnBrk="1" hangingPunct="1">
              <a:lnSpc>
                <a:spcPct val="89000"/>
              </a:lnSpc>
            </a:pPr>
            <a:r>
              <a:rPr lang="en-US" altLang="zh-CN" sz="3200" dirty="0">
                <a:ea typeface="SimSun" pitchFamily="2" charset="-122"/>
              </a:rPr>
              <a:t>Histogram program: </a:t>
            </a:r>
            <a:r>
              <a:rPr lang="en-US" altLang="zh-CN" sz="2800" dirty="0">
                <a:ea typeface="SimSun" pitchFamily="2" charset="-122"/>
              </a:rPr>
              <a:t>reduction with an array</a:t>
            </a:r>
          </a:p>
        </p:txBody>
      </p:sp>
      <p:sp>
        <p:nvSpPr>
          <p:cNvPr id="55300" name="Rectangle 3"/>
          <p:cNvSpPr>
            <a:spLocks noGrp="1" noChangeArrowheads="1"/>
          </p:cNvSpPr>
          <p:nvPr>
            <p:ph type="body" idx="1"/>
          </p:nvPr>
        </p:nvSpPr>
        <p:spPr>
          <a:xfrm>
            <a:off x="228600" y="1049338"/>
            <a:ext cx="9677402" cy="1391574"/>
          </a:xfrm>
          <a:noFill/>
        </p:spPr>
        <p:txBody>
          <a:bodyPr/>
          <a:lstStyle/>
          <a:p>
            <a:pPr eaLnBrk="1" hangingPunct="1">
              <a:lnSpc>
                <a:spcPct val="94000"/>
              </a:lnSpc>
            </a:pPr>
            <a:r>
              <a:rPr lang="en-US" altLang="zh-CN" sz="2000" dirty="0">
                <a:ea typeface="SimSun" pitchFamily="2" charset="-122"/>
              </a:rPr>
              <a:t>We can give each thread a copy of the histogram, they can fill them in parallel, and then combine them when done</a:t>
            </a:r>
          </a:p>
        </p:txBody>
      </p:sp>
      <p:sp>
        <p:nvSpPr>
          <p:cNvPr id="55301" name="Rectangle 4"/>
          <p:cNvSpPr>
            <a:spLocks noChangeArrowheads="1"/>
          </p:cNvSpPr>
          <p:nvPr/>
        </p:nvSpPr>
        <p:spPr bwMode="auto">
          <a:xfrm>
            <a:off x="2080579" y="1985346"/>
            <a:ext cx="7493000" cy="1631858"/>
          </a:xfrm>
          <a:prstGeom prst="rect">
            <a:avLst/>
          </a:prstGeom>
          <a:solidFill>
            <a:srgbClr val="F7FDFF"/>
          </a:solidFill>
          <a:ln w="9525">
            <a:noFill/>
            <a:miter lim="800000"/>
            <a:headEnd/>
            <a:tailEnd/>
          </a:ln>
        </p:spPr>
        <p:txBody>
          <a:bodyPr lIns="92075" tIns="46038" rIns="92075" bIns="46038">
            <a:spAutoFit/>
          </a:bodyPr>
          <a:lstStyle/>
          <a:p>
            <a:pPr algn="l"/>
            <a:r>
              <a:rPr lang="en-US" sz="2000" dirty="0"/>
              <a:t>#pragma </a:t>
            </a:r>
            <a:r>
              <a:rPr lang="en-US" sz="2000" dirty="0" err="1"/>
              <a:t>omp</a:t>
            </a:r>
            <a:r>
              <a:rPr lang="en-US" sz="2000" dirty="0"/>
              <a:t> parallel for </a:t>
            </a:r>
            <a:r>
              <a:rPr lang="en-US" sz="2000" dirty="0">
                <a:solidFill>
                  <a:srgbClr val="C00000"/>
                </a:solidFill>
              </a:rPr>
              <a:t>reduction(+:hist[0:Nbins])</a:t>
            </a:r>
          </a:p>
          <a:p>
            <a:pPr algn="l"/>
            <a:r>
              <a:rPr lang="en-US" sz="2000" dirty="0"/>
              <a:t> for(</a:t>
            </a:r>
            <a:r>
              <a:rPr lang="en-US" sz="2000" dirty="0" err="1"/>
              <a:t>i</a:t>
            </a:r>
            <a:r>
              <a:rPr lang="en-US" sz="2000" dirty="0"/>
              <a:t>=0;i&lt;</a:t>
            </a:r>
            <a:r>
              <a:rPr lang="en-US" sz="2000" dirty="0" err="1"/>
              <a:t>NVALS;i</a:t>
            </a:r>
            <a:r>
              <a:rPr lang="en-US" sz="2000" dirty="0"/>
              <a:t>++){</a:t>
            </a:r>
          </a:p>
          <a:p>
            <a:pPr algn="l"/>
            <a:r>
              <a:rPr lang="en-US" sz="2000" dirty="0"/>
              <a:t>     </a:t>
            </a:r>
            <a:r>
              <a:rPr lang="en-US" sz="2000" dirty="0" err="1"/>
              <a:t>ival</a:t>
            </a:r>
            <a:r>
              <a:rPr lang="en-US" sz="2000" dirty="0"/>
              <a:t> = (int)  x[</a:t>
            </a:r>
            <a:r>
              <a:rPr lang="en-US" sz="2000" dirty="0" err="1"/>
              <a:t>i</a:t>
            </a:r>
            <a:r>
              <a:rPr lang="en-US" sz="2000" dirty="0"/>
              <a:t>];</a:t>
            </a:r>
          </a:p>
          <a:p>
            <a:pPr algn="l"/>
            <a:r>
              <a:rPr lang="en-US" sz="2000" dirty="0"/>
              <a:t>     hist[</a:t>
            </a:r>
            <a:r>
              <a:rPr lang="en-US" sz="2000" dirty="0" err="1"/>
              <a:t>ival</a:t>
            </a:r>
            <a:r>
              <a:rPr lang="en-US" sz="2000" dirty="0"/>
              <a:t>]++;</a:t>
            </a:r>
          </a:p>
          <a:p>
            <a:pPr algn="l"/>
            <a:r>
              <a:rPr lang="en-US" sz="2000" dirty="0"/>
              <a:t>}</a:t>
            </a:r>
          </a:p>
        </p:txBody>
      </p:sp>
      <p:sp>
        <p:nvSpPr>
          <p:cNvPr id="14" name="Text Box 9"/>
          <p:cNvSpPr txBox="1">
            <a:spLocks noChangeArrowheads="1"/>
          </p:cNvSpPr>
          <p:nvPr/>
        </p:nvSpPr>
        <p:spPr bwMode="auto">
          <a:xfrm>
            <a:off x="4664871" y="2896479"/>
            <a:ext cx="5074920" cy="1015663"/>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2000" dirty="0">
                <a:latin typeface="Arial" charset="0"/>
              </a:rPr>
              <a:t>Easy to write and correct, Uses a lot of memory on the stack, but its fast … sometimes faster than the serial method.   </a:t>
            </a:r>
          </a:p>
        </p:txBody>
      </p:sp>
      <p:sp>
        <p:nvSpPr>
          <p:cNvPr id="55308" name="Line 10"/>
          <p:cNvSpPr>
            <a:spLocks noChangeShapeType="1"/>
          </p:cNvSpPr>
          <p:nvPr/>
        </p:nvSpPr>
        <p:spPr bwMode="auto">
          <a:xfrm flipH="1" flipV="1">
            <a:off x="6229350" y="2440912"/>
            <a:ext cx="182880" cy="457200"/>
          </a:xfrm>
          <a:prstGeom prst="line">
            <a:avLst/>
          </a:prstGeom>
          <a:noFill/>
          <a:ln w="44450">
            <a:solidFill>
              <a:schemeClr val="tx1"/>
            </a:solidFill>
            <a:round/>
            <a:headEnd type="none" w="sm" len="sm"/>
            <a:tailEnd type="arrow" w="sm" len="sm"/>
          </a:ln>
        </p:spPr>
        <p:txBody>
          <a:bodyPr/>
          <a:lstStyle/>
          <a:p>
            <a:endParaRPr lang="en-US"/>
          </a:p>
        </p:txBody>
      </p:sp>
      <p:graphicFrame>
        <p:nvGraphicFramePr>
          <p:cNvPr id="2" name="Table 2">
            <a:extLst>
              <a:ext uri="{FF2B5EF4-FFF2-40B4-BE49-F238E27FC236}">
                <a16:creationId xmlns:a16="http://schemas.microsoft.com/office/drawing/2014/main" id="{CB8B6F85-F5CC-074E-BBE7-F34EC5D4E02C}"/>
              </a:ext>
            </a:extLst>
          </p:cNvPr>
          <p:cNvGraphicFramePr>
            <a:graphicFrameLocks noGrp="1"/>
          </p:cNvGraphicFramePr>
          <p:nvPr/>
        </p:nvGraphicFramePr>
        <p:xfrm>
          <a:off x="2891792" y="4367707"/>
          <a:ext cx="6233159" cy="1483360"/>
        </p:xfrm>
        <a:graphic>
          <a:graphicData uri="http://schemas.openxmlformats.org/drawingml/2006/table">
            <a:tbl>
              <a:tblPr firstRow="1" bandRow="1">
                <a:tableStyleId>{5940675A-B579-460E-94D1-54222C63F5DA}</a:tableStyleId>
              </a:tblPr>
              <a:tblGrid>
                <a:gridCol w="4610099">
                  <a:extLst>
                    <a:ext uri="{9D8B030D-6E8A-4147-A177-3AD203B41FA5}">
                      <a16:colId xmlns:a16="http://schemas.microsoft.com/office/drawing/2014/main" val="1388792535"/>
                    </a:ext>
                  </a:extLst>
                </a:gridCol>
                <a:gridCol w="1623060">
                  <a:extLst>
                    <a:ext uri="{9D8B030D-6E8A-4147-A177-3AD203B41FA5}">
                      <a16:colId xmlns:a16="http://schemas.microsoft.com/office/drawing/2014/main" val="1096100647"/>
                    </a:ext>
                  </a:extLst>
                </a:gridCol>
              </a:tblGrid>
              <a:tr h="370840">
                <a:tc>
                  <a:txBody>
                    <a:bodyPr/>
                    <a:lstStyle/>
                    <a:p>
                      <a:r>
                        <a:rPr lang="en-US" dirty="0"/>
                        <a:t>sequential</a:t>
                      </a:r>
                    </a:p>
                  </a:txBody>
                  <a:tcPr/>
                </a:tc>
                <a:tc>
                  <a:txBody>
                    <a:bodyPr/>
                    <a:lstStyle/>
                    <a:p>
                      <a:r>
                        <a:rPr lang="en-US" dirty="0"/>
                        <a:t>0.0019 secs</a:t>
                      </a:r>
                    </a:p>
                  </a:txBody>
                  <a:tcPr/>
                </a:tc>
                <a:extLst>
                  <a:ext uri="{0D108BD9-81ED-4DB2-BD59-A6C34878D82A}">
                    <a16:rowId xmlns:a16="http://schemas.microsoft.com/office/drawing/2014/main" val="566724617"/>
                  </a:ext>
                </a:extLst>
              </a:tr>
              <a:tr h="370840">
                <a:tc>
                  <a:txBody>
                    <a:bodyPr/>
                    <a:lstStyle/>
                    <a:p>
                      <a:r>
                        <a:rPr lang="en-US" dirty="0"/>
                        <a:t>critical</a:t>
                      </a:r>
                    </a:p>
                  </a:txBody>
                  <a:tcPr/>
                </a:tc>
                <a:tc>
                  <a:txBody>
                    <a:bodyPr/>
                    <a:lstStyle/>
                    <a:p>
                      <a:r>
                        <a:rPr lang="en-US" dirty="0"/>
                        <a:t>0.079 secs</a:t>
                      </a:r>
                    </a:p>
                  </a:txBody>
                  <a:tcPr/>
                </a:tc>
                <a:extLst>
                  <a:ext uri="{0D108BD9-81ED-4DB2-BD59-A6C34878D82A}">
                    <a16:rowId xmlns:a16="http://schemas.microsoft.com/office/drawing/2014/main" val="3099690060"/>
                  </a:ext>
                </a:extLst>
              </a:tr>
              <a:tr h="370840">
                <a:tc>
                  <a:txBody>
                    <a:bodyPr/>
                    <a:lstStyle/>
                    <a:p>
                      <a:r>
                        <a:rPr lang="en-US" dirty="0"/>
                        <a:t>Locks per bin</a:t>
                      </a:r>
                    </a:p>
                  </a:txBody>
                  <a:tcPr/>
                </a:tc>
                <a:tc>
                  <a:txBody>
                    <a:bodyPr/>
                    <a:lstStyle/>
                    <a:p>
                      <a:r>
                        <a:rPr lang="en-US" dirty="0"/>
                        <a:t>0.029 secs</a:t>
                      </a:r>
                    </a:p>
                  </a:txBody>
                  <a:tcPr/>
                </a:tc>
                <a:extLst>
                  <a:ext uri="{0D108BD9-81ED-4DB2-BD59-A6C34878D82A}">
                    <a16:rowId xmlns:a16="http://schemas.microsoft.com/office/drawing/2014/main" val="2501209992"/>
                  </a:ext>
                </a:extLst>
              </a:tr>
              <a:tr h="370840">
                <a:tc>
                  <a:txBody>
                    <a:bodyPr/>
                    <a:lstStyle/>
                    <a:p>
                      <a:r>
                        <a:rPr lang="en-US" dirty="0"/>
                        <a:t>Reduction, replicated histogram array</a:t>
                      </a:r>
                    </a:p>
                  </a:txBody>
                  <a:tcPr/>
                </a:tc>
                <a:tc>
                  <a:txBody>
                    <a:bodyPr/>
                    <a:lstStyle/>
                    <a:p>
                      <a:r>
                        <a:rPr lang="en-US" dirty="0"/>
                        <a:t>0.00097 secs</a:t>
                      </a:r>
                    </a:p>
                  </a:txBody>
                  <a:tcPr/>
                </a:tc>
                <a:extLst>
                  <a:ext uri="{0D108BD9-81ED-4DB2-BD59-A6C34878D82A}">
                    <a16:rowId xmlns:a16="http://schemas.microsoft.com/office/drawing/2014/main" val="3890948249"/>
                  </a:ext>
                </a:extLst>
              </a:tr>
            </a:tbl>
          </a:graphicData>
        </a:graphic>
      </p:graphicFrame>
      <p:sp>
        <p:nvSpPr>
          <p:cNvPr id="3" name="TextBox 2">
            <a:extLst>
              <a:ext uri="{FF2B5EF4-FFF2-40B4-BE49-F238E27FC236}">
                <a16:creationId xmlns:a16="http://schemas.microsoft.com/office/drawing/2014/main" id="{779062B2-85BA-6041-A62B-B7C3FB5E3EC2}"/>
              </a:ext>
            </a:extLst>
          </p:cNvPr>
          <p:cNvSpPr txBox="1"/>
          <p:nvPr/>
        </p:nvSpPr>
        <p:spPr>
          <a:xfrm>
            <a:off x="2890838" y="6160870"/>
            <a:ext cx="6677024" cy="646331"/>
          </a:xfrm>
          <a:prstGeom prst="rect">
            <a:avLst/>
          </a:prstGeom>
          <a:noFill/>
        </p:spPr>
        <p:txBody>
          <a:bodyPr wrap="square" rtlCol="0">
            <a:spAutoFit/>
          </a:bodyPr>
          <a:lstStyle/>
          <a:p>
            <a:r>
              <a:rPr lang="en-US" sz="1200" dirty="0"/>
              <a:t>1000000 random values in X sorted into 50 bins. Four threads on a dual core Apple laptop (</a:t>
            </a:r>
            <a:r>
              <a:rPr lang="en-US" sz="1200" dirty="0" err="1"/>
              <a:t>Macbook</a:t>
            </a:r>
            <a:r>
              <a:rPr lang="en-US" sz="1200" dirty="0"/>
              <a:t> air … 2.2 </a:t>
            </a:r>
            <a:r>
              <a:rPr lang="en-US" sz="1200" dirty="0" err="1"/>
              <a:t>Ghz</a:t>
            </a:r>
            <a:r>
              <a:rPr lang="en-US" sz="1200" dirty="0"/>
              <a:t> Intel Core i7 with 8 GB memory) and the </a:t>
            </a:r>
            <a:r>
              <a:rPr lang="en-US" sz="1200" dirty="0" err="1"/>
              <a:t>gcc</a:t>
            </a:r>
            <a:r>
              <a:rPr lang="en-US" sz="1200" dirty="0"/>
              <a:t> version 9.1.   Times are for the above loop only (we do not time set-up for locks, destruction of locks or anything else)</a:t>
            </a:r>
          </a:p>
        </p:txBody>
      </p:sp>
    </p:spTree>
    <p:extLst>
      <p:ext uri="{BB962C8B-B14F-4D97-AF65-F5344CB8AC3E}">
        <p14:creationId xmlns:p14="http://schemas.microsoft.com/office/powerpoint/2010/main" val="229644300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10210800" y="6553199"/>
            <a:ext cx="1892300" cy="349917"/>
          </a:xfrm>
          <a:prstGeom prst="rect">
            <a:avLst/>
          </a:prstGeom>
        </p:spPr>
        <p:txBody>
          <a:bodyPr/>
          <a:lstStyle/>
          <a:p>
            <a:pPr algn="r"/>
            <a:fld id="{86820FFB-4BAF-8B45-8C2B-2F0E80815592}" type="slidenum">
              <a:rPr lang="en-US" altLang="x-none" sz="1300"/>
              <a:pPr algn="r"/>
              <a:t>133</a:t>
            </a:fld>
            <a:endParaRPr lang="en-US" altLang="x-none" sz="1300" dirty="0"/>
          </a:p>
        </p:txBody>
      </p:sp>
      <p:sp>
        <p:nvSpPr>
          <p:cNvPr id="1280002" name="Rectangle 2"/>
          <p:cNvSpPr>
            <a:spLocks noGrp="1" noChangeArrowheads="1"/>
          </p:cNvSpPr>
          <p:nvPr>
            <p:ph type="title"/>
          </p:nvPr>
        </p:nvSpPr>
        <p:spPr>
          <a:xfrm>
            <a:off x="228600" y="192088"/>
            <a:ext cx="11645900" cy="1248092"/>
          </a:xfrm>
        </p:spPr>
        <p:txBody>
          <a:bodyPr/>
          <a:lstStyle/>
          <a:p>
            <a:pPr algn="ctr"/>
            <a:r>
              <a:rPr lang="en-US" altLang="x-none" sz="2800" dirty="0"/>
              <a:t>Sometimes when working with multiple interacting locks, you have to pay attention to the locking orders</a:t>
            </a:r>
            <a:br>
              <a:rPr lang="en-US" altLang="x-none" sz="2400" dirty="0"/>
            </a:br>
            <a:r>
              <a:rPr lang="en-US" altLang="x-none" sz="1600" dirty="0"/>
              <a:t>Lock Example from </a:t>
            </a:r>
            <a:r>
              <a:rPr lang="en-US" altLang="x-none" sz="1600" dirty="0" err="1"/>
              <a:t>Gafort</a:t>
            </a:r>
            <a:r>
              <a:rPr lang="en-US" altLang="x-none" sz="1600" dirty="0"/>
              <a:t> (SpecOMP’2001)</a:t>
            </a:r>
          </a:p>
        </p:txBody>
      </p:sp>
      <p:sp>
        <p:nvSpPr>
          <p:cNvPr id="1280003" name="Rectangle 3"/>
          <p:cNvSpPr>
            <a:spLocks noGrp="1" noChangeArrowheads="1"/>
          </p:cNvSpPr>
          <p:nvPr>
            <p:ph type="body" idx="1"/>
          </p:nvPr>
        </p:nvSpPr>
        <p:spPr>
          <a:xfrm>
            <a:off x="228600" y="1560524"/>
            <a:ext cx="10114351" cy="5104469"/>
          </a:xfrm>
        </p:spPr>
        <p:txBody>
          <a:bodyPr/>
          <a:lstStyle/>
          <a:p>
            <a:r>
              <a:rPr lang="en-US" altLang="x-none" sz="2800" dirty="0"/>
              <a:t>Genetic algorithm in Fortran</a:t>
            </a:r>
          </a:p>
          <a:p>
            <a:r>
              <a:rPr lang="en-US" altLang="x-none" sz="2800" dirty="0"/>
              <a:t>Most “interesting” loop: shuffle the population.</a:t>
            </a:r>
          </a:p>
          <a:p>
            <a:pPr lvl="1"/>
            <a:r>
              <a:rPr lang="en-US" altLang="x-none" dirty="0"/>
              <a:t>Original loop is not parallel; performs pair-wise swap of an array element with another, randomly selected element. There are 40,000 elements.</a:t>
            </a:r>
          </a:p>
          <a:p>
            <a:pPr lvl="1"/>
            <a:r>
              <a:rPr lang="en-US" altLang="x-none" dirty="0"/>
              <a:t>Parallelization idea: </a:t>
            </a:r>
          </a:p>
          <a:p>
            <a:pPr lvl="2"/>
            <a:r>
              <a:rPr lang="en-US" altLang="x-none" dirty="0"/>
              <a:t>Perform the swaps in parallel</a:t>
            </a:r>
          </a:p>
          <a:p>
            <a:pPr lvl="2"/>
            <a:r>
              <a:rPr lang="en-US" altLang="x-none" dirty="0"/>
              <a:t>Need to prevent simultaneous access to same array element: use one lock per array element   </a:t>
            </a:r>
            <a:r>
              <a:rPr lang="en-US" altLang="x-none" dirty="0">
                <a:sym typeface="Wingdings" charset="2"/>
              </a:rPr>
              <a:t> 40,000 locks.</a:t>
            </a:r>
            <a:endParaRPr lang="en-US" altLang="x-none" dirty="0"/>
          </a:p>
          <a:p>
            <a:endParaRPr lang="en-US" altLang="x-none" dirty="0"/>
          </a:p>
        </p:txBody>
      </p:sp>
    </p:spTree>
    <p:extLst>
      <p:ext uri="{BB962C8B-B14F-4D97-AF65-F5344CB8AC3E}">
        <p14:creationId xmlns:p14="http://schemas.microsoft.com/office/powerpoint/2010/main" val="179370299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10058400" y="6381750"/>
            <a:ext cx="2133600" cy="476250"/>
          </a:xfrm>
          <a:prstGeom prst="rect">
            <a:avLst/>
          </a:prstGeom>
        </p:spPr>
        <p:txBody>
          <a:bodyPr/>
          <a:lstStyle/>
          <a:p>
            <a:r>
              <a:rPr lang="en-US" altLang="x-none" sz="1300" dirty="0"/>
              <a:t>169</a:t>
            </a:r>
          </a:p>
          <a:p>
            <a:endParaRPr lang="en-US" altLang="x-none" dirty="0"/>
          </a:p>
        </p:txBody>
      </p:sp>
      <p:sp>
        <p:nvSpPr>
          <p:cNvPr id="1282050" name="Text Box 2"/>
          <p:cNvSpPr txBox="1">
            <a:spLocks noChangeArrowheads="1"/>
          </p:cNvSpPr>
          <p:nvPr/>
        </p:nvSpPr>
        <p:spPr bwMode="auto">
          <a:xfrm>
            <a:off x="4495800" y="49214"/>
            <a:ext cx="6127750" cy="689419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x-none" sz="1400" b="1" dirty="0">
                <a:solidFill>
                  <a:schemeClr val="tx2"/>
                </a:solidFill>
                <a:ea typeface="MS Mincho" charset="-128"/>
              </a:rPr>
              <a:t>!$OMP PARALLEL PRIVATE</a:t>
            </a:r>
            <a:r>
              <a:rPr lang="en-US" altLang="x-none" sz="1400" b="1" dirty="0">
                <a:ea typeface="MS Mincho" charset="-128"/>
              </a:rPr>
              <a:t>(rand, </a:t>
            </a:r>
            <a:r>
              <a:rPr lang="en-US" altLang="x-none" sz="1400" b="1" dirty="0" err="1">
                <a:ea typeface="MS Mincho" charset="-128"/>
              </a:rPr>
              <a:t>iother</a:t>
            </a:r>
            <a:r>
              <a:rPr lang="en-US" altLang="x-none" sz="1400" b="1" dirty="0">
                <a:ea typeface="MS Mincho" charset="-128"/>
              </a:rPr>
              <a:t>, </a:t>
            </a:r>
            <a:r>
              <a:rPr lang="en-US" altLang="x-none" sz="1400" b="1" dirty="0" err="1">
                <a:ea typeface="MS Mincho" charset="-128"/>
              </a:rPr>
              <a:t>itemp</a:t>
            </a:r>
            <a:r>
              <a:rPr lang="en-US" altLang="x-none" sz="1400" b="1" dirty="0">
                <a:ea typeface="MS Mincho" charset="-128"/>
              </a:rPr>
              <a:t>, temp, </a:t>
            </a:r>
            <a:r>
              <a:rPr lang="en-US" altLang="x-none" sz="1400" b="1" dirty="0" err="1">
                <a:ea typeface="MS Mincho" charset="-128"/>
              </a:rPr>
              <a:t>my_cpu_id</a:t>
            </a:r>
            <a:r>
              <a:rPr lang="en-US" altLang="x-none" sz="1400" b="1" dirty="0">
                <a:ea typeface="MS Mincho" charset="-128"/>
              </a:rPr>
              <a:t>) </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my_cpu_id</a:t>
            </a:r>
            <a:r>
              <a:rPr lang="en-US" altLang="x-none" sz="1400" b="1" dirty="0">
                <a:ea typeface="MS Mincho" charset="-128"/>
              </a:rPr>
              <a:t> = 1</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my_cpu_id</a:t>
            </a:r>
            <a:r>
              <a:rPr lang="en-US" altLang="x-none" sz="1400" b="1" dirty="0">
                <a:ea typeface="MS Mincho" charset="-128"/>
              </a:rPr>
              <a:t> = </a:t>
            </a:r>
            <a:r>
              <a:rPr lang="en-US" altLang="x-none" sz="1400" b="1" dirty="0" err="1">
                <a:ea typeface="MS Mincho" charset="-128"/>
              </a:rPr>
              <a:t>omp_get_thread_num</a:t>
            </a:r>
            <a:r>
              <a:rPr lang="en-US" altLang="x-none" sz="1400" b="1" dirty="0">
                <a:ea typeface="MS Mincho" charset="-128"/>
              </a:rPr>
              <a:t>() + 1</a:t>
            </a:r>
            <a:br>
              <a:rPr lang="en-US" altLang="x-none" sz="1400" b="1" dirty="0">
                <a:ea typeface="MS Mincho" charset="-128"/>
              </a:rPr>
            </a:br>
            <a:r>
              <a:rPr lang="en-US" altLang="x-none" sz="1400" b="1" dirty="0">
                <a:solidFill>
                  <a:schemeClr val="tx2"/>
                </a:solidFill>
                <a:ea typeface="MS Mincho" charset="-128"/>
              </a:rPr>
              <a:t>!$OMP DO</a:t>
            </a:r>
            <a:br>
              <a:rPr lang="en-US" altLang="x-none" sz="1400" b="1" dirty="0">
                <a:solidFill>
                  <a:schemeClr val="tx2"/>
                </a:solidFill>
                <a:ea typeface="MS Mincho" charset="-128"/>
              </a:rPr>
            </a:br>
            <a:r>
              <a:rPr lang="en-US" altLang="x-none" sz="1400" b="1" dirty="0">
                <a:solidFill>
                  <a:schemeClr val="tx2"/>
                </a:solidFill>
                <a:ea typeface="MS Mincho" charset="-128"/>
              </a:rPr>
              <a:t>      </a:t>
            </a:r>
            <a:r>
              <a:rPr lang="en-US" altLang="x-none" sz="1400" b="1" dirty="0">
                <a:ea typeface="MS Mincho" charset="-128"/>
              </a:rPr>
              <a:t>DO j=1,npopsiz-1</a:t>
            </a:r>
            <a:br>
              <a:rPr lang="en-US" altLang="x-none" sz="1400" b="1" dirty="0">
                <a:ea typeface="MS Mincho" charset="-128"/>
              </a:rPr>
            </a:br>
            <a:r>
              <a:rPr lang="en-US" altLang="x-none" sz="1400" b="1" dirty="0">
                <a:ea typeface="MS Mincho" charset="-128"/>
              </a:rPr>
              <a:t>         CALL ran3(1,rand,my_cpu_id,0)</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iother</a:t>
            </a:r>
            <a:r>
              <a:rPr lang="en-US" altLang="x-none" sz="1400" b="1" dirty="0">
                <a:ea typeface="MS Mincho" charset="-128"/>
              </a:rPr>
              <a:t>=j+1+DINT(DBLE(</a:t>
            </a:r>
            <a:r>
              <a:rPr lang="en-US" altLang="x-none" sz="1400" b="1" dirty="0" err="1">
                <a:ea typeface="MS Mincho" charset="-128"/>
              </a:rPr>
              <a:t>npopsiz</a:t>
            </a:r>
            <a:r>
              <a:rPr lang="en-US" altLang="x-none" sz="1400" b="1" dirty="0">
                <a:ea typeface="MS Mincho" charset="-128"/>
              </a:rPr>
              <a:t>-j)*rand)</a:t>
            </a:r>
            <a:br>
              <a:rPr lang="en-US" altLang="x-none" sz="1400" b="1" dirty="0">
                <a:ea typeface="MS Mincho" charset="-128"/>
              </a:rPr>
            </a:br>
            <a:r>
              <a:rPr lang="en-US" altLang="x-none" sz="1400" b="1" dirty="0">
                <a:ea typeface="MS Mincho" charset="-128"/>
              </a:rPr>
              <a:t>!$      IF (j &lt; </a:t>
            </a:r>
            <a:r>
              <a:rPr lang="en-US" altLang="x-none" sz="1400" b="1" dirty="0" err="1">
                <a:ea typeface="MS Mincho" charset="-128"/>
              </a:rPr>
              <a:t>iother</a:t>
            </a:r>
            <a:r>
              <a:rPr lang="en-US" altLang="x-none" sz="1400" b="1" dirty="0">
                <a:ea typeface="MS Mincho" charset="-128"/>
              </a:rPr>
              <a:t>) THEN</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(j))</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a:t>
            </a:r>
            <a:r>
              <a:rPr lang="en-US" altLang="x-none" sz="1400" b="1" dirty="0" err="1">
                <a:ea typeface="MS Mincho" charset="-128"/>
              </a:rPr>
              <a:t>iother</a:t>
            </a:r>
            <a:r>
              <a:rPr lang="en-US" altLang="x-none" sz="1400" b="1" dirty="0">
                <a:ea typeface="MS Mincho" charset="-128"/>
              </a:rPr>
              <a:t>))</a:t>
            </a:r>
            <a:br>
              <a:rPr lang="en-US" altLang="x-none" sz="1400" b="1" dirty="0">
                <a:ea typeface="MS Mincho" charset="-128"/>
              </a:rPr>
            </a:br>
            <a:r>
              <a:rPr lang="en-US" altLang="x-none" sz="1400" b="1" dirty="0">
                <a:ea typeface="MS Mincho" charset="-128"/>
              </a:rPr>
              <a:t>!$      ELSE</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a:t>
            </a:r>
            <a:r>
              <a:rPr lang="en-US" altLang="x-none" sz="1400" b="1" dirty="0" err="1">
                <a:ea typeface="MS Mincho" charset="-128"/>
              </a:rPr>
              <a:t>iother</a:t>
            </a:r>
            <a:r>
              <a:rPr lang="en-US" altLang="x-none" sz="1400" b="1" dirty="0">
                <a:ea typeface="MS Mincho" charset="-128"/>
              </a:rPr>
              <a:t>))</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(j))</a:t>
            </a:r>
            <a:br>
              <a:rPr lang="en-US" altLang="x-none" sz="1400" b="1" dirty="0">
                <a:ea typeface="MS Mincho" charset="-128"/>
              </a:rPr>
            </a:br>
            <a:r>
              <a:rPr lang="en-US" altLang="x-none" sz="1400" b="1" dirty="0">
                <a:ea typeface="MS Mincho" charset="-128"/>
              </a:rPr>
              <a:t>!$      END IF</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itemp</a:t>
            </a:r>
            <a:r>
              <a:rPr lang="en-US" altLang="x-none" sz="1400" b="1" dirty="0">
                <a:ea typeface="MS Mincho" charset="-128"/>
              </a:rPr>
              <a:t>(1:nchrome)=</a:t>
            </a:r>
            <a:r>
              <a:rPr lang="en-US" altLang="x-none" sz="1400" b="1" dirty="0" err="1">
                <a:ea typeface="MS Mincho" charset="-128"/>
              </a:rPr>
              <a:t>iparent</a:t>
            </a:r>
            <a:r>
              <a:rPr lang="en-US" altLang="x-none" sz="1400" b="1" dirty="0">
                <a:ea typeface="MS Mincho" charset="-128"/>
              </a:rPr>
              <a:t>(1:nchrome,iother)</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iparent</a:t>
            </a:r>
            <a:r>
              <a:rPr lang="en-US" altLang="x-none" sz="1400" b="1" dirty="0">
                <a:ea typeface="MS Mincho" charset="-128"/>
              </a:rPr>
              <a:t>(1:nchrome,iother)=</a:t>
            </a:r>
            <a:r>
              <a:rPr lang="en-US" altLang="x-none" sz="1400" b="1" dirty="0" err="1">
                <a:ea typeface="MS Mincho" charset="-128"/>
              </a:rPr>
              <a:t>iparent</a:t>
            </a:r>
            <a:r>
              <a:rPr lang="en-US" altLang="x-none" sz="1400" b="1" dirty="0">
                <a:ea typeface="MS Mincho" charset="-128"/>
              </a:rPr>
              <a:t>(1:nchrome,j)</a:t>
            </a:r>
            <a:br>
              <a:rPr lang="en-US" altLang="x-none" sz="1400" b="1" dirty="0">
                <a:ea typeface="MS Mincho" charset="-128"/>
              </a:rPr>
            </a:br>
            <a:r>
              <a:rPr lang="en-US" altLang="x-none" sz="1400" b="1" dirty="0">
                <a:ea typeface="MS Mincho" charset="-128"/>
              </a:rPr>
              <a:t>        </a:t>
            </a:r>
            <a:r>
              <a:rPr lang="en-US" altLang="x-none" sz="1400" b="1" dirty="0" err="1">
                <a:ea typeface="MS Mincho" charset="-128"/>
              </a:rPr>
              <a:t>iparent</a:t>
            </a:r>
            <a:r>
              <a:rPr lang="en-US" altLang="x-none" sz="1400" b="1" dirty="0">
                <a:ea typeface="MS Mincho" charset="-128"/>
              </a:rPr>
              <a:t>(1:nchrome,j)=</a:t>
            </a:r>
            <a:r>
              <a:rPr lang="en-US" altLang="x-none" sz="1400" b="1" dirty="0" err="1">
                <a:ea typeface="MS Mincho" charset="-128"/>
              </a:rPr>
              <a:t>itemp</a:t>
            </a:r>
            <a:r>
              <a:rPr lang="en-US" altLang="x-none" sz="1400" b="1" dirty="0">
                <a:ea typeface="MS Mincho" charset="-128"/>
              </a:rPr>
              <a:t>(1:nchrome)</a:t>
            </a:r>
            <a:br>
              <a:rPr lang="en-US" altLang="x-none" sz="1400" b="1" dirty="0">
                <a:ea typeface="MS Mincho" charset="-128"/>
              </a:rPr>
            </a:br>
            <a:r>
              <a:rPr lang="en-US" altLang="x-none" sz="1400" b="1" dirty="0">
                <a:ea typeface="MS Mincho" charset="-128"/>
              </a:rPr>
              <a:t>        temp=fitness(</a:t>
            </a:r>
            <a:r>
              <a:rPr lang="en-US" altLang="x-none" sz="1400" b="1" dirty="0" err="1">
                <a:ea typeface="MS Mincho" charset="-128"/>
              </a:rPr>
              <a:t>iother</a:t>
            </a:r>
            <a:r>
              <a:rPr lang="en-US" altLang="x-none" sz="1400" b="1" dirty="0">
                <a:ea typeface="MS Mincho" charset="-128"/>
              </a:rPr>
              <a:t>)</a:t>
            </a:r>
            <a:br>
              <a:rPr lang="en-US" altLang="x-none" sz="1400" b="1" dirty="0">
                <a:ea typeface="MS Mincho" charset="-128"/>
              </a:rPr>
            </a:br>
            <a:r>
              <a:rPr lang="en-US" altLang="x-none" sz="1400" b="1" dirty="0">
                <a:ea typeface="MS Mincho" charset="-128"/>
              </a:rPr>
              <a:t>        fitness(</a:t>
            </a:r>
            <a:r>
              <a:rPr lang="en-US" altLang="x-none" sz="1400" b="1" dirty="0" err="1">
                <a:ea typeface="MS Mincho" charset="-128"/>
              </a:rPr>
              <a:t>iother</a:t>
            </a:r>
            <a:r>
              <a:rPr lang="en-US" altLang="x-none" sz="1400" b="1" dirty="0">
                <a:ea typeface="MS Mincho" charset="-128"/>
              </a:rPr>
              <a:t>)=fitness(j)</a:t>
            </a:r>
            <a:br>
              <a:rPr lang="en-US" altLang="x-none" sz="1400" b="1" dirty="0">
                <a:ea typeface="MS Mincho" charset="-128"/>
              </a:rPr>
            </a:br>
            <a:r>
              <a:rPr lang="en-US" altLang="x-none" sz="1400" b="1" dirty="0">
                <a:ea typeface="MS Mincho" charset="-128"/>
              </a:rPr>
              <a:t>        fitness(j)=temp</a:t>
            </a:r>
            <a:br>
              <a:rPr lang="en-US" altLang="x-none" sz="1400" b="1" dirty="0">
                <a:ea typeface="MS Mincho" charset="-128"/>
              </a:rPr>
            </a:br>
            <a:r>
              <a:rPr lang="en-US" altLang="x-none" sz="1400" b="1" dirty="0">
                <a:ea typeface="MS Mincho" charset="-128"/>
              </a:rPr>
              <a:t>!$     IF (j &lt; </a:t>
            </a:r>
            <a:r>
              <a:rPr lang="en-US" altLang="x-none" sz="1400" b="1" dirty="0" err="1">
                <a:ea typeface="MS Mincho" charset="-128"/>
              </a:rPr>
              <a:t>iother</a:t>
            </a:r>
            <a:r>
              <a:rPr lang="en-US" altLang="x-none" sz="1400" b="1" dirty="0">
                <a:ea typeface="MS Mincho" charset="-128"/>
              </a:rPr>
              <a:t>) THEN</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omp_unset_lock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a:t>
            </a:r>
            <a:r>
              <a:rPr lang="en-US" altLang="x-none" sz="1400" b="1" dirty="0" err="1">
                <a:ea typeface="MS Mincho" charset="-128"/>
              </a:rPr>
              <a:t>iother</a:t>
            </a:r>
            <a:r>
              <a:rPr lang="en-US" altLang="x-none" sz="1400" b="1" dirty="0">
                <a:ea typeface="MS Mincho" charset="-128"/>
              </a:rPr>
              <a:t>))</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omp_unset_lock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(j))</a:t>
            </a:r>
            <a:br>
              <a:rPr lang="en-US" altLang="x-none" sz="1400" b="1" dirty="0">
                <a:ea typeface="MS Mincho" charset="-128"/>
              </a:rPr>
            </a:br>
            <a:r>
              <a:rPr lang="en-US" altLang="x-none" sz="1400" b="1" dirty="0">
                <a:ea typeface="MS Mincho" charset="-128"/>
              </a:rPr>
              <a:t>!$     ELSE</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omp_unset_lock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(j))</a:t>
            </a:r>
            <a:br>
              <a:rPr lang="en-US" altLang="x-none" sz="1400" b="1" dirty="0">
                <a:ea typeface="MS Mincho" charset="-128"/>
              </a:rPr>
            </a:br>
            <a:r>
              <a:rPr lang="en-US" altLang="x-none" sz="1400" b="1" dirty="0">
                <a:ea typeface="MS Mincho" charset="-128"/>
              </a:rPr>
              <a:t>!$         CALL </a:t>
            </a:r>
            <a:r>
              <a:rPr lang="en-US" altLang="x-none" sz="1400" b="1" dirty="0" err="1">
                <a:ea typeface="MS Mincho" charset="-128"/>
              </a:rPr>
              <a:t>omp_unset_lock</a:t>
            </a:r>
            <a:r>
              <a:rPr lang="en-US" altLang="x-none" sz="1400" b="1" dirty="0">
                <a:ea typeface="MS Mincho" charset="-128"/>
              </a:rPr>
              <a:t>(</a:t>
            </a:r>
            <a:r>
              <a:rPr lang="en-US" altLang="x-none" sz="1400" b="1" dirty="0" err="1">
                <a:ea typeface="MS Mincho" charset="-128"/>
              </a:rPr>
              <a:t>lck</a:t>
            </a:r>
            <a:r>
              <a:rPr lang="en-US" altLang="x-none" sz="1400" b="1" dirty="0">
                <a:ea typeface="MS Mincho" charset="-128"/>
              </a:rPr>
              <a:t>(</a:t>
            </a:r>
            <a:r>
              <a:rPr lang="en-US" altLang="x-none" sz="1400" b="1" dirty="0" err="1">
                <a:ea typeface="MS Mincho" charset="-128"/>
              </a:rPr>
              <a:t>iother</a:t>
            </a:r>
            <a:r>
              <a:rPr lang="en-US" altLang="x-none" sz="1400" b="1" dirty="0">
                <a:ea typeface="MS Mincho" charset="-128"/>
              </a:rPr>
              <a:t>))</a:t>
            </a:r>
            <a:br>
              <a:rPr lang="en-US" altLang="x-none" sz="1400" b="1" dirty="0">
                <a:ea typeface="MS Mincho" charset="-128"/>
              </a:rPr>
            </a:br>
            <a:r>
              <a:rPr lang="en-US" altLang="x-none" sz="1400" b="1" dirty="0">
                <a:ea typeface="MS Mincho" charset="-128"/>
              </a:rPr>
              <a:t>!$     END IF</a:t>
            </a:r>
            <a:br>
              <a:rPr lang="en-US" altLang="x-none" sz="1400" b="1" dirty="0">
                <a:ea typeface="MS Mincho" charset="-128"/>
              </a:rPr>
            </a:br>
            <a:r>
              <a:rPr lang="en-US" altLang="x-none" sz="1400" b="1" dirty="0">
                <a:ea typeface="MS Mincho" charset="-128"/>
              </a:rPr>
              <a:t>    END DO</a:t>
            </a:r>
            <a:br>
              <a:rPr lang="en-US" altLang="x-none" sz="1400" b="1" dirty="0">
                <a:ea typeface="MS Mincho" charset="-128"/>
              </a:rPr>
            </a:br>
            <a:r>
              <a:rPr lang="en-US" altLang="x-none" sz="1400" b="1" dirty="0">
                <a:solidFill>
                  <a:schemeClr val="tx2"/>
                </a:solidFill>
                <a:ea typeface="MS Mincho" charset="-128"/>
              </a:rPr>
              <a:t>!$OMP END DO</a:t>
            </a:r>
            <a:br>
              <a:rPr lang="en-US" altLang="x-none" sz="1400" b="1" dirty="0">
                <a:solidFill>
                  <a:schemeClr val="tx2"/>
                </a:solidFill>
                <a:ea typeface="MS Mincho" charset="-128"/>
              </a:rPr>
            </a:br>
            <a:r>
              <a:rPr lang="en-US" altLang="x-none" sz="1400" b="1" dirty="0">
                <a:solidFill>
                  <a:schemeClr val="tx2"/>
                </a:solidFill>
                <a:ea typeface="MS Mincho" charset="-128"/>
              </a:rPr>
              <a:t>!$OMP END PARALLEL</a:t>
            </a:r>
            <a:br>
              <a:rPr lang="en-US" altLang="x-none" sz="1400" b="1" dirty="0">
                <a:solidFill>
                  <a:schemeClr val="tx2"/>
                </a:solidFill>
                <a:ea typeface="MS Mincho" charset="-128"/>
              </a:rPr>
            </a:br>
            <a:r>
              <a:rPr lang="en-US" altLang="x-none" sz="1400" b="1" dirty="0">
                <a:ea typeface="MS Mincho" charset="-128"/>
              </a:rPr>
              <a:t> </a:t>
            </a:r>
            <a:endParaRPr lang="en-US" altLang="x-none" sz="1400" b="1" dirty="0">
              <a:ea typeface="Courier New" charset="0"/>
              <a:cs typeface="Courier New" charset="0"/>
            </a:endParaRPr>
          </a:p>
          <a:p>
            <a:endParaRPr lang="en-US" altLang="x-none" sz="800" b="1" dirty="0"/>
          </a:p>
        </p:txBody>
      </p:sp>
      <p:sp>
        <p:nvSpPr>
          <p:cNvPr id="1282051" name="Text Box 3"/>
          <p:cNvSpPr txBox="1">
            <a:spLocks noChangeArrowheads="1"/>
          </p:cNvSpPr>
          <p:nvPr/>
        </p:nvSpPr>
        <p:spPr bwMode="auto">
          <a:xfrm>
            <a:off x="1795318" y="277814"/>
            <a:ext cx="2440092" cy="138499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x-none" sz="2800" b="1" dirty="0">
                <a:solidFill>
                  <a:schemeClr val="bg2"/>
                </a:solidFill>
              </a:rPr>
              <a:t>Parallel Loop</a:t>
            </a:r>
          </a:p>
          <a:p>
            <a:r>
              <a:rPr lang="en-US" altLang="x-none" sz="2800" b="1" dirty="0">
                <a:solidFill>
                  <a:schemeClr val="bg2"/>
                </a:solidFill>
              </a:rPr>
              <a:t>In </a:t>
            </a:r>
            <a:r>
              <a:rPr lang="en-US" altLang="x-none" sz="2800" b="1" dirty="0" err="1">
                <a:solidFill>
                  <a:schemeClr val="bg2"/>
                </a:solidFill>
              </a:rPr>
              <a:t>shuffle.f</a:t>
            </a:r>
            <a:endParaRPr lang="en-US" altLang="x-none" sz="2800" b="1" dirty="0">
              <a:solidFill>
                <a:schemeClr val="bg2"/>
              </a:solidFill>
            </a:endParaRPr>
          </a:p>
          <a:p>
            <a:r>
              <a:rPr lang="en-US" altLang="x-none" sz="2800" b="1" dirty="0">
                <a:solidFill>
                  <a:schemeClr val="bg2"/>
                </a:solidFill>
              </a:rPr>
              <a:t>of </a:t>
            </a:r>
            <a:r>
              <a:rPr lang="en-US" altLang="x-none" sz="2800" b="1" dirty="0" err="1">
                <a:solidFill>
                  <a:schemeClr val="bg2"/>
                </a:solidFill>
              </a:rPr>
              <a:t>Gafort</a:t>
            </a:r>
            <a:endParaRPr lang="en-US" altLang="x-none" sz="2800" b="1" dirty="0">
              <a:solidFill>
                <a:schemeClr val="bg2"/>
              </a:solidFill>
            </a:endParaRPr>
          </a:p>
        </p:txBody>
      </p:sp>
      <p:sp>
        <p:nvSpPr>
          <p:cNvPr id="1282052" name="Text Box 4"/>
          <p:cNvSpPr txBox="1">
            <a:spLocks noChangeArrowheads="1"/>
          </p:cNvSpPr>
          <p:nvPr/>
        </p:nvSpPr>
        <p:spPr bwMode="auto">
          <a:xfrm>
            <a:off x="2117726" y="2932114"/>
            <a:ext cx="2073275" cy="20313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x-none" b="1" dirty="0"/>
              <a:t>Exclusive access to array elements.</a:t>
            </a:r>
          </a:p>
          <a:p>
            <a:endParaRPr lang="en-US" altLang="x-none" b="1" dirty="0"/>
          </a:p>
          <a:p>
            <a:r>
              <a:rPr lang="en-US" altLang="x-none" b="1" dirty="0">
                <a:solidFill>
                  <a:srgbClr val="C00000"/>
                </a:solidFill>
              </a:rPr>
              <a:t>Ordered locking prevents deadlock.</a:t>
            </a:r>
          </a:p>
        </p:txBody>
      </p:sp>
      <p:sp>
        <p:nvSpPr>
          <p:cNvPr id="1282053" name="Line 5"/>
          <p:cNvSpPr>
            <a:spLocks noChangeShapeType="1"/>
          </p:cNvSpPr>
          <p:nvPr/>
        </p:nvSpPr>
        <p:spPr bwMode="auto">
          <a:xfrm flipV="1">
            <a:off x="4191000" y="2743200"/>
            <a:ext cx="304800" cy="304800"/>
          </a:xfrm>
          <a:prstGeom prst="line">
            <a:avLst/>
          </a:prstGeom>
          <a:noFill/>
          <a:ln w="12700">
            <a:solidFill>
              <a:srgbClr val="FFFF99"/>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82054" name="Line 6"/>
          <p:cNvSpPr>
            <a:spLocks noChangeShapeType="1"/>
          </p:cNvSpPr>
          <p:nvPr/>
        </p:nvSpPr>
        <p:spPr bwMode="auto">
          <a:xfrm>
            <a:off x="3886200" y="4724400"/>
            <a:ext cx="457200" cy="457200"/>
          </a:xfrm>
          <a:prstGeom prst="line">
            <a:avLst/>
          </a:prstGeom>
          <a:noFill/>
          <a:ln w="12700">
            <a:solidFill>
              <a:srgbClr val="FFFF99"/>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2023358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135</a:t>
            </a:fld>
            <a:endParaRPr lang="en-US" altLang="zh-CN"/>
          </a:p>
        </p:txBody>
      </p:sp>
      <p:sp>
        <p:nvSpPr>
          <p:cNvPr id="109571" name="Rectangle 2"/>
          <p:cNvSpPr>
            <a:spLocks noGrp="1" noChangeArrowheads="1"/>
          </p:cNvSpPr>
          <p:nvPr>
            <p:ph type="title"/>
          </p:nvPr>
        </p:nvSpPr>
        <p:spPr>
          <a:xfrm>
            <a:off x="228600" y="97061"/>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5344269"/>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278439608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err="1">
                <a:ea typeface="SimSun" pitchFamily="2" charset="-122"/>
              </a:rPr>
              <a:t>OpenMP</a:t>
            </a:r>
            <a:r>
              <a:rPr lang="en-US" altLang="zh-CN" sz="3200" dirty="0">
                <a:ea typeface="SimSun" pitchFamily="2" charset="-122"/>
              </a:rPr>
              <a:t> basic definitions: </a:t>
            </a:r>
            <a:r>
              <a:rPr lang="en-US" altLang="zh-CN" sz="2400" dirty="0">
                <a:ea typeface="SimSun" pitchFamily="2" charset="-122"/>
              </a:rPr>
              <a:t>Basic Solution stack</a:t>
            </a:r>
          </a:p>
        </p:txBody>
      </p:sp>
      <p:sp>
        <p:nvSpPr>
          <p:cNvPr id="68" name="TextBox 67">
            <a:extLst>
              <a:ext uri="{FF2B5EF4-FFF2-40B4-BE49-F238E27FC236}">
                <a16:creationId xmlns:a16="http://schemas.microsoft.com/office/drawing/2014/main" id="{329CAC03-B04F-C945-AFB1-7C1DE37054D9}"/>
              </a:ext>
            </a:extLst>
          </p:cNvPr>
          <p:cNvSpPr txBox="1"/>
          <p:nvPr/>
        </p:nvSpPr>
        <p:spPr>
          <a:xfrm>
            <a:off x="1649558" y="5895088"/>
            <a:ext cx="8892885" cy="646331"/>
          </a:xfrm>
          <a:prstGeom prst="rect">
            <a:avLst/>
          </a:prstGeom>
          <a:noFill/>
        </p:spPr>
        <p:txBody>
          <a:bodyPr wrap="square" rtlCol="0">
            <a:spAutoFit/>
          </a:bodyPr>
          <a:lstStyle/>
          <a:p>
            <a:pPr algn="ctr"/>
            <a:r>
              <a:rPr lang="en-US" dirty="0"/>
              <a:t>In learning OpenMP, you consider a Symmetric Multiprocessor (SMP) …. </a:t>
            </a:r>
          </a:p>
          <a:p>
            <a:pPr algn="ctr"/>
            <a:r>
              <a:rPr lang="en-US" dirty="0"/>
              <a:t>i.e. lots of threads with “</a:t>
            </a:r>
            <a:r>
              <a:rPr lang="en-US" b="1" dirty="0"/>
              <a:t>equal cost access</a:t>
            </a:r>
            <a:r>
              <a:rPr lang="en-US" dirty="0"/>
              <a:t>” to memory</a:t>
            </a:r>
          </a:p>
        </p:txBody>
      </p:sp>
      <p:pic>
        <p:nvPicPr>
          <p:cNvPr id="5" name="Picture 4">
            <a:extLst>
              <a:ext uri="{FF2B5EF4-FFF2-40B4-BE49-F238E27FC236}">
                <a16:creationId xmlns:a16="http://schemas.microsoft.com/office/drawing/2014/main" id="{244A3051-B555-BD44-9C43-EF494818E444}"/>
              </a:ext>
            </a:extLst>
          </p:cNvPr>
          <p:cNvPicPr>
            <a:picLocks noChangeAspect="1"/>
          </p:cNvPicPr>
          <p:nvPr/>
        </p:nvPicPr>
        <p:blipFill>
          <a:blip r:embed="rId3"/>
          <a:stretch>
            <a:fillRect/>
          </a:stretch>
        </p:blipFill>
        <p:spPr>
          <a:xfrm>
            <a:off x="2458434" y="867600"/>
            <a:ext cx="7792925" cy="4756863"/>
          </a:xfrm>
          <a:prstGeom prst="rect">
            <a:avLst/>
          </a:prstGeom>
        </p:spPr>
      </p:pic>
    </p:spTree>
    <p:extLst>
      <p:ext uri="{BB962C8B-B14F-4D97-AF65-F5344CB8AC3E}">
        <p14:creationId xmlns:p14="http://schemas.microsoft.com/office/powerpoint/2010/main" val="210969333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2"/>
          <p:cNvSpPr txBox="1">
            <a:spLocks noGrp="1"/>
          </p:cNvSpPr>
          <p:nvPr>
            <p:ph type="title" idx="4294967295"/>
          </p:nvPr>
        </p:nvSpPr>
        <p:spPr>
          <a:xfrm>
            <a:off x="480456" y="179869"/>
            <a:ext cx="90920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sz="4000" dirty="0"/>
              <a:t>CPU Architecture Trend</a:t>
            </a:r>
            <a:endParaRPr sz="3733" dirty="0"/>
          </a:p>
        </p:txBody>
      </p:sp>
      <p:sp>
        <p:nvSpPr>
          <p:cNvPr id="96" name="Google Shape;96;p22"/>
          <p:cNvSpPr txBox="1">
            <a:spLocks noGrp="1"/>
          </p:cNvSpPr>
          <p:nvPr>
            <p:ph type="body" idx="4294967295"/>
          </p:nvPr>
        </p:nvSpPr>
        <p:spPr>
          <a:xfrm>
            <a:off x="730600" y="1116233"/>
            <a:ext cx="10730800" cy="42924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Clr>
                <a:srgbClr val="0000FF"/>
              </a:buClr>
              <a:buSzPts val="1800"/>
              <a:buFont typeface="Arial"/>
              <a:buChar char="●"/>
            </a:pPr>
            <a:r>
              <a:rPr lang="en-US" dirty="0">
                <a:solidFill>
                  <a:srgbClr val="0000FF"/>
                </a:solidFill>
              </a:rPr>
              <a:t>Multi-socket nodes with rapidly increasing core counts </a:t>
            </a:r>
            <a:endParaRPr dirty="0">
              <a:solidFill>
                <a:srgbClr val="0000FF"/>
              </a:solidFill>
            </a:endParaRPr>
          </a:p>
          <a:p>
            <a:pPr marL="1219170" lvl="1" indent="-440256">
              <a:spcBef>
                <a:spcPts val="800"/>
              </a:spcBef>
              <a:spcAft>
                <a:spcPts val="0"/>
              </a:spcAft>
              <a:buClr>
                <a:schemeClr val="tx1"/>
              </a:buClr>
              <a:buSzPts val="1600"/>
              <a:buFont typeface="Arial"/>
              <a:buChar char="○"/>
            </a:pPr>
            <a:r>
              <a:rPr lang="en-US" sz="2133" dirty="0"/>
              <a:t>Memory per core decreases</a:t>
            </a:r>
            <a:endParaRPr sz="2133" dirty="0"/>
          </a:p>
          <a:p>
            <a:pPr marL="1219170" lvl="1" indent="-440256">
              <a:spcBef>
                <a:spcPts val="800"/>
              </a:spcBef>
              <a:spcAft>
                <a:spcPts val="0"/>
              </a:spcAft>
              <a:buClr>
                <a:schemeClr val="tx1"/>
              </a:buClr>
              <a:buSzPts val="1600"/>
              <a:buFont typeface="Arial"/>
              <a:buChar char="○"/>
            </a:pPr>
            <a:r>
              <a:rPr lang="en-US" sz="2133" dirty="0"/>
              <a:t>Memory bandwidth per core decreases</a:t>
            </a:r>
            <a:endParaRPr sz="2133" dirty="0"/>
          </a:p>
          <a:p>
            <a:pPr marL="1219170" lvl="1" indent="-440256">
              <a:spcBef>
                <a:spcPts val="800"/>
              </a:spcBef>
              <a:spcAft>
                <a:spcPts val="0"/>
              </a:spcAft>
              <a:buClr>
                <a:schemeClr val="tx1"/>
              </a:buClr>
              <a:buSzPts val="1600"/>
              <a:buFont typeface="Arial"/>
              <a:buChar char="○"/>
            </a:pPr>
            <a:r>
              <a:rPr lang="en-US" sz="2133" dirty="0"/>
              <a:t>Network bandwidth per core decreases</a:t>
            </a:r>
            <a:endParaRPr sz="2133" dirty="0"/>
          </a:p>
          <a:p>
            <a:pPr marL="609585" indent="-457189">
              <a:spcBef>
                <a:spcPts val="800"/>
              </a:spcBef>
              <a:spcAft>
                <a:spcPts val="0"/>
              </a:spcAft>
              <a:buSzPts val="1800"/>
              <a:buFont typeface="Arial"/>
              <a:buChar char="●"/>
            </a:pPr>
            <a:r>
              <a:rPr lang="en-US" dirty="0"/>
              <a:t>Applications often use a </a:t>
            </a:r>
            <a:r>
              <a:rPr lang="en-US" dirty="0">
                <a:solidFill>
                  <a:srgbClr val="0000FF"/>
                </a:solidFill>
              </a:rPr>
              <a:t>hybrid programming model</a:t>
            </a:r>
            <a:r>
              <a:rPr lang="en-US" dirty="0"/>
              <a:t> with three levels of parallelism</a:t>
            </a:r>
            <a:endParaRPr dirty="0"/>
          </a:p>
          <a:p>
            <a:pPr marL="1219170" lvl="1" indent="-304792">
              <a:spcBef>
                <a:spcPts val="800"/>
              </a:spcBef>
              <a:spcAft>
                <a:spcPts val="0"/>
              </a:spcAft>
              <a:buClr>
                <a:srgbClr val="0000FF"/>
              </a:buClr>
              <a:buSzPts val="1400"/>
              <a:buFont typeface="Arial"/>
              <a:buChar char="○"/>
            </a:pPr>
            <a:r>
              <a:rPr lang="en-US" sz="2133" dirty="0">
                <a:solidFill>
                  <a:srgbClr val="0000FF"/>
                </a:solidFill>
              </a:rPr>
              <a:t>MPI between nodes or sockets</a:t>
            </a:r>
            <a:endParaRPr dirty="0">
              <a:solidFill>
                <a:srgbClr val="0000FF"/>
              </a:solidFill>
            </a:endParaRPr>
          </a:p>
          <a:p>
            <a:pPr marL="1219170" lvl="1" indent="-304792">
              <a:spcBef>
                <a:spcPts val="800"/>
              </a:spcBef>
              <a:spcAft>
                <a:spcPts val="0"/>
              </a:spcAft>
              <a:buClr>
                <a:srgbClr val="0000FF"/>
              </a:buClr>
              <a:buSzPts val="1400"/>
              <a:buFont typeface="Arial"/>
              <a:buChar char="○"/>
            </a:pPr>
            <a:r>
              <a:rPr lang="en-US" sz="2133" dirty="0">
                <a:solidFill>
                  <a:srgbClr val="0000FF"/>
                </a:solidFill>
              </a:rPr>
              <a:t>Shared memory (such as OpenMP) on the nodes/sockets</a:t>
            </a:r>
            <a:endParaRPr dirty="0">
              <a:solidFill>
                <a:srgbClr val="0000FF"/>
              </a:solidFill>
            </a:endParaRPr>
          </a:p>
          <a:p>
            <a:pPr marL="1219170" lvl="1" indent="-304792">
              <a:spcBef>
                <a:spcPts val="800"/>
              </a:spcBef>
              <a:spcAft>
                <a:spcPts val="0"/>
              </a:spcAft>
              <a:buClr>
                <a:schemeClr val="tx1"/>
              </a:buClr>
              <a:buSzPts val="1400"/>
              <a:buFont typeface="Arial"/>
              <a:buChar char="○"/>
            </a:pPr>
            <a:r>
              <a:rPr lang="en-US" sz="2133" dirty="0"/>
              <a:t>Increase vectorization for lower level loop structures</a:t>
            </a:r>
            <a:endParaRPr dirty="0"/>
          </a:p>
          <a:p>
            <a:pPr marL="152396" indent="0">
              <a:spcBef>
                <a:spcPts val="800"/>
              </a:spcBef>
              <a:spcAft>
                <a:spcPts val="0"/>
              </a:spcAft>
              <a:buSzPts val="1800"/>
              <a:buNone/>
            </a:pPr>
            <a:endParaRPr dirty="0"/>
          </a:p>
          <a:p>
            <a:pPr marL="609585" indent="-304792">
              <a:spcBef>
                <a:spcPts val="800"/>
              </a:spcBef>
              <a:spcAft>
                <a:spcPts val="0"/>
              </a:spcAft>
              <a:buSzPts val="1800"/>
              <a:buNone/>
            </a:pPr>
            <a:endParaRPr dirty="0"/>
          </a:p>
          <a:p>
            <a:pPr marL="609585" indent="-304792">
              <a:spcBef>
                <a:spcPts val="800"/>
              </a:spcBef>
              <a:spcAft>
                <a:spcPts val="0"/>
              </a:spcAft>
              <a:buSzPts val="1800"/>
              <a:buNone/>
            </a:pPr>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AF62-0BCB-7944-AC2C-9750B23DB4E1}"/>
              </a:ext>
            </a:extLst>
          </p:cNvPr>
          <p:cNvSpPr>
            <a:spLocks noGrp="1"/>
          </p:cNvSpPr>
          <p:nvPr>
            <p:ph type="title"/>
          </p:nvPr>
        </p:nvSpPr>
        <p:spPr>
          <a:xfrm>
            <a:off x="1774910" y="192087"/>
            <a:ext cx="8237538" cy="889000"/>
          </a:xfrm>
        </p:spPr>
        <p:txBody>
          <a:bodyPr/>
          <a:lstStyle/>
          <a:p>
            <a:r>
              <a:rPr lang="en-US" dirty="0"/>
              <a:t>A Typical CPU Node in an HPC System</a:t>
            </a:r>
            <a:br>
              <a:rPr lang="en-US" dirty="0"/>
            </a:br>
            <a:r>
              <a:rPr lang="en-US" sz="2000" dirty="0"/>
              <a:t>2 Intel</a:t>
            </a:r>
            <a:r>
              <a:rPr lang="en-US" sz="2000" baseline="30000" dirty="0"/>
              <a:t>®</a:t>
            </a:r>
            <a:r>
              <a:rPr lang="en-US" sz="2000" dirty="0"/>
              <a:t> Xeon™ E5-2698 v3 CPUs (Haswell) per node </a:t>
            </a:r>
            <a:r>
              <a:rPr lang="en-US" sz="1800" dirty="0"/>
              <a:t>(launched Q3’14)</a:t>
            </a:r>
          </a:p>
        </p:txBody>
      </p:sp>
      <p:sp>
        <p:nvSpPr>
          <p:cNvPr id="3" name="Slide Number Placeholder 2">
            <a:extLst>
              <a:ext uri="{FF2B5EF4-FFF2-40B4-BE49-F238E27FC236}">
                <a16:creationId xmlns:a16="http://schemas.microsoft.com/office/drawing/2014/main" id="{CA3E21C8-C751-4046-A285-CAB782857D13}"/>
              </a:ext>
            </a:extLst>
          </p:cNvPr>
          <p:cNvSpPr>
            <a:spLocks noGrp="1"/>
          </p:cNvSpPr>
          <p:nvPr>
            <p:ph type="sldNum" sz="quarter" idx="10"/>
          </p:nvPr>
        </p:nvSpPr>
        <p:spPr>
          <a:xfrm>
            <a:off x="9625384" y="7116179"/>
            <a:ext cx="1058779" cy="312821"/>
          </a:xfrm>
        </p:spPr>
        <p:txBody>
          <a:bodyPr/>
          <a:lstStyle/>
          <a:p>
            <a:pPr algn="r">
              <a:defRPr/>
            </a:pPr>
            <a:fld id="{4F47CF95-CA0B-488D-91DE-2BBA7CC92468}" type="slidenum">
              <a:rPr lang="zh-CN" altLang="en-US"/>
              <a:pPr algn="r">
                <a:defRPr/>
              </a:pPr>
              <a:t>138</a:t>
            </a:fld>
            <a:endParaRPr lang="en-US" altLang="zh-CN" dirty="0"/>
          </a:p>
        </p:txBody>
      </p:sp>
      <p:pic>
        <p:nvPicPr>
          <p:cNvPr id="87" name="Picture 86">
            <a:extLst>
              <a:ext uri="{FF2B5EF4-FFF2-40B4-BE49-F238E27FC236}">
                <a16:creationId xmlns:a16="http://schemas.microsoft.com/office/drawing/2014/main" id="{6CB2897E-A8F5-0A4B-A214-DA8C3A5B1333}"/>
              </a:ext>
            </a:extLst>
          </p:cNvPr>
          <p:cNvPicPr>
            <a:picLocks noChangeAspect="1"/>
          </p:cNvPicPr>
          <p:nvPr/>
        </p:nvPicPr>
        <p:blipFill>
          <a:blip r:embed="rId3"/>
          <a:stretch>
            <a:fillRect/>
          </a:stretch>
        </p:blipFill>
        <p:spPr>
          <a:xfrm>
            <a:off x="2892798" y="1139011"/>
            <a:ext cx="6672178" cy="4871448"/>
          </a:xfrm>
          <a:prstGeom prst="rect">
            <a:avLst/>
          </a:prstGeom>
        </p:spPr>
      </p:pic>
      <p:sp>
        <p:nvSpPr>
          <p:cNvPr id="88" name="TextBox 87">
            <a:extLst>
              <a:ext uri="{FF2B5EF4-FFF2-40B4-BE49-F238E27FC236}">
                <a16:creationId xmlns:a16="http://schemas.microsoft.com/office/drawing/2014/main" id="{7F98ED2E-528F-6343-A3D3-39AEEFB8E367}"/>
              </a:ext>
            </a:extLst>
          </p:cNvPr>
          <p:cNvSpPr txBox="1"/>
          <p:nvPr/>
        </p:nvSpPr>
        <p:spPr>
          <a:xfrm>
            <a:off x="1788057" y="6068384"/>
            <a:ext cx="8615886" cy="584775"/>
          </a:xfrm>
          <a:prstGeom prst="rect">
            <a:avLst/>
          </a:prstGeom>
          <a:noFill/>
        </p:spPr>
        <p:txBody>
          <a:bodyPr wrap="square" rtlCol="0">
            <a:spAutoFit/>
          </a:bodyPr>
          <a:lstStyle/>
          <a:p>
            <a:r>
              <a:rPr lang="en-US" sz="1600" dirty="0"/>
              <a:t>As configured for Cori at NERSC: CPUs at 2.3 GHz,  2 16 GB  DIMMs per DDR memory controller,  16 cores per CPU.  2 CPUs connected by a high-speed interconnect (QPI) </a:t>
            </a:r>
          </a:p>
        </p:txBody>
      </p:sp>
      <p:sp>
        <p:nvSpPr>
          <p:cNvPr id="89" name="TextBox 88">
            <a:extLst>
              <a:ext uri="{FF2B5EF4-FFF2-40B4-BE49-F238E27FC236}">
                <a16:creationId xmlns:a16="http://schemas.microsoft.com/office/drawing/2014/main" id="{9649E984-EEBB-5940-984D-470DF572DC24}"/>
              </a:ext>
            </a:extLst>
          </p:cNvPr>
          <p:cNvSpPr txBox="1"/>
          <p:nvPr/>
        </p:nvSpPr>
        <p:spPr>
          <a:xfrm>
            <a:off x="7186100" y="1139011"/>
            <a:ext cx="3098443" cy="1077218"/>
          </a:xfrm>
          <a:prstGeom prst="rect">
            <a:avLst/>
          </a:prstGeom>
          <a:noFill/>
        </p:spPr>
        <p:txBody>
          <a:bodyPr wrap="square" rtlCol="0">
            <a:spAutoFit/>
          </a:bodyPr>
          <a:lstStyle/>
          <a:p>
            <a:r>
              <a:rPr lang="en-US" sz="1600" dirty="0"/>
              <a:t>2 Hardware threads per core</a:t>
            </a:r>
          </a:p>
          <a:p>
            <a:r>
              <a:rPr lang="en-US" sz="1600" dirty="0"/>
              <a:t>Intel</a:t>
            </a:r>
            <a:r>
              <a:rPr lang="en-US" sz="1600" baseline="30000" dirty="0"/>
              <a:t>®</a:t>
            </a:r>
            <a:r>
              <a:rPr lang="en-US" sz="1600" dirty="0"/>
              <a:t> AVX2 (256 bit Vector unit)</a:t>
            </a:r>
          </a:p>
          <a:p>
            <a:r>
              <a:rPr lang="en-US" sz="1600" dirty="0"/>
              <a:t>L1$ instruction and data: 32 KB</a:t>
            </a:r>
          </a:p>
          <a:p>
            <a:r>
              <a:rPr lang="en-US" sz="1600" dirty="0"/>
              <a:t>Unified L2$ 256 KB </a:t>
            </a:r>
          </a:p>
        </p:txBody>
      </p:sp>
      <p:sp>
        <p:nvSpPr>
          <p:cNvPr id="90" name="TextBox 89">
            <a:extLst>
              <a:ext uri="{FF2B5EF4-FFF2-40B4-BE49-F238E27FC236}">
                <a16:creationId xmlns:a16="http://schemas.microsoft.com/office/drawing/2014/main" id="{49ECDA00-2A32-D947-9AA9-130B1A514072}"/>
              </a:ext>
            </a:extLst>
          </p:cNvPr>
          <p:cNvSpPr txBox="1"/>
          <p:nvPr/>
        </p:nvSpPr>
        <p:spPr>
          <a:xfrm>
            <a:off x="1572247" y="3849920"/>
            <a:ext cx="1351306" cy="584775"/>
          </a:xfrm>
          <a:prstGeom prst="rect">
            <a:avLst/>
          </a:prstGeom>
          <a:noFill/>
        </p:spPr>
        <p:txBody>
          <a:bodyPr wrap="square" rtlCol="0">
            <a:spAutoFit/>
          </a:bodyPr>
          <a:lstStyle/>
          <a:p>
            <a:pPr algn="ctr"/>
            <a:r>
              <a:rPr lang="en-US" sz="1600" dirty="0"/>
              <a:t>40 MB shared L3$</a:t>
            </a:r>
          </a:p>
        </p:txBody>
      </p:sp>
    </p:spTree>
    <p:extLst>
      <p:ext uri="{BB962C8B-B14F-4D97-AF65-F5344CB8AC3E}">
        <p14:creationId xmlns:p14="http://schemas.microsoft.com/office/powerpoint/2010/main" val="42779795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AF62-0BCB-7944-AC2C-9750B23DB4E1}"/>
              </a:ext>
            </a:extLst>
          </p:cNvPr>
          <p:cNvSpPr>
            <a:spLocks noGrp="1"/>
          </p:cNvSpPr>
          <p:nvPr>
            <p:ph type="title"/>
          </p:nvPr>
        </p:nvSpPr>
        <p:spPr>
          <a:xfrm>
            <a:off x="1774910" y="192087"/>
            <a:ext cx="8237538" cy="889000"/>
          </a:xfrm>
        </p:spPr>
        <p:txBody>
          <a:bodyPr/>
          <a:lstStyle/>
          <a:p>
            <a:r>
              <a:rPr lang="en-US" dirty="0"/>
              <a:t>Does this look like an SMP node to you?</a:t>
            </a:r>
            <a:endParaRPr lang="en-US" sz="1800" dirty="0"/>
          </a:p>
        </p:txBody>
      </p:sp>
      <p:sp>
        <p:nvSpPr>
          <p:cNvPr id="3" name="Slide Number Placeholder 2">
            <a:extLst>
              <a:ext uri="{FF2B5EF4-FFF2-40B4-BE49-F238E27FC236}">
                <a16:creationId xmlns:a16="http://schemas.microsoft.com/office/drawing/2014/main" id="{CA3E21C8-C751-4046-A285-CAB782857D13}"/>
              </a:ext>
            </a:extLst>
          </p:cNvPr>
          <p:cNvSpPr>
            <a:spLocks noGrp="1"/>
          </p:cNvSpPr>
          <p:nvPr>
            <p:ph type="sldNum" sz="quarter" idx="10"/>
          </p:nvPr>
        </p:nvSpPr>
        <p:spPr>
          <a:xfrm>
            <a:off x="9609221" y="6545180"/>
            <a:ext cx="1058779" cy="312821"/>
          </a:xfrm>
        </p:spPr>
        <p:txBody>
          <a:bodyPr/>
          <a:lstStyle/>
          <a:p>
            <a:pPr algn="r">
              <a:defRPr/>
            </a:pPr>
            <a:fld id="{4F47CF95-CA0B-488D-91DE-2BBA7CC92468}" type="slidenum">
              <a:rPr lang="zh-CN" altLang="en-US"/>
              <a:pPr algn="r">
                <a:defRPr/>
              </a:pPr>
              <a:t>139</a:t>
            </a:fld>
            <a:endParaRPr lang="en-US" altLang="zh-CN" dirty="0"/>
          </a:p>
        </p:txBody>
      </p:sp>
      <p:sp>
        <p:nvSpPr>
          <p:cNvPr id="91" name="TextBox 90">
            <a:extLst>
              <a:ext uri="{FF2B5EF4-FFF2-40B4-BE49-F238E27FC236}">
                <a16:creationId xmlns:a16="http://schemas.microsoft.com/office/drawing/2014/main" id="{24564FE3-D7EA-B144-9320-154172D0E8EB}"/>
              </a:ext>
            </a:extLst>
          </p:cNvPr>
          <p:cNvSpPr txBox="1"/>
          <p:nvPr/>
        </p:nvSpPr>
        <p:spPr>
          <a:xfrm>
            <a:off x="1892711" y="807975"/>
            <a:ext cx="8721603" cy="646331"/>
          </a:xfrm>
          <a:prstGeom prst="rect">
            <a:avLst/>
          </a:prstGeom>
          <a:noFill/>
        </p:spPr>
        <p:txBody>
          <a:bodyPr wrap="square" rtlCol="0">
            <a:spAutoFit/>
          </a:bodyPr>
          <a:lstStyle/>
          <a:p>
            <a:pPr algn="ctr"/>
            <a:r>
              <a:rPr lang="en-US" dirty="0"/>
              <a:t>There may be a single address space, but there are multiple levels of </a:t>
            </a:r>
            <a:br>
              <a:rPr lang="en-US" dirty="0"/>
            </a:br>
            <a:r>
              <a:rPr lang="en-US" dirty="0"/>
              <a:t>non-uniformity to the memory.   This is a </a:t>
            </a:r>
            <a:r>
              <a:rPr lang="en-US" b="1" dirty="0">
                <a:solidFill>
                  <a:srgbClr val="C00000"/>
                </a:solidFill>
              </a:rPr>
              <a:t>N</a:t>
            </a:r>
            <a:r>
              <a:rPr lang="en-US" dirty="0"/>
              <a:t>on-</a:t>
            </a:r>
            <a:r>
              <a:rPr lang="en-US" b="1" dirty="0">
                <a:solidFill>
                  <a:srgbClr val="C00000"/>
                </a:solidFill>
              </a:rPr>
              <a:t>U</a:t>
            </a:r>
            <a:r>
              <a:rPr lang="en-US" dirty="0"/>
              <a:t>niform </a:t>
            </a:r>
            <a:r>
              <a:rPr lang="en-US" b="1" dirty="0">
                <a:solidFill>
                  <a:srgbClr val="C00000"/>
                </a:solidFill>
              </a:rPr>
              <a:t>M</a:t>
            </a:r>
            <a:r>
              <a:rPr lang="en-US" dirty="0"/>
              <a:t>emory </a:t>
            </a:r>
            <a:r>
              <a:rPr lang="en-US" b="1" dirty="0">
                <a:solidFill>
                  <a:srgbClr val="C00000"/>
                </a:solidFill>
              </a:rPr>
              <a:t>A</a:t>
            </a:r>
            <a:r>
              <a:rPr lang="en-US" dirty="0"/>
              <a:t>rchitecture (NUMA)</a:t>
            </a:r>
          </a:p>
        </p:txBody>
      </p:sp>
      <p:pic>
        <p:nvPicPr>
          <p:cNvPr id="7" name="Picture 6">
            <a:extLst>
              <a:ext uri="{FF2B5EF4-FFF2-40B4-BE49-F238E27FC236}">
                <a16:creationId xmlns:a16="http://schemas.microsoft.com/office/drawing/2014/main" id="{773F1EFA-68FC-5043-8340-518D1740F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187" y="1593735"/>
            <a:ext cx="6152641" cy="4671961"/>
          </a:xfrm>
          <a:prstGeom prst="rect">
            <a:avLst/>
          </a:prstGeom>
          <a:ln w="34925">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B706A29-0EB0-3548-BBB9-C51C3AE5278D}"/>
              </a:ext>
            </a:extLst>
          </p:cNvPr>
          <p:cNvSpPr txBox="1"/>
          <p:nvPr/>
        </p:nvSpPr>
        <p:spPr>
          <a:xfrm>
            <a:off x="1735199" y="6406032"/>
            <a:ext cx="8721603" cy="369332"/>
          </a:xfrm>
          <a:prstGeom prst="rect">
            <a:avLst/>
          </a:prstGeom>
          <a:noFill/>
        </p:spPr>
        <p:txBody>
          <a:bodyPr wrap="square" rtlCol="0">
            <a:spAutoFit/>
          </a:bodyPr>
          <a:lstStyle/>
          <a:p>
            <a:pPr algn="ctr"/>
            <a:r>
              <a:rPr lang="en-US" dirty="0"/>
              <a:t>Even a single CPU is properly considered a NUMA architecture</a:t>
            </a:r>
          </a:p>
        </p:txBody>
      </p:sp>
    </p:spTree>
    <p:extLst>
      <p:ext uri="{BB962C8B-B14F-4D97-AF65-F5344CB8AC3E}">
        <p14:creationId xmlns:p14="http://schemas.microsoft.com/office/powerpoint/2010/main" val="354121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a:ea typeface="SimSun" pitchFamily="2" charset="-122"/>
              </a:rPr>
              <a:t>OpenMP Basic Definitions: </a:t>
            </a:r>
            <a:r>
              <a:rPr lang="en-US" altLang="zh-CN" sz="2400" dirty="0">
                <a:ea typeface="SimSun" pitchFamily="2" charset="-122"/>
              </a:rPr>
              <a:t>Basic Solution Stack</a:t>
            </a:r>
          </a:p>
        </p:txBody>
      </p:sp>
      <p:grpSp>
        <p:nvGrpSpPr>
          <p:cNvPr id="50" name="Group 36">
            <a:extLst>
              <a:ext uri="{FF2B5EF4-FFF2-40B4-BE49-F238E27FC236}">
                <a16:creationId xmlns:a16="http://schemas.microsoft.com/office/drawing/2014/main" id="{EFBCE51F-A0B3-6547-89CA-1A4FAA8FCF02}"/>
              </a:ext>
            </a:extLst>
          </p:cNvPr>
          <p:cNvGrpSpPr>
            <a:grpSpLocks/>
          </p:cNvGrpSpPr>
          <p:nvPr/>
        </p:nvGrpSpPr>
        <p:grpSpPr bwMode="auto">
          <a:xfrm>
            <a:off x="1711326" y="2849532"/>
            <a:ext cx="8947150" cy="1676400"/>
            <a:chOff x="28" y="2457"/>
            <a:chExt cx="5636" cy="1056"/>
          </a:xfrm>
        </p:grpSpPr>
        <p:sp>
          <p:nvSpPr>
            <p:cNvPr id="51" name="Rectangle 3">
              <a:extLst>
                <a:ext uri="{FF2B5EF4-FFF2-40B4-BE49-F238E27FC236}">
                  <a16:creationId xmlns:a16="http://schemas.microsoft.com/office/drawing/2014/main" id="{FD9C39EE-FBE3-6147-AF03-4D233D51E6C3}"/>
                </a:ext>
              </a:extLst>
            </p:cNvPr>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52" name="Rectangle 4">
              <a:extLst>
                <a:ext uri="{FF2B5EF4-FFF2-40B4-BE49-F238E27FC236}">
                  <a16:creationId xmlns:a16="http://schemas.microsoft.com/office/drawing/2014/main" id="{66832A35-F40C-A749-B30C-6C5C2DC5C982}"/>
                </a:ext>
              </a:extLst>
            </p:cNvPr>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dirty="0">
                  <a:solidFill>
                    <a:schemeClr val="bg1"/>
                  </a:solidFill>
                  <a:latin typeface="Arial" charset="0"/>
                </a:rPr>
                <a:t>OS/system support for shared memory and threading</a:t>
              </a:r>
            </a:p>
          </p:txBody>
        </p:sp>
        <p:sp>
          <p:nvSpPr>
            <p:cNvPr id="54" name="Line 11">
              <a:extLst>
                <a:ext uri="{FF2B5EF4-FFF2-40B4-BE49-F238E27FC236}">
                  <a16:creationId xmlns:a16="http://schemas.microsoft.com/office/drawing/2014/main" id="{2339B710-15DA-1345-9A13-F3724BCE99E3}"/>
                </a:ext>
              </a:extLst>
            </p:cNvPr>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55" name="Text Box 13">
              <a:extLst>
                <a:ext uri="{FF2B5EF4-FFF2-40B4-BE49-F238E27FC236}">
                  <a16:creationId xmlns:a16="http://schemas.microsoft.com/office/drawing/2014/main" id="{E53F1B80-31D8-3643-9830-20F01EC34076}"/>
                </a:ext>
              </a:extLst>
            </p:cNvPr>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System layer</a:t>
              </a:r>
            </a:p>
          </p:txBody>
        </p:sp>
      </p:grpSp>
      <p:grpSp>
        <p:nvGrpSpPr>
          <p:cNvPr id="56" name="Group 38">
            <a:extLst>
              <a:ext uri="{FF2B5EF4-FFF2-40B4-BE49-F238E27FC236}">
                <a16:creationId xmlns:a16="http://schemas.microsoft.com/office/drawing/2014/main" id="{5495C723-1D1D-A148-8A54-FE2A3E6E9AE9}"/>
              </a:ext>
            </a:extLst>
          </p:cNvPr>
          <p:cNvGrpSpPr>
            <a:grpSpLocks/>
          </p:cNvGrpSpPr>
          <p:nvPr/>
        </p:nvGrpSpPr>
        <p:grpSpPr bwMode="auto">
          <a:xfrm>
            <a:off x="1719264" y="1844645"/>
            <a:ext cx="8939213" cy="889000"/>
            <a:chOff x="33" y="1824"/>
            <a:chExt cx="5631" cy="560"/>
          </a:xfrm>
        </p:grpSpPr>
        <p:sp>
          <p:nvSpPr>
            <p:cNvPr id="57" name="Rectangle 5">
              <a:extLst>
                <a:ext uri="{FF2B5EF4-FFF2-40B4-BE49-F238E27FC236}">
                  <a16:creationId xmlns:a16="http://schemas.microsoft.com/office/drawing/2014/main" id="{E6A8B7D9-506E-1148-BBEF-8ADE5E5044BA}"/>
                </a:ext>
              </a:extLst>
            </p:cNvPr>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58" name="Rectangle 6">
              <a:extLst>
                <a:ext uri="{FF2B5EF4-FFF2-40B4-BE49-F238E27FC236}">
                  <a16:creationId xmlns:a16="http://schemas.microsoft.com/office/drawing/2014/main" id="{12BAE751-918E-4D41-B1D7-70DA2A3DC796}"/>
                </a:ext>
              </a:extLst>
            </p:cNvPr>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59" name="Rectangle 7">
              <a:extLst>
                <a:ext uri="{FF2B5EF4-FFF2-40B4-BE49-F238E27FC236}">
                  <a16:creationId xmlns:a16="http://schemas.microsoft.com/office/drawing/2014/main" id="{3D69117B-59F1-C04C-8C74-05057282E851}"/>
                </a:ext>
              </a:extLst>
            </p:cNvPr>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60" name="Line 12">
              <a:extLst>
                <a:ext uri="{FF2B5EF4-FFF2-40B4-BE49-F238E27FC236}">
                  <a16:creationId xmlns:a16="http://schemas.microsoft.com/office/drawing/2014/main" id="{E49DFD92-B3A4-C745-8DC1-C78C2AE96AAA}"/>
                </a:ext>
              </a:extLst>
            </p:cNvPr>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61" name="Text Box 14">
              <a:extLst>
                <a:ext uri="{FF2B5EF4-FFF2-40B4-BE49-F238E27FC236}">
                  <a16:creationId xmlns:a16="http://schemas.microsoft.com/office/drawing/2014/main" id="{10C6D597-2196-F74C-BCF9-62F4E2B8E433}"/>
                </a:ext>
              </a:extLst>
            </p:cNvPr>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dirty="0" err="1">
                  <a:latin typeface="Arial" charset="0"/>
                </a:rPr>
                <a:t>Prog</a:t>
              </a:r>
              <a:r>
                <a:rPr lang="en-US" altLang="zh-CN" sz="1600" dirty="0">
                  <a:latin typeface="Arial" charset="0"/>
                </a:rPr>
                <a:t>. </a:t>
              </a:r>
              <a:r>
                <a:rPr lang="en-US" altLang="zh-CN" sz="1600" dirty="0">
                  <a:solidFill>
                    <a:schemeClr val="bg1"/>
                  </a:solidFill>
                  <a:latin typeface="Arial" charset="0"/>
                </a:rPr>
                <a:t>Layer</a:t>
              </a:r>
              <a:endParaRPr lang="en-US" altLang="zh-CN" sz="1800" dirty="0">
                <a:solidFill>
                  <a:schemeClr val="bg1"/>
                </a:solidFill>
                <a:latin typeface="Arial" charset="0"/>
              </a:endParaRPr>
            </a:p>
          </p:txBody>
        </p:sp>
      </p:grpSp>
      <p:sp>
        <p:nvSpPr>
          <p:cNvPr id="62" name="Rectangle 30">
            <a:extLst>
              <a:ext uri="{FF2B5EF4-FFF2-40B4-BE49-F238E27FC236}">
                <a16:creationId xmlns:a16="http://schemas.microsoft.com/office/drawing/2014/main" id="{24EF511F-5BE5-C14A-8CB2-64BAE69DA9F1}"/>
              </a:ext>
            </a:extLst>
          </p:cNvPr>
          <p:cNvSpPr>
            <a:spLocks noChangeArrowheads="1"/>
          </p:cNvSpPr>
          <p:nvPr/>
        </p:nvSpPr>
        <p:spPr bwMode="auto">
          <a:xfrm>
            <a:off x="2276476" y="609569"/>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3" name="Rectangle 31">
            <a:extLst>
              <a:ext uri="{FF2B5EF4-FFF2-40B4-BE49-F238E27FC236}">
                <a16:creationId xmlns:a16="http://schemas.microsoft.com/office/drawing/2014/main" id="{84D26191-2004-7244-8D23-348616E6BCC9}"/>
              </a:ext>
            </a:extLst>
          </p:cNvPr>
          <p:cNvSpPr>
            <a:spLocks noChangeArrowheads="1"/>
          </p:cNvSpPr>
          <p:nvPr/>
        </p:nvSpPr>
        <p:spPr bwMode="auto">
          <a:xfrm>
            <a:off x="9372601" y="705245"/>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64" name="Rectangle 32">
            <a:extLst>
              <a:ext uri="{FF2B5EF4-FFF2-40B4-BE49-F238E27FC236}">
                <a16:creationId xmlns:a16="http://schemas.microsoft.com/office/drawing/2014/main" id="{101177FF-C512-634A-B554-7F49790F5D50}"/>
              </a:ext>
            </a:extLst>
          </p:cNvPr>
          <p:cNvSpPr>
            <a:spLocks noChangeArrowheads="1"/>
          </p:cNvSpPr>
          <p:nvPr/>
        </p:nvSpPr>
        <p:spPr bwMode="auto">
          <a:xfrm>
            <a:off x="9134476" y="665131"/>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65" name="Rectangle 8">
            <a:extLst>
              <a:ext uri="{FF2B5EF4-FFF2-40B4-BE49-F238E27FC236}">
                <a16:creationId xmlns:a16="http://schemas.microsoft.com/office/drawing/2014/main" id="{F1BD52F5-8E2A-D64A-B1A6-DC70AE3B13B4}"/>
              </a:ext>
            </a:extLst>
          </p:cNvPr>
          <p:cNvSpPr>
            <a:spLocks noChangeArrowheads="1"/>
          </p:cNvSpPr>
          <p:nvPr/>
        </p:nvSpPr>
        <p:spPr bwMode="auto">
          <a:xfrm>
            <a:off x="2276476" y="1158845"/>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66" name="Text Box 10">
            <a:extLst>
              <a:ext uri="{FF2B5EF4-FFF2-40B4-BE49-F238E27FC236}">
                <a16:creationId xmlns:a16="http://schemas.microsoft.com/office/drawing/2014/main" id="{02437DFC-218E-7346-933B-CD2A4F250312}"/>
              </a:ext>
            </a:extLst>
          </p:cNvPr>
          <p:cNvSpPr txBox="1">
            <a:spLocks noChangeArrowheads="1"/>
          </p:cNvSpPr>
          <p:nvPr/>
        </p:nvSpPr>
        <p:spPr bwMode="auto">
          <a:xfrm>
            <a:off x="4181476" y="609569"/>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dirty="0">
                <a:solidFill>
                  <a:schemeClr val="bg1"/>
                </a:solidFill>
                <a:latin typeface="Arial" charset="0"/>
              </a:rPr>
              <a:t>End User</a:t>
            </a:r>
          </a:p>
        </p:txBody>
      </p:sp>
      <p:sp>
        <p:nvSpPr>
          <p:cNvPr id="68" name="Text Box 15">
            <a:extLst>
              <a:ext uri="{FF2B5EF4-FFF2-40B4-BE49-F238E27FC236}">
                <a16:creationId xmlns:a16="http://schemas.microsoft.com/office/drawing/2014/main" id="{6E5263E8-C024-0D40-966E-B14834A475BA}"/>
              </a:ext>
            </a:extLst>
          </p:cNvPr>
          <p:cNvSpPr txBox="1">
            <a:spLocks noChangeArrowheads="1"/>
          </p:cNvSpPr>
          <p:nvPr/>
        </p:nvSpPr>
        <p:spPr bwMode="auto">
          <a:xfrm rot="16213772">
            <a:off x="1261268" y="943111"/>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dirty="0">
                <a:latin typeface="Arial" charset="0"/>
              </a:rPr>
              <a:t>User layer</a:t>
            </a:r>
          </a:p>
        </p:txBody>
      </p:sp>
      <p:sp>
        <p:nvSpPr>
          <p:cNvPr id="69" name="Line 29">
            <a:extLst>
              <a:ext uri="{FF2B5EF4-FFF2-40B4-BE49-F238E27FC236}">
                <a16:creationId xmlns:a16="http://schemas.microsoft.com/office/drawing/2014/main" id="{A0AB700F-A41A-8140-A344-29B564F83D9D}"/>
              </a:ext>
            </a:extLst>
          </p:cNvPr>
          <p:cNvSpPr>
            <a:spLocks noChangeShapeType="1"/>
          </p:cNvSpPr>
          <p:nvPr/>
        </p:nvSpPr>
        <p:spPr bwMode="auto">
          <a:xfrm>
            <a:off x="2211683" y="4442336"/>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95" name="Text Box 34">
            <a:extLst>
              <a:ext uri="{FF2B5EF4-FFF2-40B4-BE49-F238E27FC236}">
                <a16:creationId xmlns:a16="http://schemas.microsoft.com/office/drawing/2014/main" id="{6D27DF99-A171-8146-88EB-EA7B650244A5}"/>
              </a:ext>
            </a:extLst>
          </p:cNvPr>
          <p:cNvSpPr txBox="1">
            <a:spLocks noChangeArrowheads="1"/>
          </p:cNvSpPr>
          <p:nvPr/>
        </p:nvSpPr>
        <p:spPr bwMode="auto">
          <a:xfrm rot="16213772">
            <a:off x="1602677" y="5085778"/>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dirty="0">
                <a:latin typeface="Arial" charset="0"/>
              </a:rPr>
              <a:t>HW</a:t>
            </a:r>
          </a:p>
        </p:txBody>
      </p:sp>
      <p:sp>
        <p:nvSpPr>
          <p:cNvPr id="48" name="Text Box 17">
            <a:extLst>
              <a:ext uri="{FF2B5EF4-FFF2-40B4-BE49-F238E27FC236}">
                <a16:creationId xmlns:a16="http://schemas.microsoft.com/office/drawing/2014/main" id="{9849DC4F-65A1-2C4F-8179-901E23CBDA07}"/>
              </a:ext>
            </a:extLst>
          </p:cNvPr>
          <p:cNvSpPr txBox="1">
            <a:spLocks noChangeArrowheads="1"/>
          </p:cNvSpPr>
          <p:nvPr/>
        </p:nvSpPr>
        <p:spPr bwMode="auto">
          <a:xfrm>
            <a:off x="2695591" y="5530011"/>
            <a:ext cx="7387434" cy="369332"/>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dirty="0">
              <a:solidFill>
                <a:schemeClr val="bg1"/>
              </a:solidFill>
              <a:latin typeface="Arial" charset="0"/>
            </a:endParaRPr>
          </a:p>
        </p:txBody>
      </p:sp>
      <p:sp>
        <p:nvSpPr>
          <p:cNvPr id="53" name="TextBox 52">
            <a:extLst>
              <a:ext uri="{FF2B5EF4-FFF2-40B4-BE49-F238E27FC236}">
                <a16:creationId xmlns:a16="http://schemas.microsoft.com/office/drawing/2014/main" id="{96CBE671-3171-9642-ADEB-50F9E15D9ADF}"/>
              </a:ext>
            </a:extLst>
          </p:cNvPr>
          <p:cNvSpPr txBox="1"/>
          <p:nvPr/>
        </p:nvSpPr>
        <p:spPr>
          <a:xfrm>
            <a:off x="4830511" y="5610754"/>
            <a:ext cx="3493116" cy="369332"/>
          </a:xfrm>
          <a:prstGeom prst="rect">
            <a:avLst/>
          </a:prstGeom>
          <a:noFill/>
        </p:spPr>
        <p:txBody>
          <a:bodyPr wrap="square" rtlCol="0">
            <a:spAutoFit/>
          </a:bodyPr>
          <a:lstStyle/>
          <a:p>
            <a:r>
              <a:rPr lang="en-US" dirty="0">
                <a:solidFill>
                  <a:schemeClr val="bg1"/>
                </a:solidFill>
              </a:rPr>
              <a:t>Shared address space (SMP)</a:t>
            </a:r>
          </a:p>
        </p:txBody>
      </p:sp>
      <p:pic>
        <p:nvPicPr>
          <p:cNvPr id="67" name="Picture 5" descr="Screen Shot 2015-09-04 at 11.03.08 PM.png">
            <a:extLst>
              <a:ext uri="{FF2B5EF4-FFF2-40B4-BE49-F238E27FC236}">
                <a16:creationId xmlns:a16="http://schemas.microsoft.com/office/drawing/2014/main" id="{65E72962-3BDC-6442-9DA7-BA9D336A2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609" y="4731502"/>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5" descr="Screen Shot 2015-09-04 at 11.03.08 PM.png">
            <a:extLst>
              <a:ext uri="{FF2B5EF4-FFF2-40B4-BE49-F238E27FC236}">
                <a16:creationId xmlns:a16="http://schemas.microsoft.com/office/drawing/2014/main" id="{1354EDEE-D84B-5C4C-AD5B-CE18E845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783" y="4737342"/>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descr="Screen Shot 2015-09-04 at 11.03.08 PM.png">
            <a:extLst>
              <a:ext uri="{FF2B5EF4-FFF2-40B4-BE49-F238E27FC236}">
                <a16:creationId xmlns:a16="http://schemas.microsoft.com/office/drawing/2014/main" id="{C6869279-3229-E647-94B8-4D11904E8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90" y="4730984"/>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5" descr="Screen Shot 2015-09-04 at 11.03.08 PM.png">
            <a:extLst>
              <a:ext uri="{FF2B5EF4-FFF2-40B4-BE49-F238E27FC236}">
                <a16:creationId xmlns:a16="http://schemas.microsoft.com/office/drawing/2014/main" id="{A949C897-61ED-694A-9B01-E745B89C0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97" y="4732210"/>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5" descr="Screen Shot 2015-09-04 at 11.03.08 PM.png">
            <a:extLst>
              <a:ext uri="{FF2B5EF4-FFF2-40B4-BE49-F238E27FC236}">
                <a16:creationId xmlns:a16="http://schemas.microsoft.com/office/drawing/2014/main" id="{6F21EA71-4F93-B044-AC24-DB113873E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004" y="4720928"/>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 descr="Screen Shot 2015-09-04 at 11.03.08 PM.png">
            <a:extLst>
              <a:ext uri="{FF2B5EF4-FFF2-40B4-BE49-F238E27FC236}">
                <a16:creationId xmlns:a16="http://schemas.microsoft.com/office/drawing/2014/main" id="{6050AF7E-E212-F94F-B9A3-25FDDD00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411" y="4725529"/>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5" descr="Screen Shot 2015-09-04 at 11.03.08 PM.png">
            <a:extLst>
              <a:ext uri="{FF2B5EF4-FFF2-40B4-BE49-F238E27FC236}">
                <a16:creationId xmlns:a16="http://schemas.microsoft.com/office/drawing/2014/main" id="{1A1020EF-3BC0-BA45-B5A5-416E5D3DA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391" y="4712870"/>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a:extLst>
              <a:ext uri="{FF2B5EF4-FFF2-40B4-BE49-F238E27FC236}">
                <a16:creationId xmlns:a16="http://schemas.microsoft.com/office/drawing/2014/main" id="{2B059DF4-D713-304F-9AEA-DE63C44EE919}"/>
              </a:ext>
            </a:extLst>
          </p:cNvPr>
          <p:cNvSpPr txBox="1"/>
          <p:nvPr/>
        </p:nvSpPr>
        <p:spPr>
          <a:xfrm>
            <a:off x="8460647" y="4674476"/>
            <a:ext cx="1679834" cy="523220"/>
          </a:xfrm>
          <a:prstGeom prst="rect">
            <a:avLst/>
          </a:prstGeom>
          <a:noFill/>
        </p:spPr>
        <p:txBody>
          <a:bodyPr wrap="square" rtlCol="0">
            <a:spAutoFit/>
          </a:bodyPr>
          <a:lstStyle/>
          <a:p>
            <a:r>
              <a:rPr lang="en-US" sz="2800" dirty="0"/>
              <a:t>. . .</a:t>
            </a:r>
          </a:p>
        </p:txBody>
      </p:sp>
      <p:sp>
        <p:nvSpPr>
          <p:cNvPr id="103" name="TextBox 102">
            <a:extLst>
              <a:ext uri="{FF2B5EF4-FFF2-40B4-BE49-F238E27FC236}">
                <a16:creationId xmlns:a16="http://schemas.microsoft.com/office/drawing/2014/main" id="{1E0330C0-915E-6846-875C-BED567B511D5}"/>
              </a:ext>
            </a:extLst>
          </p:cNvPr>
          <p:cNvSpPr txBox="1"/>
          <p:nvPr/>
        </p:nvSpPr>
        <p:spPr>
          <a:xfrm>
            <a:off x="1763709" y="6174365"/>
            <a:ext cx="8611019" cy="646331"/>
          </a:xfrm>
          <a:prstGeom prst="rect">
            <a:avLst/>
          </a:prstGeom>
          <a:noFill/>
        </p:spPr>
        <p:txBody>
          <a:bodyPr wrap="square" rtlCol="0">
            <a:spAutoFit/>
          </a:bodyPr>
          <a:lstStyle/>
          <a:p>
            <a:pPr algn="ctr"/>
            <a:r>
              <a:rPr lang="en-US" dirty="0"/>
              <a:t>For the OpenMP Common Core, we focus on Symmetric Multiprocessor Case …. i.e., lots of threads with “equal cost access” to memory</a:t>
            </a:r>
          </a:p>
        </p:txBody>
      </p:sp>
      <p:sp>
        <p:nvSpPr>
          <p:cNvPr id="104" name="Slide Number Placeholder 3">
            <a:extLst>
              <a:ext uri="{FF2B5EF4-FFF2-40B4-BE49-F238E27FC236}">
                <a16:creationId xmlns:a16="http://schemas.microsoft.com/office/drawing/2014/main" id="{A7446EFE-A24D-684B-8901-F614637EBC0A}"/>
              </a:ext>
            </a:extLst>
          </p:cNvPr>
          <p:cNvSpPr>
            <a:spLocks noGrp="1"/>
          </p:cNvSpPr>
          <p:nvPr>
            <p:ph type="sldNum" sz="quarter" idx="10"/>
          </p:nvPr>
        </p:nvSpPr>
        <p:spPr>
          <a:xfrm>
            <a:off x="11507631" y="6580909"/>
            <a:ext cx="568036" cy="277091"/>
          </a:xfrm>
        </p:spPr>
        <p:txBody>
          <a:bodyPr/>
          <a:lstStyle/>
          <a:p>
            <a:pPr algn="r">
              <a:defRPr/>
            </a:pPr>
            <a:fld id="{61A1981D-AD31-42D5-9BCA-B2F7346FB97C}" type="slidenum">
              <a:rPr lang="zh-CN" altLang="en-US" sz="1000"/>
              <a:pPr algn="r">
                <a:defRPr/>
              </a:pPr>
              <a:t>14</a:t>
            </a:fld>
            <a:endParaRPr lang="en-US" altLang="zh-CN" sz="1000" dirty="0"/>
          </a:p>
        </p:txBody>
      </p:sp>
    </p:spTree>
    <p:extLst>
      <p:ext uri="{BB962C8B-B14F-4D97-AF65-F5344CB8AC3E}">
        <p14:creationId xmlns:p14="http://schemas.microsoft.com/office/powerpoint/2010/main" val="27475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p:bldP spid="68" grpId="0"/>
      <p:bldP spid="69" grpId="0" animBg="1"/>
      <p:bldP spid="9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530685" y="255353"/>
            <a:ext cx="11130800" cy="4924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NUMA Systems</a:t>
            </a:r>
            <a:endParaRPr dirty="0"/>
          </a:p>
        </p:txBody>
      </p:sp>
      <p:sp>
        <p:nvSpPr>
          <p:cNvPr id="102" name="Google Shape;102;p23"/>
          <p:cNvSpPr txBox="1">
            <a:spLocks noGrp="1"/>
          </p:cNvSpPr>
          <p:nvPr>
            <p:ph type="body" idx="1"/>
          </p:nvPr>
        </p:nvSpPr>
        <p:spPr>
          <a:xfrm>
            <a:off x="619833" y="864967"/>
            <a:ext cx="11322000" cy="1628800"/>
          </a:xfrm>
          <a:prstGeom prst="rect">
            <a:avLst/>
          </a:prstGeom>
          <a:noFill/>
          <a:ln>
            <a:noFill/>
          </a:ln>
        </p:spPr>
        <p:txBody>
          <a:bodyPr spcFirstLastPara="1" vert="horz" wrap="square" lIns="0" tIns="0" rIns="0" bIns="0" numCol="1" anchor="t" anchorCtr="0" compatLnSpc="1">
            <a:prstTxWarp prst="textNoShape">
              <a:avLst/>
            </a:prstTxWarp>
            <a:noAutofit/>
          </a:bodyPr>
          <a:lstStyle/>
          <a:p>
            <a:pPr marL="609585" indent="-440256">
              <a:spcBef>
                <a:spcPts val="800"/>
              </a:spcBef>
              <a:spcAft>
                <a:spcPts val="0"/>
              </a:spcAft>
              <a:buSzPts val="1600"/>
              <a:buChar char="●"/>
            </a:pPr>
            <a:r>
              <a:rPr lang="en-US" sz="2200" dirty="0">
                <a:latin typeface="Arial"/>
                <a:ea typeface="Arial"/>
                <a:cs typeface="Arial"/>
                <a:sym typeface="Arial"/>
              </a:rPr>
              <a:t>Most systems today are Non-Uniform Memory Access (NUMA)</a:t>
            </a:r>
            <a:endParaRPr sz="2200" dirty="0"/>
          </a:p>
          <a:p>
            <a:pPr marL="609585" indent="-440256">
              <a:spcBef>
                <a:spcPts val="800"/>
              </a:spcBef>
              <a:spcAft>
                <a:spcPts val="0"/>
              </a:spcAft>
              <a:buSzPts val="1600"/>
              <a:buChar char="●"/>
            </a:pPr>
            <a:r>
              <a:rPr lang="en-US" sz="2200" dirty="0">
                <a:solidFill>
                  <a:srgbClr val="0000FF"/>
                </a:solidFill>
              </a:rPr>
              <a:t>Accessing memory in</a:t>
            </a:r>
            <a:r>
              <a:rPr lang="en-US" sz="2200" dirty="0"/>
              <a:t> </a:t>
            </a:r>
            <a:r>
              <a:rPr lang="en-US" sz="2200" dirty="0">
                <a:solidFill>
                  <a:srgbClr val="0000FF"/>
                </a:solidFill>
              </a:rPr>
              <a:t>remote NUMA is slower</a:t>
            </a:r>
            <a:r>
              <a:rPr lang="en-US" sz="2200" dirty="0"/>
              <a:t> than accessing memory in local NUMA</a:t>
            </a:r>
            <a:endParaRPr sz="2200" dirty="0"/>
          </a:p>
          <a:p>
            <a:pPr marL="609585" indent="-440256">
              <a:spcBef>
                <a:spcPts val="800"/>
              </a:spcBef>
              <a:spcAft>
                <a:spcPts val="0"/>
              </a:spcAft>
              <a:buSzPts val="1600"/>
              <a:buChar char="●"/>
            </a:pPr>
            <a:r>
              <a:rPr lang="en-US" sz="2200" dirty="0"/>
              <a:t>Accessing </a:t>
            </a:r>
            <a:r>
              <a:rPr lang="en-US" sz="2200" dirty="0">
                <a:solidFill>
                  <a:srgbClr val="0000FF"/>
                </a:solidFill>
              </a:rPr>
              <a:t>High Bandwidth Memory is faster</a:t>
            </a:r>
            <a:r>
              <a:rPr lang="en-US" sz="2200" dirty="0"/>
              <a:t> than DDR</a:t>
            </a:r>
            <a:endParaRPr sz="2200" dirty="0"/>
          </a:p>
          <a:p>
            <a:pPr marL="0" indent="0">
              <a:spcBef>
                <a:spcPts val="0"/>
              </a:spcBef>
              <a:spcAft>
                <a:spcPts val="0"/>
              </a:spcAft>
              <a:buSzPts val="1800"/>
              <a:buNone/>
            </a:pPr>
            <a:endParaRPr dirty="0"/>
          </a:p>
        </p:txBody>
      </p:sp>
      <p:sp>
        <p:nvSpPr>
          <p:cNvPr id="103" name="Google Shape;103;p23"/>
          <p:cNvSpPr txBox="1"/>
          <p:nvPr/>
        </p:nvSpPr>
        <p:spPr>
          <a:xfrm>
            <a:off x="2536440" y="6004781"/>
            <a:ext cx="2725600" cy="307600"/>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a:ea typeface="Arial"/>
                <a:cs typeface="Arial"/>
                <a:sym typeface="Arial"/>
              </a:rPr>
              <a:t>Diagram courtesy Ruud van der Pas</a:t>
            </a:r>
            <a:endParaRPr sz="2400"/>
          </a:p>
        </p:txBody>
      </p:sp>
      <p:pic>
        <p:nvPicPr>
          <p:cNvPr id="104" name="Google Shape;104;p23"/>
          <p:cNvPicPr preferRelativeResize="0"/>
          <p:nvPr/>
        </p:nvPicPr>
        <p:blipFill rotWithShape="1">
          <a:blip r:embed="rId3">
            <a:alphaModFix/>
          </a:blip>
          <a:srcRect/>
          <a:stretch/>
        </p:blipFill>
        <p:spPr>
          <a:xfrm>
            <a:off x="1137833" y="2398968"/>
            <a:ext cx="6325760" cy="3697033"/>
          </a:xfrm>
          <a:prstGeom prst="rect">
            <a:avLst/>
          </a:prstGeom>
          <a:noFill/>
          <a:ln>
            <a:noFill/>
          </a:ln>
        </p:spPr>
      </p:pic>
      <p:sp>
        <p:nvSpPr>
          <p:cNvPr id="105" name="Google Shape;105;p23"/>
          <p:cNvSpPr txBox="1"/>
          <p:nvPr/>
        </p:nvSpPr>
        <p:spPr>
          <a:xfrm>
            <a:off x="7101633" y="4352984"/>
            <a:ext cx="2639600" cy="966000"/>
          </a:xfrm>
          <a:prstGeom prst="rect">
            <a:avLst/>
          </a:prstGeom>
          <a:solidFill>
            <a:srgbClr val="D6EC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US" sz="1600"/>
              <a:t>Also possible on-package high bandwidth memory on the node</a:t>
            </a:r>
            <a:endParaRPr sz="1600">
              <a:solidFill>
                <a:srgbClr val="000000"/>
              </a:solidFill>
              <a:latin typeface="Arial"/>
              <a:ea typeface="Arial"/>
              <a:cs typeface="Arial"/>
              <a:sym typeface="Arial"/>
            </a:endParaRPr>
          </a:p>
        </p:txBody>
      </p:sp>
      <p:sp>
        <p:nvSpPr>
          <p:cNvPr id="106" name="Google Shape;106;p23"/>
          <p:cNvSpPr txBox="1"/>
          <p:nvPr/>
        </p:nvSpPr>
        <p:spPr>
          <a:xfrm>
            <a:off x="7203233" y="3336800"/>
            <a:ext cx="2355200" cy="635200"/>
          </a:xfrm>
          <a:prstGeom prst="rect">
            <a:avLst/>
          </a:prstGeom>
          <a:solidFill>
            <a:srgbClr val="D6EC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US" sz="1600"/>
              <a:t>Each core may have multiple hyperthreads</a:t>
            </a:r>
            <a:endParaRPr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194849658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Memory Locality</a:t>
            </a:r>
          </a:p>
        </p:txBody>
      </p:sp>
      <p:sp>
        <p:nvSpPr>
          <p:cNvPr id="3" name="Content Placeholder 2"/>
          <p:cNvSpPr>
            <a:spLocks noGrp="1"/>
          </p:cNvSpPr>
          <p:nvPr>
            <p:ph idx="1"/>
          </p:nvPr>
        </p:nvSpPr>
        <p:spPr>
          <a:xfrm>
            <a:off x="1835097" y="813822"/>
            <a:ext cx="8832903" cy="917997"/>
          </a:xfrm>
        </p:spPr>
        <p:txBody>
          <a:bodyPr/>
          <a:lstStyle/>
          <a:p>
            <a:pPr eaLnBrk="1" hangingPunct="1"/>
            <a:r>
              <a:rPr lang="en-US" sz="2000" dirty="0">
                <a:latin typeface="Arial" charset="0"/>
                <a:ea typeface="SimSun" charset="0"/>
                <a:cs typeface="SimSun" charset="0"/>
              </a:rPr>
              <a:t>Most systems today are Non-Uniform Memory Access (NUMA)</a:t>
            </a:r>
          </a:p>
          <a:p>
            <a:pPr eaLnBrk="1" hangingPunct="1"/>
            <a:r>
              <a:rPr lang="en-US" sz="2000" dirty="0">
                <a:latin typeface="Arial" charset="0"/>
                <a:ea typeface="SimSun" charset="0"/>
                <a:cs typeface="SimSun" charset="0"/>
              </a:rPr>
              <a:t>Example, the Intel® Xeon Phi™ processor</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141</a:t>
            </a:fld>
            <a:endParaRPr lang="en-US" dirty="0">
              <a:solidFill>
                <a:srgbClr val="000000"/>
              </a:solidFill>
              <a:latin typeface="Tahoma" pitchFamily="34" charset="0"/>
              <a:cs typeface="Arial" pitchFamily="34" charset="0"/>
            </a:endParaRPr>
          </a:p>
        </p:txBody>
      </p:sp>
      <p:sp>
        <p:nvSpPr>
          <p:cNvPr id="6" name="Rectangle 5"/>
          <p:cNvSpPr/>
          <p:nvPr/>
        </p:nvSpPr>
        <p:spPr>
          <a:xfrm>
            <a:off x="1710475" y="6236241"/>
            <a:ext cx="8347539" cy="461665"/>
          </a:xfrm>
          <a:prstGeom prst="rect">
            <a:avLst/>
          </a:prstGeom>
        </p:spPr>
        <p:txBody>
          <a:bodyPr wrap="square">
            <a:spAutoFit/>
          </a:bodyPr>
          <a:lstStyle/>
          <a:p>
            <a:pPr algn="just" defTabSz="514337"/>
            <a:r>
              <a:rPr lang="en-US" sz="1200" dirty="0">
                <a:solidFill>
                  <a:schemeClr val="bg2">
                    <a:lumMod val="50000"/>
                  </a:schemeClr>
                </a:solidFill>
              </a:rPr>
              <a:t>Diagram is for conceptual purposes only and only illustrates a CPU and memory – it is not to scale and does not include all functional areas of the CPU, nor does it represent actual component layout.</a:t>
            </a:r>
          </a:p>
        </p:txBody>
      </p:sp>
      <p:grpSp>
        <p:nvGrpSpPr>
          <p:cNvPr id="7" name="Group 6"/>
          <p:cNvGrpSpPr/>
          <p:nvPr/>
        </p:nvGrpSpPr>
        <p:grpSpPr>
          <a:xfrm>
            <a:off x="4157949" y="2650977"/>
            <a:ext cx="1835456" cy="2180621"/>
            <a:chOff x="2132011" y="2352673"/>
            <a:chExt cx="2295526" cy="2295526"/>
          </a:xfrm>
        </p:grpSpPr>
        <p:sp>
          <p:nvSpPr>
            <p:cNvPr id="8" name="Rounded Rectangle 7"/>
            <p:cNvSpPr/>
            <p:nvPr/>
          </p:nvSpPr>
          <p:spPr bwMode="auto">
            <a:xfrm>
              <a:off x="2132011" y="2352673"/>
              <a:ext cx="2295526" cy="2295526"/>
            </a:xfrm>
            <a:prstGeom prst="roundRect">
              <a:avLst>
                <a:gd name="adj" fmla="val 2373"/>
              </a:avLst>
            </a:prstGeom>
            <a:gradFill flip="none" rotWithShape="1">
              <a:gsLst>
                <a:gs pos="0">
                  <a:srgbClr val="646464"/>
                </a:gs>
                <a:gs pos="50000">
                  <a:srgbClr val="777777"/>
                </a:gs>
                <a:gs pos="100000">
                  <a:srgbClr val="A9A9A9"/>
                </a:gs>
              </a:gsLst>
              <a:path path="circle">
                <a:fillToRect t="100000" r="100000"/>
              </a:path>
              <a:tileRect l="-100000" b="-100000"/>
            </a:gradFill>
            <a:ln w="28575" cap="flat" cmpd="sng" algn="ctr">
              <a:solidFill>
                <a:sysClr val="window" lastClr="FFFFFF"/>
              </a:solidFill>
              <a:prstDash val="solid"/>
              <a:round/>
              <a:headEnd type="none" w="med" len="med"/>
              <a:tailEnd type="none" w="med" len="med"/>
            </a:ln>
            <a:effectLst/>
            <a:scene3d>
              <a:camera prst="orthographicFront"/>
              <a:lightRig rig="threePt" dir="t"/>
            </a:scene3d>
            <a:sp3d>
              <a:bevelT w="139700" h="139700" prst="divot"/>
            </a:sp3d>
          </p:spPr>
          <p:txBody>
            <a:bodyPr vert="horz" wrap="square" lIns="51397" tIns="25700" rIns="51397" bIns="25700" numCol="1" rtlCol="0" anchor="t" anchorCtr="1" compatLnSpc="1">
              <a:prstTxWarp prst="textNoShape">
                <a:avLst/>
              </a:prstTxWarp>
              <a:noAutofit/>
            </a:bodyPr>
            <a:lstStyle/>
            <a:p>
              <a:pPr algn="ctr" defTabSz="514337">
                <a:lnSpc>
                  <a:spcPct val="95000"/>
                </a:lnSpc>
                <a:spcBef>
                  <a:spcPct val="30000"/>
                </a:spcBef>
                <a:buClr>
                  <a:prstClr val="white"/>
                </a:buClr>
                <a:defRPr/>
              </a:pPr>
              <a:endParaRPr lang="en-US" sz="900" kern="0">
                <a:solidFill>
                  <a:srgbClr val="FFFFFF"/>
                </a:solidFill>
                <a:effectLst>
                  <a:outerShdw blurRad="38100" dist="38100" dir="2700000" algn="tl">
                    <a:srgbClr val="000000">
                      <a:alpha val="43137"/>
                    </a:srgbClr>
                  </a:outerShdw>
                </a:effectLst>
              </a:endParaRPr>
            </a:p>
          </p:txBody>
        </p:sp>
        <p:pic>
          <p:nvPicPr>
            <p:cNvPr id="9" name="Picture 8" descr="intel_rgb_3000.png"/>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2964917" y="3237429"/>
              <a:ext cx="644578" cy="424992"/>
            </a:xfrm>
            <a:prstGeom prst="rect">
              <a:avLst/>
            </a:prstGeom>
            <a:ln w="28575">
              <a:noFill/>
            </a:ln>
            <a:scene3d>
              <a:camera prst="orthographicFront"/>
              <a:lightRig rig="threePt" dir="t"/>
            </a:scene3d>
            <a:sp3d>
              <a:bevelT w="139700" h="139700" prst="divot"/>
            </a:sp3d>
          </p:spPr>
        </p:pic>
      </p:grpSp>
      <p:sp>
        <p:nvSpPr>
          <p:cNvPr id="10" name="Rounded Rectangle 9"/>
          <p:cNvSpPr/>
          <p:nvPr/>
        </p:nvSpPr>
        <p:spPr bwMode="auto">
          <a:xfrm>
            <a:off x="4254919" y="2737473"/>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1" name="Rounded Rectangle 10"/>
          <p:cNvSpPr/>
          <p:nvPr/>
        </p:nvSpPr>
        <p:spPr bwMode="auto">
          <a:xfrm>
            <a:off x="4671995" y="2737473"/>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2" name="Rounded Rectangle 11"/>
          <p:cNvSpPr/>
          <p:nvPr/>
        </p:nvSpPr>
        <p:spPr bwMode="auto">
          <a:xfrm>
            <a:off x="5089071" y="2737473"/>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a:solidFill>
                  <a:srgbClr val="002060"/>
                </a:solidFill>
              </a:rPr>
              <a:t>MCDRAM</a:t>
            </a:r>
            <a:endParaRPr lang="en-US" sz="400" kern="0" dirty="0">
              <a:solidFill>
                <a:srgbClr val="002060"/>
              </a:solidFill>
            </a:endParaRPr>
          </a:p>
        </p:txBody>
      </p:sp>
      <p:sp>
        <p:nvSpPr>
          <p:cNvPr id="13" name="Rounded Rectangle 12"/>
          <p:cNvSpPr/>
          <p:nvPr/>
        </p:nvSpPr>
        <p:spPr bwMode="auto">
          <a:xfrm>
            <a:off x="4252916" y="4142867"/>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4" name="Rounded Rectangle 13"/>
          <p:cNvSpPr/>
          <p:nvPr/>
        </p:nvSpPr>
        <p:spPr bwMode="auto">
          <a:xfrm>
            <a:off x="5506146" y="2737473"/>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a:solidFill>
                  <a:srgbClr val="002060"/>
                </a:solidFill>
              </a:rPr>
              <a:t>MCDRAM</a:t>
            </a:r>
            <a:endParaRPr lang="en-US" sz="400" kern="0" dirty="0">
              <a:solidFill>
                <a:srgbClr val="002060"/>
              </a:solidFill>
            </a:endParaRPr>
          </a:p>
        </p:txBody>
      </p:sp>
      <p:sp>
        <p:nvSpPr>
          <p:cNvPr id="15" name="Rounded Rectangle 14"/>
          <p:cNvSpPr/>
          <p:nvPr/>
        </p:nvSpPr>
        <p:spPr bwMode="auto">
          <a:xfrm>
            <a:off x="4672096" y="4142867"/>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6" name="Rounded Rectangle 15"/>
          <p:cNvSpPr/>
          <p:nvPr/>
        </p:nvSpPr>
        <p:spPr bwMode="auto">
          <a:xfrm>
            <a:off x="5086364" y="4142867"/>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7" name="Rounded Rectangle 16"/>
          <p:cNvSpPr/>
          <p:nvPr/>
        </p:nvSpPr>
        <p:spPr bwMode="auto">
          <a:xfrm>
            <a:off x="5500630" y="4142867"/>
            <a:ext cx="383615" cy="241773"/>
          </a:xfrm>
          <a:prstGeom prst="roundRect">
            <a:avLst>
              <a:gd name="adj" fmla="val 8377"/>
            </a:avLst>
          </a:prstGeom>
          <a:gradFill rotWithShape="1">
            <a:gsLst>
              <a:gs pos="0">
                <a:srgbClr val="FDB813">
                  <a:tint val="50000"/>
                  <a:satMod val="300000"/>
                </a:srgbClr>
              </a:gs>
              <a:gs pos="35000">
                <a:srgbClr val="FDB813">
                  <a:tint val="37000"/>
                  <a:satMod val="300000"/>
                </a:srgbClr>
              </a:gs>
              <a:gs pos="100000">
                <a:srgbClr val="FDB813">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400" kern="0" dirty="0">
                <a:solidFill>
                  <a:srgbClr val="002060"/>
                </a:solidFill>
              </a:rPr>
              <a:t>MCDRAM</a:t>
            </a:r>
          </a:p>
        </p:txBody>
      </p:sp>
      <p:sp>
        <p:nvSpPr>
          <p:cNvPr id="18" name="Rounded Rectangle 17"/>
          <p:cNvSpPr/>
          <p:nvPr/>
        </p:nvSpPr>
        <p:spPr bwMode="auto">
          <a:xfrm>
            <a:off x="3307957" y="3072104"/>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sp>
        <p:nvSpPr>
          <p:cNvPr id="19" name="Rounded Rectangle 18"/>
          <p:cNvSpPr/>
          <p:nvPr/>
        </p:nvSpPr>
        <p:spPr bwMode="auto">
          <a:xfrm>
            <a:off x="3316001" y="3431801"/>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sp>
        <p:nvSpPr>
          <p:cNvPr id="20" name="Rounded Rectangle 19"/>
          <p:cNvSpPr/>
          <p:nvPr/>
        </p:nvSpPr>
        <p:spPr bwMode="auto">
          <a:xfrm>
            <a:off x="3316078" y="3785082"/>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grpSp>
        <p:nvGrpSpPr>
          <p:cNvPr id="21" name="Group 20"/>
          <p:cNvGrpSpPr/>
          <p:nvPr/>
        </p:nvGrpSpPr>
        <p:grpSpPr>
          <a:xfrm>
            <a:off x="3824451" y="3218221"/>
            <a:ext cx="276924" cy="712979"/>
            <a:chOff x="887271" y="2266802"/>
            <a:chExt cx="523343" cy="858141"/>
          </a:xfrm>
        </p:grpSpPr>
        <p:cxnSp>
          <p:nvCxnSpPr>
            <p:cNvPr id="22" name="Straight Connector 21"/>
            <p:cNvCxnSpPr/>
            <p:nvPr/>
          </p:nvCxnSpPr>
          <p:spPr>
            <a:xfrm>
              <a:off x="887271" y="2266802"/>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887271" y="2724059"/>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87271" y="3124943"/>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grpSp>
      <p:pic>
        <p:nvPicPr>
          <p:cNvPr id="25" name="Picture 24"/>
          <p:cNvPicPr>
            <a:picLocks noChangeAspect="1"/>
          </p:cNvPicPr>
          <p:nvPr/>
        </p:nvPicPr>
        <p:blipFill>
          <a:blip r:embed="rId3"/>
          <a:stretch>
            <a:fillRect/>
          </a:stretch>
        </p:blipFill>
        <p:spPr>
          <a:xfrm>
            <a:off x="4220610" y="2972106"/>
            <a:ext cx="1669151" cy="1252184"/>
          </a:xfrm>
          <a:prstGeom prst="rect">
            <a:avLst/>
          </a:prstGeom>
        </p:spPr>
      </p:pic>
      <p:sp>
        <p:nvSpPr>
          <p:cNvPr id="26" name="Rectangle 25"/>
          <p:cNvSpPr/>
          <p:nvPr/>
        </p:nvSpPr>
        <p:spPr>
          <a:xfrm>
            <a:off x="4265574" y="3263643"/>
            <a:ext cx="1531119" cy="443198"/>
          </a:xfrm>
          <a:prstGeom prst="rect">
            <a:avLst/>
          </a:prstGeom>
        </p:spPr>
        <p:txBody>
          <a:bodyPr wrap="square">
            <a:spAutoFit/>
          </a:bodyPr>
          <a:lstStyle/>
          <a:p>
            <a:pPr algn="ctr" defTabSz="514337">
              <a:lnSpc>
                <a:spcPct val="95000"/>
              </a:lnSpc>
              <a:spcBef>
                <a:spcPct val="30000"/>
              </a:spcBef>
              <a:buClr>
                <a:prstClr val="white"/>
              </a:buClr>
              <a:defRPr/>
            </a:pPr>
            <a:r>
              <a:rPr lang="en-US" sz="1200" b="1" kern="0" dirty="0">
                <a:solidFill>
                  <a:prstClr val="white"/>
                </a:solidFill>
                <a:effectLst>
                  <a:glow rad="228600">
                    <a:srgbClr val="00AEEF">
                      <a:satMod val="175000"/>
                      <a:alpha val="40000"/>
                    </a:srgbClr>
                  </a:glow>
                  <a:outerShdw blurRad="38100" dist="38100" dir="2700000" algn="tl">
                    <a:srgbClr val="000000">
                      <a:alpha val="43137"/>
                    </a:srgbClr>
                  </a:outerShdw>
                </a:effectLst>
              </a:rPr>
              <a:t>Up to </a:t>
            </a:r>
            <a:br>
              <a:rPr lang="en-US" sz="1200" b="1" kern="0" dirty="0">
                <a:solidFill>
                  <a:prstClr val="white"/>
                </a:solidFill>
                <a:effectLst>
                  <a:glow rad="228600">
                    <a:srgbClr val="00AEEF">
                      <a:satMod val="175000"/>
                      <a:alpha val="40000"/>
                    </a:srgbClr>
                  </a:glow>
                  <a:outerShdw blurRad="38100" dist="38100" dir="2700000" algn="tl">
                    <a:srgbClr val="000000">
                      <a:alpha val="43137"/>
                    </a:srgbClr>
                  </a:outerShdw>
                </a:effectLst>
              </a:rPr>
            </a:br>
            <a:r>
              <a:rPr lang="en-US" sz="1200" b="1" kern="0" dirty="0">
                <a:solidFill>
                  <a:prstClr val="white"/>
                </a:solidFill>
                <a:effectLst>
                  <a:glow rad="228600">
                    <a:srgbClr val="00AEEF">
                      <a:satMod val="175000"/>
                      <a:alpha val="40000"/>
                    </a:srgbClr>
                  </a:glow>
                  <a:outerShdw blurRad="38100" dist="38100" dir="2700000" algn="tl">
                    <a:srgbClr val="000000">
                      <a:alpha val="43137"/>
                    </a:srgbClr>
                  </a:outerShdw>
                </a:effectLst>
              </a:rPr>
              <a:t>72 cores</a:t>
            </a:r>
          </a:p>
        </p:txBody>
      </p:sp>
      <p:sp>
        <p:nvSpPr>
          <p:cNvPr id="27" name="Rounded Rectangle 26"/>
          <p:cNvSpPr/>
          <p:nvPr/>
        </p:nvSpPr>
        <p:spPr bwMode="auto">
          <a:xfrm>
            <a:off x="4491542" y="4440174"/>
            <a:ext cx="515891" cy="309057"/>
          </a:xfrm>
          <a:prstGeom prst="roundRect">
            <a:avLst>
              <a:gd name="adj" fmla="val 4982"/>
            </a:avLst>
          </a:prstGeom>
          <a:solidFill>
            <a:srgbClr val="BE8802"/>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srgbClr val="002060"/>
                </a:solidFill>
              </a:rPr>
              <a:t>HFI</a:t>
            </a:r>
            <a:endParaRPr lang="en-US" sz="900" kern="0" dirty="0">
              <a:solidFill>
                <a:prstClr val="white"/>
              </a:solidFill>
            </a:endParaRPr>
          </a:p>
        </p:txBody>
      </p:sp>
      <p:sp>
        <p:nvSpPr>
          <p:cNvPr id="28" name="Rounded Rectangle 27"/>
          <p:cNvSpPr/>
          <p:nvPr/>
        </p:nvSpPr>
        <p:spPr bwMode="auto">
          <a:xfrm>
            <a:off x="6383427" y="3072104"/>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sp>
        <p:nvSpPr>
          <p:cNvPr id="29" name="Rounded Rectangle 28"/>
          <p:cNvSpPr/>
          <p:nvPr/>
        </p:nvSpPr>
        <p:spPr bwMode="auto">
          <a:xfrm>
            <a:off x="6391472" y="3431801"/>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sp>
        <p:nvSpPr>
          <p:cNvPr id="30" name="Rounded Rectangle 29"/>
          <p:cNvSpPr/>
          <p:nvPr/>
        </p:nvSpPr>
        <p:spPr bwMode="auto">
          <a:xfrm>
            <a:off x="6391549" y="3785082"/>
            <a:ext cx="457835" cy="292237"/>
          </a:xfrm>
          <a:prstGeom prst="roundRect">
            <a:avLst>
              <a:gd name="adj" fmla="val 4982"/>
            </a:avLst>
          </a:prstGeom>
          <a:solidFill>
            <a:srgbClr val="7030A0"/>
          </a:solidFill>
          <a:ln w="28575"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noAutofit/>
          </a:bodyPr>
          <a:lstStyle/>
          <a:p>
            <a:pPr algn="ctr" defTabSz="514337">
              <a:lnSpc>
                <a:spcPct val="95000"/>
              </a:lnSpc>
              <a:spcBef>
                <a:spcPct val="30000"/>
              </a:spcBef>
              <a:buClr>
                <a:prstClr val="white"/>
              </a:buClr>
              <a:defRPr/>
            </a:pPr>
            <a:r>
              <a:rPr lang="en-US" sz="600" kern="0" dirty="0">
                <a:solidFill>
                  <a:prstClr val="white"/>
                </a:solidFill>
              </a:rPr>
              <a:t>DDR4</a:t>
            </a:r>
          </a:p>
        </p:txBody>
      </p:sp>
      <p:grpSp>
        <p:nvGrpSpPr>
          <p:cNvPr id="31" name="Group 30"/>
          <p:cNvGrpSpPr/>
          <p:nvPr/>
        </p:nvGrpSpPr>
        <p:grpSpPr>
          <a:xfrm>
            <a:off x="6049978" y="3218221"/>
            <a:ext cx="276924" cy="712979"/>
            <a:chOff x="887271" y="2266802"/>
            <a:chExt cx="523343" cy="858141"/>
          </a:xfrm>
        </p:grpSpPr>
        <p:cxnSp>
          <p:nvCxnSpPr>
            <p:cNvPr id="32" name="Straight Connector 31"/>
            <p:cNvCxnSpPr/>
            <p:nvPr/>
          </p:nvCxnSpPr>
          <p:spPr>
            <a:xfrm>
              <a:off x="887271" y="2266802"/>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87271" y="2724059"/>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87271" y="3124943"/>
              <a:ext cx="523343" cy="0"/>
            </a:xfrm>
            <a:prstGeom prst="line">
              <a:avLst/>
            </a:prstGeom>
            <a:ln w="76200">
              <a:solidFill>
                <a:srgbClr val="7030A0"/>
              </a:solidFill>
            </a:ln>
            <a:effectLst/>
          </p:spPr>
          <p:style>
            <a:lnRef idx="2">
              <a:schemeClr val="accent1"/>
            </a:lnRef>
            <a:fillRef idx="0">
              <a:schemeClr val="accent1"/>
            </a:fillRef>
            <a:effectRef idx="1">
              <a:schemeClr val="accent1"/>
            </a:effectRef>
            <a:fontRef idx="minor">
              <a:schemeClr val="tx1"/>
            </a:fontRef>
          </p:style>
        </p:cxnSp>
      </p:grpSp>
      <p:sp>
        <p:nvSpPr>
          <p:cNvPr id="35" name="Rectangle 34"/>
          <p:cNvSpPr/>
          <p:nvPr/>
        </p:nvSpPr>
        <p:spPr>
          <a:xfrm>
            <a:off x="5002232" y="5145067"/>
            <a:ext cx="1145518" cy="295466"/>
          </a:xfrm>
          <a:prstGeom prst="rect">
            <a:avLst/>
          </a:prstGeom>
        </p:spPr>
        <p:txBody>
          <a:bodyPr wrap="square">
            <a:spAutoFit/>
          </a:bodyPr>
          <a:lstStyle/>
          <a:p>
            <a:pPr algn="ctr" defTabSz="514337">
              <a:lnSpc>
                <a:spcPct val="95000"/>
              </a:lnSpc>
              <a:spcBef>
                <a:spcPct val="30000"/>
              </a:spcBef>
              <a:buClr>
                <a:prstClr val="white"/>
              </a:buClr>
              <a:defRPr/>
            </a:pPr>
            <a:r>
              <a:rPr lang="en-US" sz="600" kern="0">
                <a:solidFill>
                  <a:srgbClr val="0070C0"/>
                </a:solidFill>
              </a:rPr>
              <a:t>PCIe Gen3</a:t>
            </a:r>
          </a:p>
          <a:p>
            <a:pPr algn="ctr" defTabSz="514337">
              <a:lnSpc>
                <a:spcPct val="95000"/>
              </a:lnSpc>
              <a:spcBef>
                <a:spcPct val="30000"/>
              </a:spcBef>
              <a:buClr>
                <a:prstClr val="white"/>
              </a:buClr>
              <a:defRPr/>
            </a:pPr>
            <a:r>
              <a:rPr lang="en-US" sz="600" kern="0">
                <a:solidFill>
                  <a:srgbClr val="0070C0"/>
                </a:solidFill>
              </a:rPr>
              <a:t>x36</a:t>
            </a:r>
            <a:endParaRPr lang="en-US" sz="600" kern="0" dirty="0">
              <a:solidFill>
                <a:srgbClr val="0070C0"/>
              </a:solidFill>
            </a:endParaRPr>
          </a:p>
        </p:txBody>
      </p:sp>
      <p:sp>
        <p:nvSpPr>
          <p:cNvPr id="36" name="Rounded Rectangular Callout 35"/>
          <p:cNvSpPr/>
          <p:nvPr/>
        </p:nvSpPr>
        <p:spPr>
          <a:xfrm>
            <a:off x="2345586" y="3186037"/>
            <a:ext cx="872139" cy="1068058"/>
          </a:xfrm>
          <a:prstGeom prst="wedgeRoundRectCallout">
            <a:avLst>
              <a:gd name="adj1" fmla="val 69688"/>
              <a:gd name="adj2" fmla="val -4399"/>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r>
              <a:rPr lang="en-US" sz="1200" dirty="0">
                <a:solidFill>
                  <a:srgbClr val="0071C5"/>
                </a:solidFill>
              </a:rPr>
              <a:t>6 channels </a:t>
            </a:r>
            <a:br>
              <a:rPr lang="en-US" sz="1200" dirty="0">
                <a:solidFill>
                  <a:srgbClr val="0071C5"/>
                </a:solidFill>
              </a:rPr>
            </a:br>
            <a:r>
              <a:rPr lang="en-US" sz="1200" dirty="0">
                <a:solidFill>
                  <a:srgbClr val="0071C5"/>
                </a:solidFill>
              </a:rPr>
              <a:t>DDR4</a:t>
            </a:r>
          </a:p>
          <a:p>
            <a:pPr algn="ctr" defTabSz="685783">
              <a:spcBef>
                <a:spcPts val="450"/>
              </a:spcBef>
            </a:pPr>
            <a:r>
              <a:rPr lang="en-US" sz="1200" dirty="0">
                <a:solidFill>
                  <a:srgbClr val="0071C5"/>
                </a:solidFill>
              </a:rPr>
              <a:t>Up to </a:t>
            </a:r>
            <a:br>
              <a:rPr lang="en-US" sz="1200" dirty="0">
                <a:solidFill>
                  <a:srgbClr val="0071C5"/>
                </a:solidFill>
              </a:rPr>
            </a:br>
            <a:r>
              <a:rPr lang="en-US" sz="1200" dirty="0">
                <a:solidFill>
                  <a:srgbClr val="0071C5"/>
                </a:solidFill>
              </a:rPr>
              <a:t>384GB</a:t>
            </a:r>
          </a:p>
          <a:p>
            <a:pPr algn="ctr" defTabSz="685783">
              <a:spcBef>
                <a:spcPts val="450"/>
              </a:spcBef>
            </a:pPr>
            <a:r>
              <a:rPr lang="en-GB" sz="1200" dirty="0">
                <a:solidFill>
                  <a:srgbClr val="0071C5"/>
                </a:solidFill>
              </a:rPr>
              <a:t>~90 GB/s</a:t>
            </a:r>
            <a:endParaRPr lang="en-US" sz="1200" dirty="0">
              <a:solidFill>
                <a:srgbClr val="0071C5"/>
              </a:solidFill>
            </a:endParaRPr>
          </a:p>
        </p:txBody>
      </p:sp>
      <p:sp>
        <p:nvSpPr>
          <p:cNvPr id="37" name="Rounded Rectangular Callout 36"/>
          <p:cNvSpPr/>
          <p:nvPr/>
        </p:nvSpPr>
        <p:spPr>
          <a:xfrm>
            <a:off x="3057740" y="4998662"/>
            <a:ext cx="1441536" cy="841406"/>
          </a:xfrm>
          <a:prstGeom prst="wedgeRoundRectCallout">
            <a:avLst>
              <a:gd name="adj1" fmla="val 48551"/>
              <a:gd name="adj2" fmla="val -100695"/>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r>
              <a:rPr lang="en-US" sz="1200" dirty="0">
                <a:solidFill>
                  <a:srgbClr val="0071C5"/>
                </a:solidFill>
              </a:rPr>
              <a:t>On-package</a:t>
            </a:r>
          </a:p>
          <a:p>
            <a:pPr algn="ctr" defTabSz="685783"/>
            <a:r>
              <a:rPr lang="en-US" sz="1200" dirty="0">
                <a:solidFill>
                  <a:srgbClr val="0071C5"/>
                </a:solidFill>
              </a:rPr>
              <a:t>2 ports OPA </a:t>
            </a:r>
            <a:br>
              <a:rPr lang="en-US" sz="1200" dirty="0">
                <a:solidFill>
                  <a:srgbClr val="0071C5"/>
                </a:solidFill>
              </a:rPr>
            </a:br>
            <a:r>
              <a:rPr lang="en-US" sz="1200" dirty="0">
                <a:solidFill>
                  <a:srgbClr val="0071C5"/>
                </a:solidFill>
              </a:rPr>
              <a:t>Integrated Fabric </a:t>
            </a:r>
          </a:p>
        </p:txBody>
      </p:sp>
      <p:sp>
        <p:nvSpPr>
          <p:cNvPr id="38" name="Rounded Rectangular Callout 37"/>
          <p:cNvSpPr/>
          <p:nvPr/>
        </p:nvSpPr>
        <p:spPr>
          <a:xfrm>
            <a:off x="4885748" y="1731819"/>
            <a:ext cx="2658414" cy="746007"/>
          </a:xfrm>
          <a:prstGeom prst="wedgeRoundRectCallout">
            <a:avLst>
              <a:gd name="adj1" fmla="val -32996"/>
              <a:gd name="adj2" fmla="val 87558"/>
              <a:gd name="adj3" fmla="val 16667"/>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685783">
              <a:spcAft>
                <a:spcPts val="200"/>
              </a:spcAft>
            </a:pPr>
            <a:r>
              <a:rPr lang="en-US" sz="1200" dirty="0">
                <a:solidFill>
                  <a:srgbClr val="0071C5"/>
                </a:solidFill>
              </a:rPr>
              <a:t>Up to 16GB high-bandwidth on-package memory (MCDRAM)</a:t>
            </a:r>
          </a:p>
          <a:p>
            <a:pPr algn="ctr" defTabSz="685783">
              <a:spcAft>
                <a:spcPts val="200"/>
              </a:spcAft>
            </a:pPr>
            <a:r>
              <a:rPr lang="en-US" sz="1200" dirty="0">
                <a:solidFill>
                  <a:srgbClr val="0071C5"/>
                </a:solidFill>
              </a:rPr>
              <a:t>Exposed as NUMA node</a:t>
            </a:r>
          </a:p>
          <a:p>
            <a:pPr algn="ctr" defTabSz="685783">
              <a:spcAft>
                <a:spcPts val="200"/>
              </a:spcAft>
            </a:pPr>
            <a:r>
              <a:rPr lang="en-US" sz="1200" dirty="0">
                <a:solidFill>
                  <a:srgbClr val="0071C5"/>
                </a:solidFill>
              </a:rPr>
              <a:t>&gt;400 GB/s sustained BW</a:t>
            </a:r>
          </a:p>
        </p:txBody>
      </p:sp>
      <p:cxnSp>
        <p:nvCxnSpPr>
          <p:cNvPr id="39" name="Straight Connector 38"/>
          <p:cNvCxnSpPr/>
          <p:nvPr/>
        </p:nvCxnSpPr>
        <p:spPr>
          <a:xfrm rot="5400000">
            <a:off x="5320713" y="5009369"/>
            <a:ext cx="276924" cy="0"/>
          </a:xfrm>
          <a:prstGeom prst="line">
            <a:avLst/>
          </a:prstGeom>
          <a:ln w="76200">
            <a:solidFill>
              <a:srgbClr val="1A90F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5421463" y="5009369"/>
            <a:ext cx="276924" cy="0"/>
          </a:xfrm>
          <a:prstGeom prst="line">
            <a:avLst/>
          </a:prstGeom>
          <a:ln w="76200">
            <a:solidFill>
              <a:srgbClr val="1A9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rot="5400000">
            <a:off x="5514331" y="5009369"/>
            <a:ext cx="276924" cy="0"/>
          </a:xfrm>
          <a:prstGeom prst="line">
            <a:avLst/>
          </a:prstGeom>
          <a:ln w="76200">
            <a:solidFill>
              <a:srgbClr val="1A90FF"/>
            </a:solidFill>
          </a:ln>
          <a:effectLst/>
        </p:spPr>
        <p:style>
          <a:lnRef idx="2">
            <a:schemeClr val="accent1"/>
          </a:lnRef>
          <a:fillRef idx="0">
            <a:schemeClr val="accent1"/>
          </a:fillRef>
          <a:effectRef idx="1">
            <a:schemeClr val="accent1"/>
          </a:effectRef>
          <a:fontRef idx="minor">
            <a:schemeClr val="tx1"/>
          </a:fontRef>
        </p:style>
      </p:cxnSp>
      <p:sp>
        <p:nvSpPr>
          <p:cNvPr id="42" name="Rounded Rectangular Callout 41"/>
          <p:cNvSpPr/>
          <p:nvPr/>
        </p:nvSpPr>
        <p:spPr>
          <a:xfrm>
            <a:off x="2149064" y="2542736"/>
            <a:ext cx="1759206" cy="486031"/>
          </a:xfrm>
          <a:prstGeom prst="wedgeRoundRectCallout">
            <a:avLst>
              <a:gd name="adj1" fmla="val 84853"/>
              <a:gd name="adj2" fmla="val 66011"/>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spcAft>
                <a:spcPts val="450"/>
              </a:spcAft>
            </a:pPr>
            <a:r>
              <a:rPr lang="en-US" sz="1200" dirty="0">
                <a:solidFill>
                  <a:srgbClr val="0071C5"/>
                </a:solidFill>
              </a:rPr>
              <a:t>Up to 72 cores (36 tiles)</a:t>
            </a:r>
          </a:p>
          <a:p>
            <a:pPr algn="ctr" defTabSz="685783">
              <a:spcAft>
                <a:spcPts val="450"/>
              </a:spcAft>
            </a:pPr>
            <a:r>
              <a:rPr lang="en-US" sz="1200" dirty="0">
                <a:solidFill>
                  <a:srgbClr val="0071C5"/>
                </a:solidFill>
              </a:rPr>
              <a:t>2D mesh architecture</a:t>
            </a:r>
          </a:p>
        </p:txBody>
      </p:sp>
      <p:sp>
        <p:nvSpPr>
          <p:cNvPr id="43" name="Rounded Rectangular Callout 42"/>
          <p:cNvSpPr/>
          <p:nvPr/>
        </p:nvSpPr>
        <p:spPr>
          <a:xfrm>
            <a:off x="2465479" y="1735999"/>
            <a:ext cx="2312601" cy="737743"/>
          </a:xfrm>
          <a:prstGeom prst="wedgeRoundRectCallout">
            <a:avLst>
              <a:gd name="adj1" fmla="val 39708"/>
              <a:gd name="adj2" fmla="val 69927"/>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spcAft>
                <a:spcPts val="450"/>
              </a:spcAft>
            </a:pPr>
            <a:r>
              <a:rPr lang="en-US" sz="1200" dirty="0">
                <a:solidFill>
                  <a:srgbClr val="0071C5"/>
                </a:solidFill>
              </a:rPr>
              <a:t>Over 6 TF SP peak</a:t>
            </a:r>
          </a:p>
          <a:p>
            <a:pPr algn="ctr" defTabSz="685783">
              <a:spcAft>
                <a:spcPts val="450"/>
              </a:spcAft>
            </a:pPr>
            <a:r>
              <a:rPr lang="en-US" sz="1200" dirty="0">
                <a:solidFill>
                  <a:srgbClr val="0071C5"/>
                </a:solidFill>
              </a:rPr>
              <a:t>Full Xeon ISA compatibility through AVX-512</a:t>
            </a:r>
          </a:p>
        </p:txBody>
      </p:sp>
      <p:grpSp>
        <p:nvGrpSpPr>
          <p:cNvPr id="44" name="Group 43"/>
          <p:cNvGrpSpPr/>
          <p:nvPr/>
        </p:nvGrpSpPr>
        <p:grpSpPr>
          <a:xfrm>
            <a:off x="5545324" y="2396237"/>
            <a:ext cx="3494148" cy="2288485"/>
            <a:chOff x="2787959" y="3914321"/>
            <a:chExt cx="4658864" cy="3051313"/>
          </a:xfrm>
        </p:grpSpPr>
        <p:sp>
          <p:nvSpPr>
            <p:cNvPr id="45" name="Oval 44"/>
            <p:cNvSpPr/>
            <p:nvPr/>
          </p:nvSpPr>
          <p:spPr>
            <a:xfrm>
              <a:off x="2807428" y="4676440"/>
              <a:ext cx="371609" cy="371609"/>
            </a:xfrm>
            <a:prstGeom prst="ellipse">
              <a:avLst/>
            </a:prstGeom>
            <a:noFill/>
            <a:ln w="38100">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eaLnBrk="0" hangingPunct="0">
                <a:lnSpc>
                  <a:spcPct val="75000"/>
                </a:lnSpc>
                <a:spcBef>
                  <a:spcPct val="50000"/>
                </a:spcBef>
              </a:pPr>
              <a:endParaRPr lang="en-US" sz="1200">
                <a:solidFill>
                  <a:prstClr val="white"/>
                </a:solidFill>
              </a:endParaRPr>
            </a:p>
          </p:txBody>
        </p:sp>
        <p:sp>
          <p:nvSpPr>
            <p:cNvPr id="46" name="Oval 45"/>
            <p:cNvSpPr/>
            <p:nvPr/>
          </p:nvSpPr>
          <p:spPr>
            <a:xfrm>
              <a:off x="5109185" y="3914321"/>
              <a:ext cx="2337638" cy="2337638"/>
            </a:xfrm>
            <a:prstGeom prst="ellipse">
              <a:avLst/>
            </a:prstGeom>
            <a:solidFill>
              <a:schemeClr val="bg1">
                <a:lumMod val="85000"/>
              </a:schemeClr>
            </a:solidFill>
            <a:ln w="38100">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eaLnBrk="0" hangingPunct="0">
                <a:lnSpc>
                  <a:spcPct val="75000"/>
                </a:lnSpc>
                <a:spcBef>
                  <a:spcPct val="50000"/>
                </a:spcBef>
              </a:pPr>
              <a:endParaRPr lang="en-US" sz="1200">
                <a:solidFill>
                  <a:prstClr val="white"/>
                </a:solidFill>
              </a:endParaRPr>
            </a:p>
          </p:txBody>
        </p:sp>
        <p:sp>
          <p:nvSpPr>
            <p:cNvPr id="47" name="Rectangle 46"/>
            <p:cNvSpPr/>
            <p:nvPr/>
          </p:nvSpPr>
          <p:spPr>
            <a:xfrm>
              <a:off x="5498433" y="4305786"/>
              <a:ext cx="1555302" cy="1555302"/>
            </a:xfrm>
            <a:prstGeom prst="rect">
              <a:avLst/>
            </a:prstGeom>
            <a:solidFill>
              <a:schemeClr val="accent1">
                <a:lumMod val="75000"/>
              </a:schemeClr>
            </a:solidFill>
            <a:ln w="762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eaLnBrk="0" hangingPunct="0">
                <a:lnSpc>
                  <a:spcPct val="75000"/>
                </a:lnSpc>
                <a:spcBef>
                  <a:spcPct val="50000"/>
                </a:spcBef>
              </a:pPr>
              <a:endParaRPr lang="en-US" sz="1200">
                <a:solidFill>
                  <a:prstClr val="white"/>
                </a:solidFill>
              </a:endParaRPr>
            </a:p>
          </p:txBody>
        </p:sp>
        <p:sp>
          <p:nvSpPr>
            <p:cNvPr id="48" name="Rectangle 47"/>
            <p:cNvSpPr/>
            <p:nvPr/>
          </p:nvSpPr>
          <p:spPr>
            <a:xfrm>
              <a:off x="5537209" y="4957732"/>
              <a:ext cx="569301" cy="867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783" eaLnBrk="0" hangingPunct="0">
                <a:lnSpc>
                  <a:spcPct val="75000"/>
                </a:lnSpc>
                <a:spcBef>
                  <a:spcPct val="50000"/>
                </a:spcBef>
              </a:pPr>
              <a:r>
                <a:rPr lang="en-US" sz="1200">
                  <a:solidFill>
                    <a:prstClr val="white"/>
                  </a:solidFill>
                </a:rPr>
                <a:t>Core</a:t>
              </a:r>
            </a:p>
          </p:txBody>
        </p:sp>
        <p:sp>
          <p:nvSpPr>
            <p:cNvPr id="49" name="Rectangle 48"/>
            <p:cNvSpPr/>
            <p:nvPr/>
          </p:nvSpPr>
          <p:spPr>
            <a:xfrm>
              <a:off x="6451729" y="4959318"/>
              <a:ext cx="569301" cy="867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783" eaLnBrk="0" hangingPunct="0">
                <a:lnSpc>
                  <a:spcPct val="75000"/>
                </a:lnSpc>
                <a:spcBef>
                  <a:spcPct val="50000"/>
                </a:spcBef>
              </a:pPr>
              <a:r>
                <a:rPr lang="en-US" sz="1200">
                  <a:solidFill>
                    <a:prstClr val="white"/>
                  </a:solidFill>
                </a:rPr>
                <a:t>Core</a:t>
              </a:r>
            </a:p>
          </p:txBody>
        </p:sp>
        <p:sp>
          <p:nvSpPr>
            <p:cNvPr id="50" name="Rectangle 49"/>
            <p:cNvSpPr/>
            <p:nvPr/>
          </p:nvSpPr>
          <p:spPr>
            <a:xfrm>
              <a:off x="5537209" y="4345645"/>
              <a:ext cx="569301" cy="607323"/>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783" eaLnBrk="0" hangingPunct="0">
                <a:lnSpc>
                  <a:spcPct val="75000"/>
                </a:lnSpc>
                <a:spcBef>
                  <a:spcPct val="50000"/>
                </a:spcBef>
              </a:pPr>
              <a:r>
                <a:rPr lang="en-US" sz="1100">
                  <a:solidFill>
                    <a:prstClr val="white"/>
                  </a:solidFill>
                </a:rPr>
                <a:t>2 VPU</a:t>
              </a:r>
            </a:p>
          </p:txBody>
        </p:sp>
        <p:sp>
          <p:nvSpPr>
            <p:cNvPr id="51" name="Rectangle 50"/>
            <p:cNvSpPr/>
            <p:nvPr/>
          </p:nvSpPr>
          <p:spPr>
            <a:xfrm>
              <a:off x="6451729" y="4347231"/>
              <a:ext cx="569301" cy="607323"/>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783" eaLnBrk="0" hangingPunct="0">
                <a:lnSpc>
                  <a:spcPct val="75000"/>
                </a:lnSpc>
                <a:spcBef>
                  <a:spcPct val="50000"/>
                </a:spcBef>
              </a:pPr>
              <a:r>
                <a:rPr lang="en-US" sz="1050">
                  <a:solidFill>
                    <a:prstClr val="white"/>
                  </a:solidFill>
                </a:rPr>
                <a:t>2</a:t>
              </a:r>
              <a:br>
                <a:rPr lang="en-US" sz="1050">
                  <a:solidFill>
                    <a:prstClr val="white"/>
                  </a:solidFill>
                </a:rPr>
              </a:br>
              <a:r>
                <a:rPr lang="en-US" sz="1100">
                  <a:solidFill>
                    <a:prstClr val="white"/>
                  </a:solidFill>
                </a:rPr>
                <a:t>VPU</a:t>
              </a:r>
              <a:endParaRPr lang="en-US" sz="1050">
                <a:solidFill>
                  <a:prstClr val="white"/>
                </a:solidFill>
              </a:endParaRPr>
            </a:p>
          </p:txBody>
        </p:sp>
        <p:sp>
          <p:nvSpPr>
            <p:cNvPr id="52" name="Rectangle 51"/>
            <p:cNvSpPr/>
            <p:nvPr/>
          </p:nvSpPr>
          <p:spPr>
            <a:xfrm>
              <a:off x="6113322" y="4957732"/>
              <a:ext cx="338407" cy="86704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wrap="square" lIns="0" tIns="0" rIns="0" bIns="0" rtlCol="0" anchor="ctr"/>
            <a:lstStyle/>
            <a:p>
              <a:pPr algn="ctr" defTabSz="685783" eaLnBrk="0" hangingPunct="0">
                <a:lnSpc>
                  <a:spcPct val="75000"/>
                </a:lnSpc>
                <a:spcBef>
                  <a:spcPct val="50000"/>
                </a:spcBef>
              </a:pPr>
              <a:r>
                <a:rPr lang="en-US" sz="1050">
                  <a:solidFill>
                    <a:prstClr val="white"/>
                  </a:solidFill>
                </a:rPr>
                <a:t>1MB  L2</a:t>
              </a:r>
            </a:p>
          </p:txBody>
        </p:sp>
        <p:sp>
          <p:nvSpPr>
            <p:cNvPr id="53" name="Rectangle 52"/>
            <p:cNvSpPr/>
            <p:nvPr/>
          </p:nvSpPr>
          <p:spPr>
            <a:xfrm>
              <a:off x="6113322" y="4349576"/>
              <a:ext cx="338407" cy="6049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vert270" wrap="square" lIns="0" tIns="0" rIns="0" bIns="0" rtlCol="0" anchor="ctr"/>
            <a:lstStyle/>
            <a:p>
              <a:pPr algn="ctr" defTabSz="685783" eaLnBrk="0" hangingPunct="0">
                <a:lnSpc>
                  <a:spcPct val="75000"/>
                </a:lnSpc>
                <a:spcBef>
                  <a:spcPct val="50000"/>
                </a:spcBef>
              </a:pPr>
              <a:r>
                <a:rPr lang="en-US" sz="1050">
                  <a:solidFill>
                    <a:prstClr val="white"/>
                  </a:solidFill>
                </a:rPr>
                <a:t>HUB</a:t>
              </a:r>
            </a:p>
          </p:txBody>
        </p:sp>
        <p:cxnSp>
          <p:nvCxnSpPr>
            <p:cNvPr id="54" name="Straight Connector 53"/>
            <p:cNvCxnSpPr>
              <a:stCxn id="19" idx="3"/>
            </p:cNvCxnSpPr>
            <p:nvPr/>
          </p:nvCxnSpPr>
          <p:spPr>
            <a:xfrm>
              <a:off x="2787959" y="5820326"/>
              <a:ext cx="2897999" cy="1145308"/>
            </a:xfrm>
            <a:prstGeom prst="line">
              <a:avLst/>
            </a:prstGeom>
            <a:ln>
              <a:solidFill>
                <a:schemeClr val="accent5">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9" idx="0"/>
            </p:cNvCxnSpPr>
            <p:nvPr/>
          </p:nvCxnSpPr>
          <p:spPr>
            <a:xfrm flipV="1">
              <a:off x="2919343" y="4811728"/>
              <a:ext cx="2882733" cy="691411"/>
            </a:xfrm>
            <a:prstGeom prst="line">
              <a:avLst/>
            </a:prstGeom>
            <a:ln>
              <a:solidFill>
                <a:schemeClr val="accent5">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5992026" y="3938498"/>
              <a:ext cx="569301" cy="4094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783" eaLnBrk="0" hangingPunct="0">
                <a:lnSpc>
                  <a:spcPct val="75000"/>
                </a:lnSpc>
                <a:spcBef>
                  <a:spcPct val="50000"/>
                </a:spcBef>
              </a:pPr>
              <a:r>
                <a:rPr lang="en-US" sz="1200">
                  <a:solidFill>
                    <a:srgbClr val="0071C5"/>
                  </a:solidFill>
                </a:rPr>
                <a:t>Tile</a:t>
              </a:r>
            </a:p>
          </p:txBody>
        </p:sp>
      </p:grpSp>
      <p:grpSp>
        <p:nvGrpSpPr>
          <p:cNvPr id="57" name="Group 56"/>
          <p:cNvGrpSpPr/>
          <p:nvPr/>
        </p:nvGrpSpPr>
        <p:grpSpPr>
          <a:xfrm>
            <a:off x="4101375" y="4771369"/>
            <a:ext cx="1274400" cy="1032143"/>
            <a:chOff x="2411509" y="5126136"/>
            <a:chExt cx="1699200" cy="1376190"/>
          </a:xfrm>
        </p:grpSpPr>
        <p:pic>
          <p:nvPicPr>
            <p:cNvPr id="58" name="Picture 57"/>
            <p:cNvPicPr>
              <a:picLocks noChangeAspect="1"/>
            </p:cNvPicPr>
            <p:nvPr/>
          </p:nvPicPr>
          <p:blipFill rotWithShape="1">
            <a:blip r:embed="rId4"/>
            <a:srcRect r="61116"/>
            <a:stretch/>
          </p:blipFill>
          <p:spPr>
            <a:xfrm rot="16200000">
              <a:off x="2573014" y="4964631"/>
              <a:ext cx="1376190" cy="1699200"/>
            </a:xfrm>
            <a:prstGeom prst="rect">
              <a:avLst/>
            </a:prstGeom>
          </p:spPr>
        </p:pic>
        <p:sp>
          <p:nvSpPr>
            <p:cNvPr id="59" name="TextBox 58"/>
            <p:cNvSpPr txBox="1"/>
            <p:nvPr/>
          </p:nvSpPr>
          <p:spPr>
            <a:xfrm rot="16200000">
              <a:off x="2685529" y="5914540"/>
              <a:ext cx="973608" cy="125911"/>
            </a:xfrm>
            <a:prstGeom prst="rect">
              <a:avLst/>
            </a:prstGeom>
            <a:solidFill>
              <a:schemeClr val="tx2">
                <a:lumMod val="50000"/>
              </a:schemeClr>
            </a:solidFill>
          </p:spPr>
          <p:txBody>
            <a:bodyPr wrap="square" lIns="0" tIns="0" rIns="0" bIns="0" rtlCol="0" anchor="ctr">
              <a:noAutofit/>
            </a:bodyPr>
            <a:lstStyle/>
            <a:p>
              <a:pPr algn="ctr" defTabSz="685783" eaLnBrk="0" hangingPunct="0">
                <a:lnSpc>
                  <a:spcPct val="75000"/>
                </a:lnSpc>
                <a:spcBef>
                  <a:spcPct val="50000"/>
                </a:spcBef>
              </a:pPr>
              <a:r>
                <a:rPr lang="en-US" sz="400">
                  <a:solidFill>
                    <a:prstClr val="white"/>
                  </a:solidFill>
                  <a:cs typeface="Neo Sans Intel"/>
                </a:rPr>
                <a:t>Micro-Coax Cable (IFP)</a:t>
              </a:r>
              <a:endParaRPr lang="en-US" sz="400" dirty="0">
                <a:solidFill>
                  <a:prstClr val="white"/>
                </a:solidFill>
                <a:cs typeface="Neo Sans Intel"/>
              </a:endParaRPr>
            </a:p>
          </p:txBody>
        </p:sp>
        <p:sp>
          <p:nvSpPr>
            <p:cNvPr id="60" name="TextBox 59"/>
            <p:cNvSpPr txBox="1"/>
            <p:nvPr/>
          </p:nvSpPr>
          <p:spPr>
            <a:xfrm rot="16200000">
              <a:off x="2931084" y="5923293"/>
              <a:ext cx="973608" cy="125911"/>
            </a:xfrm>
            <a:prstGeom prst="rect">
              <a:avLst/>
            </a:prstGeom>
            <a:solidFill>
              <a:schemeClr val="tx2">
                <a:lumMod val="50000"/>
              </a:schemeClr>
            </a:solidFill>
          </p:spPr>
          <p:txBody>
            <a:bodyPr wrap="square" lIns="0" tIns="0" rIns="0" bIns="0" rtlCol="0" anchor="ctr">
              <a:noAutofit/>
            </a:bodyPr>
            <a:lstStyle/>
            <a:p>
              <a:pPr algn="ctr" defTabSz="685783" eaLnBrk="0" hangingPunct="0">
                <a:lnSpc>
                  <a:spcPct val="75000"/>
                </a:lnSpc>
                <a:spcBef>
                  <a:spcPct val="50000"/>
                </a:spcBef>
              </a:pPr>
              <a:r>
                <a:rPr lang="en-US" sz="400">
                  <a:solidFill>
                    <a:prstClr val="white"/>
                  </a:solidFill>
                  <a:cs typeface="Neo Sans Intel"/>
                </a:rPr>
                <a:t>Micro-Coax Cable (IFP)</a:t>
              </a:r>
              <a:endParaRPr lang="en-US" sz="400" dirty="0">
                <a:solidFill>
                  <a:prstClr val="white"/>
                </a:solidFill>
                <a:cs typeface="Neo Sans Intel"/>
              </a:endParaRPr>
            </a:p>
          </p:txBody>
        </p:sp>
      </p:grpSp>
      <p:sp>
        <p:nvSpPr>
          <p:cNvPr id="61" name="Rounded Rectangular Callout 60"/>
          <p:cNvSpPr/>
          <p:nvPr/>
        </p:nvSpPr>
        <p:spPr>
          <a:xfrm>
            <a:off x="8357696" y="1775346"/>
            <a:ext cx="1798333" cy="482780"/>
          </a:xfrm>
          <a:prstGeom prst="wedgeRoundRectCallout">
            <a:avLst>
              <a:gd name="adj1" fmla="val -33789"/>
              <a:gd name="adj2" fmla="val 168833"/>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spcBef>
                <a:spcPts val="225"/>
              </a:spcBef>
            </a:pPr>
            <a:r>
              <a:rPr lang="en-US" sz="1200" dirty="0">
                <a:solidFill>
                  <a:srgbClr val="0071C5"/>
                </a:solidFill>
              </a:rPr>
              <a:t>2x 512b VPU per core </a:t>
            </a:r>
            <a:br>
              <a:rPr lang="en-US" sz="1200" dirty="0">
                <a:solidFill>
                  <a:srgbClr val="0071C5"/>
                </a:solidFill>
              </a:rPr>
            </a:br>
            <a:r>
              <a:rPr lang="en-US" sz="1200" dirty="0">
                <a:solidFill>
                  <a:srgbClr val="0071C5"/>
                </a:solidFill>
              </a:rPr>
              <a:t>(Vector Processing Units)</a:t>
            </a:r>
          </a:p>
        </p:txBody>
      </p:sp>
      <p:sp>
        <p:nvSpPr>
          <p:cNvPr id="62" name="Rounded Rectangular Callout 61"/>
          <p:cNvSpPr/>
          <p:nvPr/>
        </p:nvSpPr>
        <p:spPr>
          <a:xfrm>
            <a:off x="6431051" y="4176389"/>
            <a:ext cx="3034649" cy="1671023"/>
          </a:xfrm>
          <a:prstGeom prst="wedgeRoundRectCallout">
            <a:avLst>
              <a:gd name="adj1" fmla="val -858"/>
              <a:gd name="adj2" fmla="val -65866"/>
              <a:gd name="adj3" fmla="val 16667"/>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algn="ctr" defTabSz="685783">
              <a:spcAft>
                <a:spcPts val="450"/>
              </a:spcAft>
            </a:pPr>
            <a:r>
              <a:rPr lang="en-US" sz="1200" dirty="0">
                <a:solidFill>
                  <a:srgbClr val="0071C5"/>
                </a:solidFill>
              </a:rPr>
              <a:t>Based on Intel® Atom™ processor with many HPC enhancements</a:t>
            </a:r>
          </a:p>
          <a:p>
            <a:pPr algn="ctr" defTabSz="685783">
              <a:spcAft>
                <a:spcPts val="450"/>
              </a:spcAft>
            </a:pPr>
            <a:r>
              <a:rPr lang="en-US" sz="1200" dirty="0">
                <a:solidFill>
                  <a:srgbClr val="0071C5"/>
                </a:solidFill>
              </a:rPr>
              <a:t>Deep out-of-order buffers</a:t>
            </a:r>
          </a:p>
          <a:p>
            <a:pPr algn="ctr" defTabSz="685783">
              <a:spcAft>
                <a:spcPts val="450"/>
              </a:spcAft>
            </a:pPr>
            <a:r>
              <a:rPr lang="en-US" sz="1200" dirty="0">
                <a:solidFill>
                  <a:srgbClr val="0071C5"/>
                </a:solidFill>
              </a:rPr>
              <a:t>Gather/scatter in hardware</a:t>
            </a:r>
          </a:p>
          <a:p>
            <a:pPr algn="ctr" defTabSz="685783">
              <a:spcAft>
                <a:spcPts val="450"/>
              </a:spcAft>
            </a:pPr>
            <a:r>
              <a:rPr lang="en-US" sz="1200" dirty="0">
                <a:solidFill>
                  <a:srgbClr val="0071C5"/>
                </a:solidFill>
              </a:rPr>
              <a:t>Improved branch prediction</a:t>
            </a:r>
          </a:p>
          <a:p>
            <a:pPr algn="ctr" defTabSz="685783">
              <a:spcAft>
                <a:spcPts val="450"/>
              </a:spcAft>
            </a:pPr>
            <a:r>
              <a:rPr lang="en-US" sz="1200" dirty="0">
                <a:solidFill>
                  <a:srgbClr val="0071C5"/>
                </a:solidFill>
              </a:rPr>
              <a:t>4 threads/core</a:t>
            </a:r>
          </a:p>
          <a:p>
            <a:pPr algn="ctr" defTabSz="685783">
              <a:spcAft>
                <a:spcPts val="450"/>
              </a:spcAft>
            </a:pPr>
            <a:r>
              <a:rPr lang="en-US" sz="1200" dirty="0">
                <a:solidFill>
                  <a:srgbClr val="0071C5"/>
                </a:solidFill>
              </a:rPr>
              <a:t>High cache bandwidth</a:t>
            </a:r>
          </a:p>
        </p:txBody>
      </p:sp>
    </p:spTree>
    <p:extLst>
      <p:ext uri="{BB962C8B-B14F-4D97-AF65-F5344CB8AC3E}">
        <p14:creationId xmlns:p14="http://schemas.microsoft.com/office/powerpoint/2010/main" val="4170834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2" grpId="0" animBg="1"/>
      <p:bldP spid="43" grpId="0" animBg="1"/>
      <p:bldP spid="61" grpId="0" animBg="1"/>
      <p:bldP spid="6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Memory Locality</a:t>
            </a:r>
          </a:p>
        </p:txBody>
      </p:sp>
      <p:sp>
        <p:nvSpPr>
          <p:cNvPr id="3" name="Content Placeholder 2"/>
          <p:cNvSpPr>
            <a:spLocks noGrp="1"/>
          </p:cNvSpPr>
          <p:nvPr>
            <p:ph idx="1"/>
          </p:nvPr>
        </p:nvSpPr>
        <p:spPr/>
        <p:txBody>
          <a:bodyPr/>
          <a:lstStyle/>
          <a:p>
            <a:r>
              <a:rPr lang="en-US" dirty="0"/>
              <a:t>Memory access in different NUMA domains are different</a:t>
            </a:r>
          </a:p>
          <a:p>
            <a:pPr lvl="1"/>
            <a:r>
              <a:rPr lang="en-US" dirty="0"/>
              <a:t>Accessing memory in remote NUMA is slower than accessing memory in local NUMA</a:t>
            </a:r>
          </a:p>
          <a:p>
            <a:pPr lvl="1"/>
            <a:r>
              <a:rPr lang="en-US" dirty="0"/>
              <a:t>Accessing High Bandwidth Memory on KNL* is faster than DDR</a:t>
            </a:r>
          </a:p>
          <a:p>
            <a:pPr lvl="1"/>
            <a:endParaRPr lang="en-US" dirty="0"/>
          </a:p>
          <a:p>
            <a:r>
              <a:rPr lang="en-US" dirty="0" err="1">
                <a:latin typeface="Arial" charset="0"/>
                <a:ea typeface="SimSun" charset="0"/>
                <a:cs typeface="SimSun" charset="0"/>
              </a:rPr>
              <a:t>OpenMP</a:t>
            </a:r>
            <a:r>
              <a:rPr lang="en-US" dirty="0">
                <a:latin typeface="Arial" charset="0"/>
                <a:ea typeface="SimSun" charset="0"/>
                <a:cs typeface="SimSun" charset="0"/>
              </a:rPr>
              <a:t> does not explicitly map data across shared memories</a:t>
            </a:r>
          </a:p>
          <a:p>
            <a:endParaRPr lang="en-US" dirty="0"/>
          </a:p>
          <a:p>
            <a:r>
              <a:rPr lang="en-US" dirty="0"/>
              <a:t>Memory locality is important since it impacts both memory and intra-node performance</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142</a:t>
            </a:fld>
            <a:endParaRPr lang="en-US" dirty="0">
              <a:solidFill>
                <a:srgbClr val="000000"/>
              </a:solidFill>
              <a:latin typeface="Tahoma" pitchFamily="34" charset="0"/>
              <a:cs typeface="Arial" pitchFamily="34" charset="0"/>
            </a:endParaRPr>
          </a:p>
        </p:txBody>
      </p:sp>
      <p:sp>
        <p:nvSpPr>
          <p:cNvPr id="5" name="TextBox 4"/>
          <p:cNvSpPr txBox="1"/>
          <p:nvPr/>
        </p:nvSpPr>
        <p:spPr>
          <a:xfrm>
            <a:off x="1690689" y="6120826"/>
            <a:ext cx="6762072" cy="584775"/>
          </a:xfrm>
          <a:prstGeom prst="rect">
            <a:avLst/>
          </a:prstGeom>
          <a:noFill/>
        </p:spPr>
        <p:txBody>
          <a:bodyPr wrap="square" rtlCol="0">
            <a:spAutoFit/>
          </a:bodyPr>
          <a:lstStyle/>
          <a:p>
            <a:r>
              <a:rPr lang="en-US" sz="1600" dirty="0"/>
              <a:t>*KNL: Intel® Xeon Phi™ processor 7250 with 68 cores @ 1.4 </a:t>
            </a:r>
            <a:r>
              <a:rPr lang="en-US" sz="1600" dirty="0" err="1"/>
              <a:t>Ghz</a:t>
            </a:r>
            <a:r>
              <a:rPr lang="en-US" sz="1600" dirty="0"/>
              <a:t>  </a:t>
            </a:r>
            <a:r>
              <a:rPr lang="mr-IN" sz="1600" dirty="0"/>
              <a:t>…</a:t>
            </a:r>
            <a:r>
              <a:rPr lang="en-US" sz="1600" dirty="0"/>
              <a:t> the “bootable” version that sits in a socket, not a co-processor</a:t>
            </a:r>
          </a:p>
        </p:txBody>
      </p:sp>
    </p:spTree>
    <p:extLst>
      <p:ext uri="{BB962C8B-B14F-4D97-AF65-F5344CB8AC3E}">
        <p14:creationId xmlns:p14="http://schemas.microsoft.com/office/powerpoint/2010/main" val="374721160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530685" y="255353"/>
            <a:ext cx="11130800" cy="4924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sz="2600" dirty="0"/>
              <a:t>  </a:t>
            </a:r>
            <a:r>
              <a:rPr lang="en-US" sz="3733" dirty="0"/>
              <a:t>Cache Coherence and False Sharing</a:t>
            </a:r>
            <a:endParaRPr sz="3733" dirty="0"/>
          </a:p>
        </p:txBody>
      </p:sp>
      <p:sp>
        <p:nvSpPr>
          <p:cNvPr id="249" name="Google Shape;249;p39"/>
          <p:cNvSpPr txBox="1">
            <a:spLocks noGrp="1"/>
          </p:cNvSpPr>
          <p:nvPr>
            <p:ph type="body" idx="1"/>
          </p:nvPr>
        </p:nvSpPr>
        <p:spPr>
          <a:xfrm>
            <a:off x="1271200" y="841633"/>
            <a:ext cx="10103200" cy="5450400"/>
          </a:xfrm>
          <a:prstGeom prst="rect">
            <a:avLst/>
          </a:prstGeom>
          <a:noFill/>
          <a:ln>
            <a:noFill/>
          </a:ln>
        </p:spPr>
        <p:txBody>
          <a:bodyPr spcFirstLastPara="1" vert="horz" wrap="square" lIns="0" tIns="0" rIns="0" bIns="0" numCol="1" anchor="t" anchorCtr="0" compatLnSpc="1">
            <a:prstTxWarp prst="textNoShape">
              <a:avLst/>
            </a:prstTxWarp>
            <a:noAutofit/>
          </a:bodyPr>
          <a:lstStyle/>
          <a:p>
            <a:pPr marL="609585" indent="-440256">
              <a:spcBef>
                <a:spcPts val="800"/>
              </a:spcBef>
              <a:spcAft>
                <a:spcPts val="0"/>
              </a:spcAft>
              <a:buSzPts val="1600"/>
              <a:buFont typeface="Noto Sans Symbols"/>
              <a:buChar char="●"/>
            </a:pPr>
            <a:r>
              <a:rPr lang="en-US" sz="2133"/>
              <a:t>ccNUMA node: cache-coherence NUMA node.</a:t>
            </a:r>
            <a:endParaRPr sz="2133"/>
          </a:p>
          <a:p>
            <a:pPr marL="609585" indent="-440256">
              <a:spcBef>
                <a:spcPts val="0"/>
              </a:spcBef>
              <a:spcAft>
                <a:spcPts val="0"/>
              </a:spcAft>
              <a:buClr>
                <a:srgbClr val="0000FF"/>
              </a:buClr>
              <a:buSzPts val="1600"/>
              <a:buFont typeface="Noto Sans Symbols"/>
              <a:buChar char="●"/>
            </a:pPr>
            <a:r>
              <a:rPr lang="en-US" sz="2133">
                <a:solidFill>
                  <a:srgbClr val="0000FF"/>
                </a:solidFill>
              </a:rPr>
              <a:t>Data from memory are accessed via cache lines.</a:t>
            </a:r>
            <a:endParaRPr sz="2133">
              <a:solidFill>
                <a:srgbClr val="0000FF"/>
              </a:solidFill>
            </a:endParaRPr>
          </a:p>
          <a:p>
            <a:pPr marL="609585" indent="-440256">
              <a:spcBef>
                <a:spcPts val="0"/>
              </a:spcBef>
              <a:spcAft>
                <a:spcPts val="0"/>
              </a:spcAft>
              <a:buSzPts val="1600"/>
              <a:buFont typeface="Noto Sans Symbols"/>
              <a:buChar char="●"/>
            </a:pPr>
            <a:r>
              <a:rPr lang="en-US" sz="2133"/>
              <a:t>Multiple threads hold local copies of the same (global) data in their caches. Cache coherence ensures the local copy to be consistent with the global data.</a:t>
            </a:r>
            <a:endParaRPr sz="2133"/>
          </a:p>
          <a:p>
            <a:pPr marL="609585" indent="-440256">
              <a:spcBef>
                <a:spcPts val="0"/>
              </a:spcBef>
              <a:spcAft>
                <a:spcPts val="0"/>
              </a:spcAft>
              <a:buSzPts val="1600"/>
              <a:buFont typeface="Noto Sans Symbols"/>
              <a:buChar char="●"/>
            </a:pPr>
            <a:r>
              <a:rPr lang="en-US" sz="2133"/>
              <a:t>Main copy needs to be updated when a thread writes to local copy. </a:t>
            </a:r>
            <a:endParaRPr sz="2133"/>
          </a:p>
          <a:p>
            <a:pPr marL="609585" indent="-440256">
              <a:spcBef>
                <a:spcPts val="0"/>
              </a:spcBef>
              <a:spcAft>
                <a:spcPts val="0"/>
              </a:spcAft>
              <a:buSzPts val="1600"/>
              <a:buFont typeface="Noto Sans Symbols"/>
              <a:buChar char="●"/>
            </a:pPr>
            <a:r>
              <a:rPr lang="en-US" sz="2133">
                <a:solidFill>
                  <a:srgbClr val="0000FF"/>
                </a:solidFill>
              </a:rPr>
              <a:t>Writes to same cache line from different threads is called false sharing or cache thrashing</a:t>
            </a:r>
            <a:r>
              <a:rPr lang="en-US" sz="2133"/>
              <a:t>, since it needs to be done in serial.</a:t>
            </a:r>
            <a:r>
              <a:rPr lang="en-US" sz="2133">
                <a:solidFill>
                  <a:srgbClr val="FF0000"/>
                </a:solidFill>
              </a:rPr>
              <a:t> </a:t>
            </a:r>
            <a:r>
              <a:rPr lang="en-US" sz="2133"/>
              <a:t>Use atomic or critical or private variables to avoid race condition.</a:t>
            </a:r>
            <a:endParaRPr sz="2133"/>
          </a:p>
          <a:p>
            <a:pPr marL="609585" indent="-304792">
              <a:spcBef>
                <a:spcPts val="0"/>
              </a:spcBef>
              <a:spcAft>
                <a:spcPts val="0"/>
              </a:spcAft>
              <a:buSzPts val="1800"/>
              <a:buNone/>
            </a:pPr>
            <a:endParaRPr sz="1800"/>
          </a:p>
          <a:p>
            <a:pPr marL="609585" indent="-304792">
              <a:spcBef>
                <a:spcPts val="0"/>
              </a:spcBef>
              <a:spcAft>
                <a:spcPts val="0"/>
              </a:spcAft>
              <a:buSzPts val="1800"/>
              <a:buNone/>
            </a:pPr>
            <a:endParaRPr sz="1800"/>
          </a:p>
          <a:p>
            <a:pPr marL="609585" indent="-304792">
              <a:spcBef>
                <a:spcPts val="0"/>
              </a:spcBef>
              <a:spcAft>
                <a:spcPts val="0"/>
              </a:spcAft>
              <a:buSzPts val="1800"/>
              <a:buNone/>
            </a:pPr>
            <a:endParaRPr sz="1800"/>
          </a:p>
          <a:p>
            <a:pPr marL="609585" indent="-304792">
              <a:spcBef>
                <a:spcPts val="0"/>
              </a:spcBef>
              <a:spcAft>
                <a:spcPts val="0"/>
              </a:spcAft>
              <a:buSzPts val="1800"/>
              <a:buNone/>
            </a:pPr>
            <a:endParaRPr sz="1800"/>
          </a:p>
          <a:p>
            <a:pPr marL="609585" indent="-304792">
              <a:spcBef>
                <a:spcPts val="0"/>
              </a:spcBef>
              <a:spcAft>
                <a:spcPts val="0"/>
              </a:spcAft>
              <a:buSzPts val="1800"/>
              <a:buNone/>
            </a:pPr>
            <a:endParaRPr sz="1800"/>
          </a:p>
          <a:p>
            <a:pPr marL="0" indent="0">
              <a:spcBef>
                <a:spcPts val="0"/>
              </a:spcBef>
              <a:spcAft>
                <a:spcPts val="0"/>
              </a:spcAft>
              <a:buSzPts val="1800"/>
              <a:buNone/>
            </a:pPr>
            <a:endParaRPr sz="1800"/>
          </a:p>
          <a:p>
            <a:pPr marL="1219170" lvl="1" indent="-304792">
              <a:spcBef>
                <a:spcPts val="0"/>
              </a:spcBef>
              <a:spcAft>
                <a:spcPts val="0"/>
              </a:spcAft>
              <a:buSzPts val="1400"/>
              <a:buNone/>
            </a:pPr>
            <a:endParaRPr/>
          </a:p>
        </p:txBody>
      </p:sp>
      <p:pic>
        <p:nvPicPr>
          <p:cNvPr id="250" name="Google Shape;250;p39" descr="Screen Shot 2017-06-26 at 2.49.44 PM.png"/>
          <p:cNvPicPr preferRelativeResize="0"/>
          <p:nvPr/>
        </p:nvPicPr>
        <p:blipFill rotWithShape="1">
          <a:blip r:embed="rId3">
            <a:alphaModFix/>
          </a:blip>
          <a:srcRect/>
          <a:stretch/>
        </p:blipFill>
        <p:spPr>
          <a:xfrm>
            <a:off x="2808666" y="3681137"/>
            <a:ext cx="7337565" cy="2516467"/>
          </a:xfrm>
          <a:prstGeom prst="rect">
            <a:avLst/>
          </a:prstGeom>
          <a:noFill/>
          <a:ln>
            <a:noFill/>
          </a:ln>
        </p:spPr>
      </p:pic>
      <p:sp>
        <p:nvSpPr>
          <p:cNvPr id="251" name="Google Shape;251;p39"/>
          <p:cNvSpPr txBox="1">
            <a:spLocks noGrp="1"/>
          </p:cNvSpPr>
          <p:nvPr>
            <p:ph type="sldNum" idx="12"/>
          </p:nvPr>
        </p:nvSpPr>
        <p:spPr>
          <a:xfrm>
            <a:off x="8382001" y="4914900"/>
            <a:ext cx="762000" cy="228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Font typeface="Arial"/>
              <a:buNone/>
              <a:defRPr sz="975" b="0" i="0" u="none" strike="noStrike" cap="none">
                <a:solidFill>
                  <a:srgbClr val="000000"/>
                </a:solidFill>
                <a:latin typeface="Tahoma"/>
                <a:ea typeface="Tahoma"/>
                <a:cs typeface="Tahoma"/>
                <a:sym typeface="Tahoma"/>
              </a:defRPr>
            </a:lvl9pPr>
          </a:lstStyle>
          <a:p>
            <a:pPr algn="r">
              <a:buClr>
                <a:srgbClr val="000000"/>
              </a:buClr>
            </a:pPr>
            <a:fld id="{00000000-1234-1234-1234-123412341234}" type="slidenum">
              <a:rPr lang="en-US" smtClean="0"/>
              <a:pPr algn="r">
                <a:buClr>
                  <a:srgbClr val="000000"/>
                </a:buClr>
              </a:pPr>
              <a:t>143</a:t>
            </a:fld>
            <a:endParaRPr/>
          </a:p>
        </p:txBody>
      </p:sp>
    </p:spTree>
    <p:extLst>
      <p:ext uri="{BB962C8B-B14F-4D97-AF65-F5344CB8AC3E}">
        <p14:creationId xmlns:p14="http://schemas.microsoft.com/office/powerpoint/2010/main" val="252077372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02B2E-C42F-5242-9127-CF40E68EC972}"/>
              </a:ext>
            </a:extLst>
          </p:cNvPr>
          <p:cNvSpPr>
            <a:spLocks noGrp="1"/>
          </p:cNvSpPr>
          <p:nvPr>
            <p:ph type="title"/>
          </p:nvPr>
        </p:nvSpPr>
        <p:spPr/>
        <p:txBody>
          <a:bodyPr/>
          <a:lstStyle/>
          <a:p>
            <a:r>
              <a:rPr lang="en-US" dirty="0"/>
              <a:t>    Exploring your NUMA world:  NUMACTL</a:t>
            </a:r>
          </a:p>
        </p:txBody>
      </p:sp>
      <p:sp>
        <p:nvSpPr>
          <p:cNvPr id="3" name="Content Placeholder 2">
            <a:extLst>
              <a:ext uri="{FF2B5EF4-FFF2-40B4-BE49-F238E27FC236}">
                <a16:creationId xmlns:a16="http://schemas.microsoft.com/office/drawing/2014/main" id="{A983C915-AB2B-3149-9B9E-D1A828B619EC}"/>
              </a:ext>
            </a:extLst>
          </p:cNvPr>
          <p:cNvSpPr>
            <a:spLocks noGrp="1"/>
          </p:cNvSpPr>
          <p:nvPr>
            <p:ph idx="1"/>
          </p:nvPr>
        </p:nvSpPr>
        <p:spPr>
          <a:xfrm>
            <a:off x="1979614" y="1054049"/>
            <a:ext cx="8451904" cy="889000"/>
          </a:xfrm>
        </p:spPr>
        <p:txBody>
          <a:bodyPr/>
          <a:lstStyle/>
          <a:p>
            <a:r>
              <a:rPr lang="en-US" dirty="0" err="1"/>
              <a:t>numactl</a:t>
            </a:r>
            <a:r>
              <a:rPr lang="en-US" dirty="0"/>
              <a:t> shows you how the OS processor-numbers map onto the physical cores of the chip:</a:t>
            </a:r>
          </a:p>
          <a:p>
            <a:endParaRPr lang="en-US" dirty="0"/>
          </a:p>
        </p:txBody>
      </p:sp>
      <p:sp>
        <p:nvSpPr>
          <p:cNvPr id="4" name="Slide Number Placeholder 3">
            <a:extLst>
              <a:ext uri="{FF2B5EF4-FFF2-40B4-BE49-F238E27FC236}">
                <a16:creationId xmlns:a16="http://schemas.microsoft.com/office/drawing/2014/main" id="{4C00CDE8-5149-264A-A6CD-AB9091CE2A2B}"/>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144</a:t>
            </a:fld>
            <a:endParaRPr lang="en-US" dirty="0">
              <a:solidFill>
                <a:srgbClr val="000000"/>
              </a:solidFill>
              <a:latin typeface="Tahoma" pitchFamily="34" charset="0"/>
              <a:cs typeface="Arial" pitchFamily="34" charset="0"/>
            </a:endParaRPr>
          </a:p>
        </p:txBody>
      </p:sp>
      <p:pic>
        <p:nvPicPr>
          <p:cNvPr id="6" name="Picture 5" descr="A picture containing electronics, keyboard&#10;&#10;Description automatically generated">
            <a:extLst>
              <a:ext uri="{FF2B5EF4-FFF2-40B4-BE49-F238E27FC236}">
                <a16:creationId xmlns:a16="http://schemas.microsoft.com/office/drawing/2014/main" id="{9849C8D8-6F6F-624F-939B-F82DB57E0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231" y="2180001"/>
            <a:ext cx="8237538" cy="4136246"/>
          </a:xfrm>
          <a:prstGeom prst="rect">
            <a:avLst/>
          </a:prstGeom>
        </p:spPr>
      </p:pic>
      <p:sp>
        <p:nvSpPr>
          <p:cNvPr id="7" name="Rectangle 6">
            <a:extLst>
              <a:ext uri="{FF2B5EF4-FFF2-40B4-BE49-F238E27FC236}">
                <a16:creationId xmlns:a16="http://schemas.microsoft.com/office/drawing/2014/main" id="{B4419AB2-475B-7A41-990C-0D5E58275707}"/>
              </a:ext>
            </a:extLst>
          </p:cNvPr>
          <p:cNvSpPr/>
          <p:nvPr/>
        </p:nvSpPr>
        <p:spPr>
          <a:xfrm>
            <a:off x="3706761" y="6311614"/>
            <a:ext cx="4572000" cy="246221"/>
          </a:xfrm>
          <a:prstGeom prst="rect">
            <a:avLst/>
          </a:prstGeom>
        </p:spPr>
        <p:txBody>
          <a:bodyPr>
            <a:spAutoFit/>
          </a:bodyPr>
          <a:lstStyle/>
          <a:p>
            <a:r>
              <a:rPr lang="en-US" sz="1000" dirty="0"/>
              <a:t>2 Intel</a:t>
            </a:r>
            <a:r>
              <a:rPr lang="en-US" sz="1000" baseline="30000" dirty="0"/>
              <a:t>®</a:t>
            </a:r>
            <a:r>
              <a:rPr lang="en-US" sz="1000" dirty="0"/>
              <a:t> Xeon™ E5-2698 v3 CPUs (Haswell) per node (launched Q3’14)</a:t>
            </a:r>
          </a:p>
        </p:txBody>
      </p:sp>
    </p:spTree>
    <p:extLst>
      <p:ext uri="{BB962C8B-B14F-4D97-AF65-F5344CB8AC3E}">
        <p14:creationId xmlns:p14="http://schemas.microsoft.com/office/powerpoint/2010/main" val="262413220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title" idx="4294967295"/>
          </p:nvPr>
        </p:nvSpPr>
        <p:spPr>
          <a:xfrm>
            <a:off x="477960" y="301367"/>
            <a:ext cx="10682000" cy="5840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r>
              <a:rPr lang="en-US" dirty="0"/>
              <a:t>Tool to Check NUMA Node Information: </a:t>
            </a:r>
            <a:r>
              <a:rPr lang="en-US" dirty="0" err="1"/>
              <a:t>numactl</a:t>
            </a:r>
            <a:endParaRPr dirty="0"/>
          </a:p>
        </p:txBody>
      </p:sp>
      <p:sp>
        <p:nvSpPr>
          <p:cNvPr id="126" name="Google Shape;126;p26"/>
          <p:cNvSpPr txBox="1">
            <a:spLocks noGrp="1"/>
          </p:cNvSpPr>
          <p:nvPr>
            <p:ph type="body" idx="4294967295"/>
          </p:nvPr>
        </p:nvSpPr>
        <p:spPr>
          <a:xfrm>
            <a:off x="763800" y="1132100"/>
            <a:ext cx="10461200" cy="51180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b="1" dirty="0" err="1">
                <a:solidFill>
                  <a:srgbClr val="000000"/>
                </a:solidFill>
              </a:rPr>
              <a:t>numactl</a:t>
            </a:r>
            <a:r>
              <a:rPr lang="en-US" b="1" dirty="0">
                <a:solidFill>
                  <a:srgbClr val="000000"/>
                </a:solidFill>
              </a:rPr>
              <a:t>: </a:t>
            </a:r>
            <a:r>
              <a:rPr lang="en-US" dirty="0">
                <a:solidFill>
                  <a:srgbClr val="000000"/>
                </a:solidFill>
              </a:rPr>
              <a:t>controls NUMA policy for processes or shared memory</a:t>
            </a:r>
            <a:endParaRPr b="1" dirty="0">
              <a:solidFill>
                <a:srgbClr val="000000"/>
              </a:solidFill>
            </a:endParaRPr>
          </a:p>
          <a:p>
            <a:pPr marL="1219170" lvl="1" indent="-440256">
              <a:spcBef>
                <a:spcPts val="800"/>
              </a:spcBef>
              <a:spcAft>
                <a:spcPts val="0"/>
              </a:spcAft>
              <a:buClr>
                <a:schemeClr val="tx1"/>
              </a:buClr>
              <a:buSzPts val="1600"/>
              <a:buChar char="○"/>
            </a:pPr>
            <a:r>
              <a:rPr lang="en-US" sz="2133" b="1" dirty="0" err="1"/>
              <a:t>numactl</a:t>
            </a:r>
            <a:r>
              <a:rPr lang="en-US" sz="2133" b="1" dirty="0"/>
              <a:t> -H: </a:t>
            </a:r>
            <a:r>
              <a:rPr lang="en-US" sz="2133" dirty="0"/>
              <a:t>provides NUMA info of the CPUs  </a:t>
            </a:r>
            <a:endParaRPr sz="2133" dirty="0"/>
          </a:p>
          <a:p>
            <a:pPr marL="287859" indent="-135463">
              <a:spcBef>
                <a:spcPts val="533"/>
              </a:spcBef>
              <a:spcAft>
                <a:spcPts val="0"/>
              </a:spcAft>
              <a:buSzPts val="1800"/>
              <a:buNone/>
            </a:pPr>
            <a:endParaRPr dirty="0"/>
          </a:p>
          <a:p>
            <a:pPr marL="0" indent="0">
              <a:spcBef>
                <a:spcPts val="400"/>
              </a:spcBef>
              <a:spcAft>
                <a:spcPts val="0"/>
              </a:spcAft>
              <a:buSzPts val="1500"/>
              <a:buNone/>
            </a:pPr>
            <a:endParaRPr sz="2000" dirty="0"/>
          </a:p>
        </p:txBody>
      </p:sp>
      <p:sp>
        <p:nvSpPr>
          <p:cNvPr id="127" name="Google Shape;127;p26"/>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
        <p:nvSpPr>
          <p:cNvPr id="128" name="Google Shape;128;p26"/>
          <p:cNvSpPr/>
          <p:nvPr/>
        </p:nvSpPr>
        <p:spPr>
          <a:xfrm>
            <a:off x="1754600" y="2621073"/>
            <a:ext cx="8682800" cy="3054774"/>
          </a:xfrm>
          <a:prstGeom prst="rect">
            <a:avLst/>
          </a:prstGeom>
          <a:solidFill>
            <a:srgbClr val="D6ECF4"/>
          </a:solidFill>
          <a:ln w="2540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en-US" sz="1400" b="1" dirty="0">
                <a:solidFill>
                  <a:schemeClr val="dk1"/>
                </a:solidFill>
                <a:latin typeface="Arial"/>
                <a:ea typeface="Arial"/>
                <a:cs typeface="Arial"/>
                <a:sym typeface="Arial"/>
              </a:rPr>
              <a:t>% </a:t>
            </a:r>
            <a:r>
              <a:rPr lang="en-US" sz="1400" b="1" dirty="0" err="1">
                <a:solidFill>
                  <a:schemeClr val="dk1"/>
                </a:solidFill>
                <a:latin typeface="Arial"/>
                <a:ea typeface="Arial"/>
                <a:cs typeface="Arial"/>
                <a:sym typeface="Arial"/>
              </a:rPr>
              <a:t>numactl</a:t>
            </a:r>
            <a:r>
              <a:rPr lang="en-US" sz="1400" b="1" dirty="0">
                <a:solidFill>
                  <a:schemeClr val="dk1"/>
                </a:solidFill>
                <a:latin typeface="Arial"/>
                <a:ea typeface="Arial"/>
                <a:cs typeface="Arial"/>
                <a:sym typeface="Arial"/>
              </a:rPr>
              <a:t> -H </a:t>
            </a:r>
            <a:endParaRPr sz="2400" dirty="0"/>
          </a:p>
          <a:p>
            <a:r>
              <a:rPr lang="en-US" sz="1400" b="1" dirty="0">
                <a:solidFill>
                  <a:schemeClr val="dk1"/>
                </a:solidFill>
                <a:latin typeface="Arial"/>
                <a:ea typeface="Arial"/>
                <a:cs typeface="Arial"/>
                <a:sym typeface="Arial"/>
              </a:rPr>
              <a:t>available: 2 nodes (0-1)</a:t>
            </a:r>
            <a:endParaRPr sz="2400" dirty="0"/>
          </a:p>
          <a:p>
            <a:r>
              <a:rPr lang="en-US" sz="1400" b="1" dirty="0">
                <a:solidFill>
                  <a:srgbClr val="FF0000"/>
                </a:solidFill>
                <a:latin typeface="Arial"/>
                <a:ea typeface="Arial"/>
                <a:cs typeface="Arial"/>
                <a:sym typeface="Arial"/>
              </a:rPr>
              <a:t>node 0 </a:t>
            </a:r>
            <a:r>
              <a:rPr lang="en-US" sz="1400" b="1" dirty="0" err="1">
                <a:solidFill>
                  <a:srgbClr val="FF0000"/>
                </a:solidFill>
                <a:latin typeface="Arial"/>
                <a:ea typeface="Arial"/>
                <a:cs typeface="Arial"/>
                <a:sym typeface="Arial"/>
              </a:rPr>
              <a:t>cpus</a:t>
            </a:r>
            <a:r>
              <a:rPr lang="en-US" sz="1400" b="1" dirty="0">
                <a:solidFill>
                  <a:srgbClr val="FF0000"/>
                </a:solidFill>
                <a:latin typeface="Arial"/>
                <a:ea typeface="Arial"/>
                <a:cs typeface="Arial"/>
                <a:sym typeface="Arial"/>
              </a:rPr>
              <a:t>: 0 1 2 3 4 5 6 7 8 9 10 11 12 13 14 15 </a:t>
            </a:r>
            <a:r>
              <a:rPr lang="en-US" sz="1400" b="1" dirty="0">
                <a:solidFill>
                  <a:schemeClr val="dk1"/>
                </a:solidFill>
                <a:latin typeface="Arial"/>
                <a:ea typeface="Arial"/>
                <a:cs typeface="Arial"/>
                <a:sym typeface="Arial"/>
              </a:rPr>
              <a:t>32 33 34 35 36 37 38 39 40 41 42 43 44 45 46 47</a:t>
            </a:r>
            <a:endParaRPr sz="2400" dirty="0"/>
          </a:p>
          <a:p>
            <a:r>
              <a:rPr lang="en-US" sz="1400" b="1" dirty="0">
                <a:solidFill>
                  <a:srgbClr val="0000FF"/>
                </a:solidFill>
                <a:latin typeface="Arial"/>
                <a:ea typeface="Arial"/>
                <a:cs typeface="Arial"/>
                <a:sym typeface="Arial"/>
              </a:rPr>
              <a:t>node 0 size: 64430 MB</a:t>
            </a:r>
            <a:endParaRPr sz="2400" dirty="0"/>
          </a:p>
          <a:p>
            <a:r>
              <a:rPr lang="en-US" sz="1400" b="1" dirty="0">
                <a:solidFill>
                  <a:schemeClr val="dk1"/>
                </a:solidFill>
                <a:latin typeface="Arial"/>
                <a:ea typeface="Arial"/>
                <a:cs typeface="Arial"/>
                <a:sym typeface="Arial"/>
              </a:rPr>
              <a:t>node 0 free: 63002 MB</a:t>
            </a:r>
            <a:endParaRPr sz="2400" dirty="0"/>
          </a:p>
          <a:p>
            <a:r>
              <a:rPr lang="en-US" sz="1400" b="1" dirty="0">
                <a:solidFill>
                  <a:srgbClr val="FF0000"/>
                </a:solidFill>
                <a:latin typeface="Arial"/>
                <a:ea typeface="Arial"/>
                <a:cs typeface="Arial"/>
                <a:sym typeface="Arial"/>
              </a:rPr>
              <a:t>node 1 </a:t>
            </a:r>
            <a:r>
              <a:rPr lang="en-US" sz="1400" b="1" dirty="0" err="1">
                <a:solidFill>
                  <a:srgbClr val="FF0000"/>
                </a:solidFill>
                <a:latin typeface="Arial"/>
                <a:ea typeface="Arial"/>
                <a:cs typeface="Arial"/>
                <a:sym typeface="Arial"/>
              </a:rPr>
              <a:t>cpus</a:t>
            </a:r>
            <a:r>
              <a:rPr lang="en-US" sz="1400" b="1" dirty="0">
                <a:solidFill>
                  <a:srgbClr val="FF0000"/>
                </a:solidFill>
                <a:latin typeface="Arial"/>
                <a:ea typeface="Arial"/>
                <a:cs typeface="Arial"/>
                <a:sym typeface="Arial"/>
              </a:rPr>
              <a:t>: 16 17 18 19 20 21 22 23 24 25 26 27 28 29 30 31 </a:t>
            </a:r>
            <a:r>
              <a:rPr lang="en-US" sz="1400" b="1" dirty="0">
                <a:solidFill>
                  <a:schemeClr val="dk1"/>
                </a:solidFill>
                <a:latin typeface="Arial"/>
                <a:ea typeface="Arial"/>
                <a:cs typeface="Arial"/>
                <a:sym typeface="Arial"/>
              </a:rPr>
              <a:t>48 49 50 51 52 53 54 55 56 57 58 59 60 61 62 63</a:t>
            </a:r>
            <a:endParaRPr sz="2400" dirty="0"/>
          </a:p>
          <a:p>
            <a:r>
              <a:rPr lang="en-US" sz="1400" b="1" dirty="0">
                <a:solidFill>
                  <a:srgbClr val="0000FF"/>
                </a:solidFill>
                <a:latin typeface="Arial"/>
                <a:ea typeface="Arial"/>
                <a:cs typeface="Arial"/>
                <a:sym typeface="Arial"/>
              </a:rPr>
              <a:t>node 1 size: 64635 MB</a:t>
            </a:r>
            <a:endParaRPr sz="2400" dirty="0"/>
          </a:p>
          <a:p>
            <a:r>
              <a:rPr lang="en-US" sz="1400" b="1" dirty="0">
                <a:solidFill>
                  <a:schemeClr val="dk1"/>
                </a:solidFill>
                <a:latin typeface="Arial"/>
                <a:ea typeface="Arial"/>
                <a:cs typeface="Arial"/>
                <a:sym typeface="Arial"/>
              </a:rPr>
              <a:t>node 1 free: 63395 MB</a:t>
            </a:r>
            <a:endParaRPr sz="2400" dirty="0"/>
          </a:p>
          <a:p>
            <a:r>
              <a:rPr lang="en-US" sz="1400" b="1" dirty="0">
                <a:solidFill>
                  <a:srgbClr val="0000FF"/>
                </a:solidFill>
                <a:latin typeface="Arial"/>
                <a:ea typeface="Arial"/>
                <a:cs typeface="Arial"/>
                <a:sym typeface="Arial"/>
              </a:rPr>
              <a:t>node distances:</a:t>
            </a:r>
          </a:p>
          <a:p>
            <a:r>
              <a:rPr lang="en-US" sz="1400" b="1" dirty="0">
                <a:solidFill>
                  <a:srgbClr val="0000FF"/>
                </a:solidFill>
                <a:latin typeface="Arial"/>
                <a:ea typeface="Arial"/>
                <a:cs typeface="Arial"/>
                <a:sym typeface="Arial"/>
              </a:rPr>
              <a:t>node   0   1   </a:t>
            </a:r>
            <a:endParaRPr sz="2400" dirty="0"/>
          </a:p>
          <a:p>
            <a:r>
              <a:rPr lang="en-US" sz="1400" b="1" dirty="0">
                <a:solidFill>
                  <a:srgbClr val="0000FF"/>
                </a:solidFill>
                <a:latin typeface="Arial"/>
                <a:ea typeface="Arial"/>
                <a:cs typeface="Arial"/>
                <a:sym typeface="Arial"/>
              </a:rPr>
              <a:t>    0:  10  21   </a:t>
            </a:r>
            <a:endParaRPr sz="2400" dirty="0"/>
          </a:p>
          <a:p>
            <a:r>
              <a:rPr lang="en-US" sz="1400" b="1" dirty="0">
                <a:solidFill>
                  <a:srgbClr val="0000FF"/>
                </a:solidFill>
                <a:latin typeface="Arial"/>
                <a:ea typeface="Arial"/>
                <a:cs typeface="Arial"/>
                <a:sym typeface="Arial"/>
              </a:rPr>
              <a:t>    1:  21  10 </a:t>
            </a:r>
            <a:endParaRPr sz="2400" dirty="0"/>
          </a:p>
        </p:txBody>
      </p:sp>
      <p:sp>
        <p:nvSpPr>
          <p:cNvPr id="129" name="Google Shape;129;p26"/>
          <p:cNvSpPr txBox="1"/>
          <p:nvPr/>
        </p:nvSpPr>
        <p:spPr>
          <a:xfrm>
            <a:off x="6656503" y="2307267"/>
            <a:ext cx="3001600" cy="708000"/>
          </a:xfrm>
          <a:prstGeom prst="rect">
            <a:avLst/>
          </a:prstGeom>
          <a:solidFill>
            <a:srgbClr val="E5DFEC"/>
          </a:solidFill>
          <a:ln>
            <a:noFill/>
          </a:ln>
        </p:spPr>
        <p:txBody>
          <a:bodyPr spcFirstLastPara="1" wrap="square" lIns="91400" tIns="45700" rIns="91400" bIns="45700" anchor="t" anchorCtr="0">
            <a:noAutofit/>
          </a:bodyPr>
          <a:lstStyle/>
          <a:p>
            <a:r>
              <a:rPr lang="en-US" sz="2000" b="1">
                <a:solidFill>
                  <a:schemeClr val="dk1"/>
                </a:solidFill>
                <a:latin typeface="Arial"/>
                <a:ea typeface="Arial"/>
                <a:cs typeface="Arial"/>
                <a:sym typeface="Arial"/>
              </a:rPr>
              <a:t>Haswell node example</a:t>
            </a:r>
            <a:endParaRPr sz="1400">
              <a:solidFill>
                <a:srgbClr val="000000"/>
              </a:solidFill>
              <a:latin typeface="Arial"/>
              <a:ea typeface="Arial"/>
              <a:cs typeface="Arial"/>
              <a:sym typeface="Arial"/>
            </a:endParaRPr>
          </a:p>
          <a:p>
            <a:r>
              <a:rPr lang="en-US" sz="2000" b="1">
                <a:solidFill>
                  <a:schemeClr val="dk1"/>
                </a:solidFill>
                <a:latin typeface="Arial"/>
                <a:ea typeface="Arial"/>
                <a:cs typeface="Arial"/>
                <a:sym typeface="Arial"/>
              </a:rPr>
              <a:t>32 cores, 2 sockets</a:t>
            </a:r>
            <a:endParaRPr sz="1400">
              <a:solidFill>
                <a:srgbClr val="000000"/>
              </a:solidFill>
              <a:latin typeface="Arial"/>
              <a:ea typeface="Arial"/>
              <a:cs typeface="Arial"/>
              <a:sym typeface="Arial"/>
            </a:endParaRPr>
          </a:p>
        </p:txBody>
      </p:sp>
      <p:sp>
        <p:nvSpPr>
          <p:cNvPr id="130" name="Google Shape;130;p26"/>
          <p:cNvSpPr txBox="1"/>
          <p:nvPr/>
        </p:nvSpPr>
        <p:spPr>
          <a:xfrm>
            <a:off x="1513640" y="5757611"/>
            <a:ext cx="5846000" cy="338400"/>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a:ea typeface="Arial"/>
                <a:cs typeface="Arial"/>
                <a:sym typeface="Arial"/>
              </a:rPr>
              <a:t>*Haswell: 16-core </a:t>
            </a:r>
            <a:r>
              <a:rPr lang="en-US" sz="1400" b="1" dirty="0">
                <a:solidFill>
                  <a:srgbClr val="000000"/>
                </a:solidFill>
                <a:latin typeface="Arial"/>
                <a:ea typeface="Arial"/>
                <a:cs typeface="Arial"/>
                <a:sym typeface="Arial"/>
              </a:rPr>
              <a:t>Intel® Xeon™ Processor E5-2698 v3 at 2.3 GHz</a:t>
            </a:r>
            <a:endParaRPr sz="1400"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61CC6451-18A1-B243-A0FA-3434C4240050}"/>
              </a:ext>
            </a:extLst>
          </p:cNvPr>
          <p:cNvSpPr txBox="1"/>
          <p:nvPr/>
        </p:nvSpPr>
        <p:spPr>
          <a:xfrm>
            <a:off x="3852761" y="4854290"/>
            <a:ext cx="3896937" cy="738664"/>
          </a:xfrm>
          <a:prstGeom prst="rect">
            <a:avLst/>
          </a:prstGeom>
          <a:solidFill>
            <a:schemeClr val="accent1">
              <a:lumMod val="20000"/>
              <a:lumOff val="80000"/>
            </a:schemeClr>
          </a:solidFill>
          <a:ln>
            <a:solidFill>
              <a:schemeClr val="dk1"/>
            </a:solidFill>
          </a:ln>
        </p:spPr>
        <p:txBody>
          <a:bodyPr wrap="square" rtlCol="0">
            <a:spAutoFit/>
          </a:bodyPr>
          <a:lstStyle/>
          <a:p>
            <a:r>
              <a:rPr lang="en-US" sz="1400" dirty="0"/>
              <a:t>Shows relative costs  …. In this case, there’s a factor of two in the cost of the local (on CPU) DRAM vs going to the other socket</a:t>
            </a:r>
          </a:p>
        </p:txBody>
      </p:sp>
      <p:cxnSp>
        <p:nvCxnSpPr>
          <p:cNvPr id="9" name="Straight Arrow Connector 8">
            <a:extLst>
              <a:ext uri="{FF2B5EF4-FFF2-40B4-BE49-F238E27FC236}">
                <a16:creationId xmlns:a16="http://schemas.microsoft.com/office/drawing/2014/main" id="{EB1FF8BB-C9BB-D143-B046-006D2B2530B3}"/>
              </a:ext>
            </a:extLst>
          </p:cNvPr>
          <p:cNvCxnSpPr>
            <a:cxnSpLocks/>
          </p:cNvCxnSpPr>
          <p:nvPr/>
        </p:nvCxnSpPr>
        <p:spPr bwMode="auto">
          <a:xfrm>
            <a:off x="3098218" y="5223622"/>
            <a:ext cx="635582" cy="6482"/>
          </a:xfrm>
          <a:prstGeom prst="straightConnector1">
            <a:avLst/>
          </a:prstGeom>
          <a:noFill/>
          <a:ln w="19050" cap="flat" cmpd="sng" algn="ctr">
            <a:solidFill>
              <a:schemeClr val="dk1"/>
            </a:solidFill>
            <a:prstDash val="solid"/>
            <a:round/>
            <a:headEnd type="triangle" w="lg" len="lg"/>
            <a:tailEnd type="none" w="lg" len="med"/>
          </a:ln>
          <a:effectLst/>
        </p:spPr>
      </p:cxnSp>
      <p:sp>
        <p:nvSpPr>
          <p:cNvPr id="11" name="Right Brace 10">
            <a:extLst>
              <a:ext uri="{FF2B5EF4-FFF2-40B4-BE49-F238E27FC236}">
                <a16:creationId xmlns:a16="http://schemas.microsoft.com/office/drawing/2014/main" id="{A762D33A-63B6-984C-BA84-A9F3453B4308}"/>
              </a:ext>
            </a:extLst>
          </p:cNvPr>
          <p:cNvSpPr/>
          <p:nvPr/>
        </p:nvSpPr>
        <p:spPr bwMode="auto">
          <a:xfrm>
            <a:off x="2802276" y="5057553"/>
            <a:ext cx="176981" cy="345103"/>
          </a:xfrm>
          <a:prstGeom prst="rightBrace">
            <a:avLst/>
          </a:prstGeom>
          <a:noFill/>
          <a:ln w="25400" cap="flat" cmpd="sng" algn="ctr">
            <a:solidFill>
              <a:schemeClr val="dk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74959900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547533" y="495867"/>
            <a:ext cx="10030400" cy="600000"/>
          </a:xfrm>
          <a:prstGeom prst="rect">
            <a:avLst/>
          </a:prstGeom>
          <a:noFill/>
          <a:ln>
            <a:noFill/>
          </a:ln>
        </p:spPr>
        <p:txBody>
          <a:bodyPr spcFirstLastPara="1" vert="horz" wrap="square" lIns="68567" tIns="34267" rIns="68567" bIns="34267" numCol="1" anchor="t" anchorCtr="0" compatLnSpc="1">
            <a:prstTxWarp prst="textNoShape">
              <a:avLst/>
            </a:prstTxWarp>
            <a:noAutofit/>
          </a:bodyPr>
          <a:lstStyle/>
          <a:p>
            <a:pPr>
              <a:lnSpc>
                <a:spcPct val="85000"/>
              </a:lnSpc>
              <a:spcBef>
                <a:spcPts val="0"/>
              </a:spcBef>
              <a:spcAft>
                <a:spcPts val="0"/>
              </a:spcAft>
              <a:buSzPts val="1400"/>
            </a:pPr>
            <a:r>
              <a:rPr lang="en-US" sz="3733" dirty="0">
                <a:latin typeface="Arial"/>
                <a:ea typeface="Arial"/>
                <a:cs typeface="Arial"/>
                <a:sym typeface="Arial"/>
              </a:rPr>
              <a:t>Use </a:t>
            </a:r>
            <a:r>
              <a:rPr lang="en-US" sz="3733" dirty="0" err="1">
                <a:latin typeface="Arial"/>
                <a:ea typeface="Arial"/>
                <a:cs typeface="Arial"/>
                <a:sym typeface="Arial"/>
              </a:rPr>
              <a:t>numactl</a:t>
            </a:r>
            <a:r>
              <a:rPr lang="en-US" sz="3733" dirty="0">
                <a:latin typeface="Arial"/>
                <a:ea typeface="Arial"/>
                <a:cs typeface="Arial"/>
                <a:sym typeface="Arial"/>
              </a:rPr>
              <a:t> Comm</a:t>
            </a:r>
            <a:r>
              <a:rPr lang="en-US" sz="3733" dirty="0"/>
              <a:t>and Line Tool</a:t>
            </a:r>
            <a:endParaRPr sz="3733" dirty="0"/>
          </a:p>
        </p:txBody>
      </p:sp>
      <p:sp>
        <p:nvSpPr>
          <p:cNvPr id="163" name="Google Shape;163;p30"/>
          <p:cNvSpPr txBox="1">
            <a:spLocks noGrp="1"/>
          </p:cNvSpPr>
          <p:nvPr>
            <p:ph type="body" idx="1"/>
          </p:nvPr>
        </p:nvSpPr>
        <p:spPr>
          <a:xfrm>
            <a:off x="674967" y="1191133"/>
            <a:ext cx="10706800" cy="1596800"/>
          </a:xfrm>
          <a:prstGeom prst="rect">
            <a:avLst/>
          </a:prstGeom>
          <a:noFill/>
          <a:ln>
            <a:noFill/>
          </a:ln>
        </p:spPr>
        <p:txBody>
          <a:bodyPr spcFirstLastPara="1" vert="horz" wrap="square" lIns="68567" tIns="34267" rIns="68567" bIns="34267" numCol="1" anchor="t" anchorCtr="0" compatLnSpc="1">
            <a:prstTxWarp prst="textNoShape">
              <a:avLst/>
            </a:prstTxWarp>
            <a:noAutofit/>
          </a:bodyPr>
          <a:lstStyle/>
          <a:p>
            <a:pPr marL="609585" indent="-457189">
              <a:spcBef>
                <a:spcPts val="800"/>
              </a:spcBef>
              <a:spcAft>
                <a:spcPts val="0"/>
              </a:spcAft>
              <a:buSzPts val="1800"/>
              <a:buChar char="●"/>
            </a:pPr>
            <a:r>
              <a:rPr lang="en-US" dirty="0" err="1">
                <a:solidFill>
                  <a:schemeClr val="hlink"/>
                </a:solidFill>
              </a:rPr>
              <a:t>numactl</a:t>
            </a:r>
            <a:r>
              <a:rPr lang="en-US" dirty="0">
                <a:solidFill>
                  <a:schemeClr val="hlink"/>
                </a:solidFill>
              </a:rPr>
              <a:t> </a:t>
            </a:r>
            <a:r>
              <a:rPr lang="en-US" dirty="0">
                <a:solidFill>
                  <a:srgbClr val="000000"/>
                </a:solidFill>
              </a:rPr>
              <a:t>is a</a:t>
            </a:r>
            <a:r>
              <a:rPr lang="en-US" dirty="0">
                <a:solidFill>
                  <a:schemeClr val="hlink"/>
                </a:solidFill>
              </a:rPr>
              <a:t> </a:t>
            </a:r>
            <a:r>
              <a:rPr lang="en-US" dirty="0">
                <a:solidFill>
                  <a:srgbClr val="000000"/>
                </a:solidFill>
              </a:rPr>
              <a:t>Linux </a:t>
            </a:r>
            <a:r>
              <a:rPr lang="en-US" dirty="0"/>
              <a:t>tool to investigate and handle NUMA </a:t>
            </a:r>
            <a:endParaRPr dirty="0"/>
          </a:p>
          <a:p>
            <a:pPr marL="609585" indent="-457189">
              <a:spcBef>
                <a:spcPts val="800"/>
              </a:spcBef>
              <a:spcAft>
                <a:spcPts val="0"/>
              </a:spcAft>
              <a:buSzPts val="1800"/>
              <a:buChar char="●"/>
            </a:pPr>
            <a:r>
              <a:rPr lang="en-US" dirty="0"/>
              <a:t>Can be used to request CPU or memory binding</a:t>
            </a:r>
            <a:endParaRPr dirty="0"/>
          </a:p>
          <a:p>
            <a:pPr marL="1219170" lvl="1" indent="-440256">
              <a:spcBef>
                <a:spcPts val="800"/>
              </a:spcBef>
              <a:spcAft>
                <a:spcPts val="0"/>
              </a:spcAft>
              <a:buClr>
                <a:schemeClr val="tx1"/>
              </a:buClr>
              <a:buSzPts val="1600"/>
              <a:buChar char="○"/>
            </a:pPr>
            <a:r>
              <a:rPr lang="en-US" sz="2133" dirty="0"/>
              <a:t>Use “</a:t>
            </a:r>
            <a:r>
              <a:rPr lang="en-US" sz="2133" b="1" dirty="0" err="1">
                <a:solidFill>
                  <a:srgbClr val="0000FF"/>
                </a:solidFill>
              </a:rPr>
              <a:t>numactl</a:t>
            </a:r>
            <a:r>
              <a:rPr lang="en-US" sz="2133" b="1" dirty="0">
                <a:solidFill>
                  <a:srgbClr val="0000FF"/>
                </a:solidFill>
              </a:rPr>
              <a:t> &lt;options&gt; ./</a:t>
            </a:r>
            <a:r>
              <a:rPr lang="en-US" sz="2133" b="1" dirty="0" err="1">
                <a:solidFill>
                  <a:srgbClr val="0000FF"/>
                </a:solidFill>
              </a:rPr>
              <a:t>myapp</a:t>
            </a:r>
            <a:r>
              <a:rPr lang="en-US" sz="2133" dirty="0"/>
              <a:t>” as the executable  (instead of “./</a:t>
            </a:r>
            <a:r>
              <a:rPr lang="en-US" sz="2133" dirty="0" err="1"/>
              <a:t>myapp</a:t>
            </a:r>
            <a:r>
              <a:rPr lang="en-US" sz="2133" dirty="0"/>
              <a:t>”)</a:t>
            </a:r>
            <a:endParaRPr sz="2133" dirty="0"/>
          </a:p>
          <a:p>
            <a:pPr marL="259543" lvl="1" indent="0">
              <a:lnSpc>
                <a:spcPct val="80000"/>
              </a:lnSpc>
              <a:spcBef>
                <a:spcPts val="600"/>
              </a:spcBef>
              <a:spcAft>
                <a:spcPts val="0"/>
              </a:spcAft>
              <a:buClr>
                <a:schemeClr val="dk1"/>
              </a:buClr>
              <a:buSzPts val="2000"/>
              <a:buNone/>
            </a:pPr>
            <a:endParaRPr sz="1800" dirty="0">
              <a:solidFill>
                <a:schemeClr val="dk1"/>
              </a:solidFill>
            </a:endParaRPr>
          </a:p>
        </p:txBody>
      </p:sp>
      <p:sp>
        <p:nvSpPr>
          <p:cNvPr id="164" name="Google Shape;164;p30"/>
          <p:cNvSpPr txBox="1">
            <a:spLocks noGrp="1"/>
          </p:cNvSpPr>
          <p:nvPr>
            <p:ph type="body" idx="1"/>
          </p:nvPr>
        </p:nvSpPr>
        <p:spPr>
          <a:xfrm>
            <a:off x="674967" y="2874033"/>
            <a:ext cx="10706800" cy="3308000"/>
          </a:xfrm>
          <a:prstGeom prst="rect">
            <a:avLst/>
          </a:prstGeom>
          <a:solidFill>
            <a:srgbClr val="D6ECF4"/>
          </a:solidFill>
          <a:ln>
            <a:noFill/>
          </a:ln>
        </p:spPr>
        <p:txBody>
          <a:bodyPr spcFirstLastPara="1" vert="horz" wrap="square" lIns="68567" tIns="34267" rIns="68567" bIns="34267" numCol="1" anchor="t" anchorCtr="0" compatLnSpc="1">
            <a:prstTxWarp prst="textNoShape">
              <a:avLst/>
            </a:prstTxWarp>
            <a:noAutofit/>
          </a:bodyPr>
          <a:lstStyle/>
          <a:p>
            <a:pPr marL="609585" indent="-457189">
              <a:spcBef>
                <a:spcPts val="800"/>
              </a:spcBef>
              <a:spcAft>
                <a:spcPts val="0"/>
              </a:spcAft>
              <a:buSzPts val="1800"/>
              <a:buChar char="●"/>
            </a:pPr>
            <a:r>
              <a:rPr lang="en-US" dirty="0"/>
              <a:t>CPU binding example:</a:t>
            </a:r>
            <a:endParaRPr dirty="0"/>
          </a:p>
          <a:p>
            <a:pPr marL="1219170" lvl="1" indent="-440256">
              <a:spcBef>
                <a:spcPts val="800"/>
              </a:spcBef>
              <a:spcAft>
                <a:spcPts val="0"/>
              </a:spcAft>
              <a:buClr>
                <a:schemeClr val="tx1"/>
              </a:buClr>
              <a:buSzPts val="1600"/>
              <a:buChar char="○"/>
            </a:pPr>
            <a:r>
              <a:rPr lang="en-US" sz="2133" dirty="0"/>
              <a:t>% </a:t>
            </a:r>
            <a:r>
              <a:rPr lang="en-US" sz="2133" dirty="0" err="1">
                <a:solidFill>
                  <a:srgbClr val="0000FF"/>
                </a:solidFill>
              </a:rPr>
              <a:t>numactl</a:t>
            </a:r>
            <a:r>
              <a:rPr lang="en-US" sz="2133" dirty="0"/>
              <a:t> </a:t>
            </a:r>
            <a:r>
              <a:rPr lang="en-US" sz="2133" dirty="0">
                <a:solidFill>
                  <a:srgbClr val="FF00FF"/>
                </a:solidFill>
              </a:rPr>
              <a:t>--</a:t>
            </a:r>
            <a:r>
              <a:rPr lang="en-US" sz="2133" dirty="0" err="1">
                <a:solidFill>
                  <a:srgbClr val="FF00FF"/>
                </a:solidFill>
              </a:rPr>
              <a:t>cpunodebind</a:t>
            </a:r>
            <a:r>
              <a:rPr lang="en-US" sz="2133" dirty="0">
                <a:solidFill>
                  <a:srgbClr val="FF00FF"/>
                </a:solidFill>
              </a:rPr>
              <a:t> 0,1</a:t>
            </a:r>
            <a:r>
              <a:rPr lang="en-US" sz="2133" dirty="0"/>
              <a:t> ./</a:t>
            </a:r>
            <a:r>
              <a:rPr lang="en-US" sz="2133" dirty="0" err="1"/>
              <a:t>code.exe</a:t>
            </a:r>
            <a:endParaRPr sz="2133" dirty="0"/>
          </a:p>
          <a:p>
            <a:pPr marL="0" indent="0">
              <a:spcBef>
                <a:spcPts val="800"/>
              </a:spcBef>
              <a:spcAft>
                <a:spcPts val="0"/>
              </a:spcAft>
              <a:buNone/>
            </a:pPr>
            <a:r>
              <a:rPr lang="en-US" sz="2133" dirty="0"/>
              <a:t>                 only use cores of NUMA nodes 0 and 1 </a:t>
            </a:r>
            <a:endParaRPr sz="2133" dirty="0"/>
          </a:p>
          <a:p>
            <a:pPr marL="609585" indent="-457189">
              <a:spcBef>
                <a:spcPts val="800"/>
              </a:spcBef>
              <a:spcAft>
                <a:spcPts val="0"/>
              </a:spcAft>
              <a:buSzPts val="1800"/>
              <a:buChar char="●"/>
            </a:pPr>
            <a:r>
              <a:rPr lang="en-US" dirty="0"/>
              <a:t>Memory binding example:</a:t>
            </a:r>
            <a:endParaRPr dirty="0"/>
          </a:p>
          <a:p>
            <a:pPr marL="1219170" lvl="1" indent="-440256">
              <a:spcBef>
                <a:spcPts val="800"/>
              </a:spcBef>
              <a:spcAft>
                <a:spcPts val="0"/>
              </a:spcAft>
              <a:buClr>
                <a:schemeClr val="tx1"/>
              </a:buClr>
              <a:buSzPts val="1600"/>
              <a:buChar char="○"/>
            </a:pPr>
            <a:r>
              <a:rPr lang="en-US" sz="2133" dirty="0"/>
              <a:t>% </a:t>
            </a:r>
            <a:r>
              <a:rPr lang="en-US" sz="2133" dirty="0" err="1">
                <a:solidFill>
                  <a:srgbClr val="0000FF"/>
                </a:solidFill>
              </a:rPr>
              <a:t>numactl</a:t>
            </a:r>
            <a:r>
              <a:rPr lang="en-US" sz="2133" dirty="0">
                <a:solidFill>
                  <a:srgbClr val="0000FF"/>
                </a:solidFill>
              </a:rPr>
              <a:t> </a:t>
            </a:r>
            <a:r>
              <a:rPr lang="en-US" sz="2133" dirty="0">
                <a:solidFill>
                  <a:srgbClr val="FF00FF"/>
                </a:solidFill>
              </a:rPr>
              <a:t>--</a:t>
            </a:r>
            <a:r>
              <a:rPr lang="en-US" sz="2133" dirty="0" err="1">
                <a:solidFill>
                  <a:srgbClr val="FF00FF"/>
                </a:solidFill>
              </a:rPr>
              <a:t>membind</a:t>
            </a:r>
            <a:r>
              <a:rPr lang="en-US" sz="2133" dirty="0">
                <a:solidFill>
                  <a:srgbClr val="FF00FF"/>
                </a:solidFill>
              </a:rPr>
              <a:t> 1</a:t>
            </a:r>
            <a:r>
              <a:rPr lang="en-US" sz="2133" dirty="0"/>
              <a:t> ./</a:t>
            </a:r>
            <a:r>
              <a:rPr lang="en-US" sz="2133" dirty="0" err="1"/>
              <a:t>code.exe</a:t>
            </a:r>
            <a:endParaRPr sz="2133" dirty="0"/>
          </a:p>
          <a:p>
            <a:pPr marL="1219170" indent="0">
              <a:spcBef>
                <a:spcPts val="800"/>
              </a:spcBef>
              <a:spcAft>
                <a:spcPts val="0"/>
              </a:spcAft>
              <a:buNone/>
            </a:pPr>
            <a:r>
              <a:rPr lang="en-US" sz="2133" dirty="0"/>
              <a:t>only use memory in NUMA nodes 1, such as the MCDRAM (High Bandwidth Memory) in KNL quad, flat mode</a:t>
            </a:r>
            <a:endParaRPr sz="2133" dirty="0"/>
          </a:p>
          <a:p>
            <a:pPr marL="259542" lvl="1" indent="0">
              <a:lnSpc>
                <a:spcPct val="80000"/>
              </a:lnSpc>
              <a:spcBef>
                <a:spcPts val="600"/>
              </a:spcBef>
              <a:spcAft>
                <a:spcPts val="0"/>
              </a:spcAft>
              <a:buClr>
                <a:schemeClr val="dk1"/>
              </a:buClr>
              <a:buSzPts val="2000"/>
              <a:buNone/>
            </a:pPr>
            <a:endParaRPr sz="1800" dirty="0">
              <a:solidFill>
                <a:schemeClr val="dk1"/>
              </a:solidFill>
            </a:endParaRPr>
          </a:p>
        </p:txBody>
      </p:sp>
    </p:spTree>
    <p:extLst>
      <p:ext uri="{BB962C8B-B14F-4D97-AF65-F5344CB8AC3E}">
        <p14:creationId xmlns:p14="http://schemas.microsoft.com/office/powerpoint/2010/main" val="4196261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idx="4294967295"/>
          </p:nvPr>
        </p:nvSpPr>
        <p:spPr>
          <a:xfrm>
            <a:off x="477960" y="301367"/>
            <a:ext cx="10682000" cy="5840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endParaRPr sz="4267" dirty="0">
              <a:solidFill>
                <a:schemeClr val="accent1"/>
              </a:solidFill>
            </a:endParaRPr>
          </a:p>
          <a:p>
            <a:pPr marL="237061" indent="-237061">
              <a:spcBef>
                <a:spcPts val="0"/>
              </a:spcBef>
              <a:spcAft>
                <a:spcPts val="0"/>
              </a:spcAft>
              <a:buSzPts val="2400"/>
            </a:pPr>
            <a:r>
              <a:rPr lang="en-US" dirty="0"/>
              <a:t>Tools to Check Node Information: </a:t>
            </a:r>
            <a:r>
              <a:rPr lang="en-US" dirty="0" err="1"/>
              <a:t>hwloc</a:t>
            </a:r>
            <a:endParaRPr dirty="0"/>
          </a:p>
        </p:txBody>
      </p:sp>
      <p:sp>
        <p:nvSpPr>
          <p:cNvPr id="136" name="Google Shape;136;p27"/>
          <p:cNvSpPr txBox="1">
            <a:spLocks noGrp="1"/>
          </p:cNvSpPr>
          <p:nvPr>
            <p:ph type="body" idx="4294967295"/>
          </p:nvPr>
        </p:nvSpPr>
        <p:spPr>
          <a:xfrm>
            <a:off x="451800" y="1076333"/>
            <a:ext cx="11288400" cy="13756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dirty="0"/>
              <a:t>Portable Hardware Locality (</a:t>
            </a:r>
            <a:r>
              <a:rPr lang="en-US" dirty="0" err="1"/>
              <a:t>hwloc</a:t>
            </a:r>
            <a:r>
              <a:rPr lang="en-US" dirty="0"/>
              <a:t>)</a:t>
            </a:r>
            <a:endParaRPr dirty="0"/>
          </a:p>
          <a:p>
            <a:pPr marL="1219170" lvl="1" indent="-440256">
              <a:spcBef>
                <a:spcPts val="800"/>
              </a:spcBef>
              <a:spcAft>
                <a:spcPts val="0"/>
              </a:spcAft>
              <a:buClr>
                <a:schemeClr val="tx1"/>
              </a:buClr>
              <a:buSzPts val="1600"/>
              <a:buChar char="○"/>
            </a:pPr>
            <a:r>
              <a:rPr lang="en-US" sz="2133" dirty="0" err="1">
                <a:solidFill>
                  <a:srgbClr val="9900FF"/>
                </a:solidFill>
              </a:rPr>
              <a:t>hwloc</a:t>
            </a:r>
            <a:r>
              <a:rPr lang="en-US" sz="2133" dirty="0">
                <a:solidFill>
                  <a:srgbClr val="9900FF"/>
                </a:solidFill>
              </a:rPr>
              <a:t>-ls</a:t>
            </a:r>
            <a:r>
              <a:rPr lang="en-US" sz="2133" dirty="0"/>
              <a:t> and </a:t>
            </a:r>
            <a:r>
              <a:rPr lang="en-US" sz="2133" dirty="0" err="1">
                <a:solidFill>
                  <a:srgbClr val="1610FF"/>
                </a:solidFill>
              </a:rPr>
              <a:t>lstopo</a:t>
            </a:r>
            <a:r>
              <a:rPr lang="en-US" sz="2133" b="1" dirty="0"/>
              <a:t>: </a:t>
            </a:r>
            <a:r>
              <a:rPr lang="en-US" sz="2133" dirty="0"/>
              <a:t>provides</a:t>
            </a:r>
            <a:r>
              <a:rPr lang="en-US" sz="2133" b="1" dirty="0"/>
              <a:t> </a:t>
            </a:r>
            <a:r>
              <a:rPr lang="en-US" sz="2133" dirty="0"/>
              <a:t>a </a:t>
            </a:r>
            <a:r>
              <a:rPr lang="en-US" sz="2133" dirty="0">
                <a:solidFill>
                  <a:srgbClr val="FF00FF"/>
                </a:solidFill>
              </a:rPr>
              <a:t>text</a:t>
            </a:r>
            <a:r>
              <a:rPr lang="en-US" sz="2133" dirty="0"/>
              <a:t> and </a:t>
            </a:r>
            <a:r>
              <a:rPr lang="en-US" sz="2133" dirty="0">
                <a:solidFill>
                  <a:srgbClr val="1610FF"/>
                </a:solidFill>
              </a:rPr>
              <a:t>graphical</a:t>
            </a:r>
            <a:r>
              <a:rPr lang="en-US" sz="2133" dirty="0">
                <a:solidFill>
                  <a:srgbClr val="3366FF"/>
                </a:solidFill>
              </a:rPr>
              <a:t> </a:t>
            </a:r>
            <a:r>
              <a:rPr lang="en-US" sz="2133" dirty="0"/>
              <a:t>representation of the system topology, NUMA nodes, cache info, and the mapping of procs.</a:t>
            </a:r>
            <a:endParaRPr sz="2133" dirty="0"/>
          </a:p>
          <a:p>
            <a:pPr marL="0" indent="0">
              <a:spcBef>
                <a:spcPts val="0"/>
              </a:spcBef>
              <a:spcAft>
                <a:spcPts val="0"/>
              </a:spcAft>
              <a:buNone/>
            </a:pPr>
            <a:endParaRPr dirty="0"/>
          </a:p>
          <a:p>
            <a:pPr marL="609585" indent="0">
              <a:spcBef>
                <a:spcPts val="800"/>
              </a:spcBef>
              <a:spcAft>
                <a:spcPts val="0"/>
              </a:spcAft>
              <a:buNone/>
            </a:pPr>
            <a:endParaRPr dirty="0">
              <a:solidFill>
                <a:srgbClr val="000000"/>
              </a:solidFill>
            </a:endParaRPr>
          </a:p>
          <a:p>
            <a:pPr marL="0" indent="0">
              <a:spcBef>
                <a:spcPts val="400"/>
              </a:spcBef>
              <a:spcAft>
                <a:spcPts val="0"/>
              </a:spcAft>
              <a:buSzPts val="1500"/>
              <a:buNone/>
            </a:pPr>
            <a:endParaRPr sz="2000" dirty="0"/>
          </a:p>
        </p:txBody>
      </p:sp>
      <p:sp>
        <p:nvSpPr>
          <p:cNvPr id="137" name="Google Shape;137;p27"/>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
        <p:nvSpPr>
          <p:cNvPr id="139" name="Google Shape;139;p27"/>
          <p:cNvSpPr txBox="1"/>
          <p:nvPr/>
        </p:nvSpPr>
        <p:spPr>
          <a:xfrm>
            <a:off x="9195000" y="3429000"/>
            <a:ext cx="2545200" cy="1207394"/>
          </a:xfrm>
          <a:prstGeom prst="rect">
            <a:avLst/>
          </a:prstGeom>
          <a:solidFill>
            <a:srgbClr val="E5DFEC"/>
          </a:solidFill>
          <a:ln>
            <a:noFill/>
          </a:ln>
        </p:spPr>
        <p:txBody>
          <a:bodyPr spcFirstLastPara="1" wrap="square" lIns="91400" tIns="45700" rIns="91400" bIns="45700" anchor="t" anchorCtr="0">
            <a:noAutofit/>
          </a:bodyPr>
          <a:lstStyle/>
          <a:p>
            <a:r>
              <a:rPr lang="en-US" sz="2000" b="1" dirty="0">
                <a:solidFill>
                  <a:schemeClr val="dk1"/>
                </a:solidFill>
                <a:latin typeface="Arial"/>
                <a:ea typeface="Arial"/>
                <a:cs typeface="Arial"/>
                <a:sym typeface="Arial"/>
              </a:rPr>
              <a:t>Haswell node example</a:t>
            </a:r>
            <a:endParaRPr sz="1400" dirty="0">
              <a:solidFill>
                <a:srgbClr val="000000"/>
              </a:solidFill>
              <a:latin typeface="Arial"/>
              <a:ea typeface="Arial"/>
              <a:cs typeface="Arial"/>
              <a:sym typeface="Arial"/>
            </a:endParaRPr>
          </a:p>
          <a:p>
            <a:r>
              <a:rPr lang="en-US" sz="2000" b="1" dirty="0">
                <a:solidFill>
                  <a:schemeClr val="dk1"/>
                </a:solidFill>
                <a:latin typeface="Arial"/>
                <a:ea typeface="Arial"/>
                <a:cs typeface="Arial"/>
                <a:sym typeface="Arial"/>
              </a:rPr>
              <a:t>32 cores, 2 sockets</a:t>
            </a:r>
          </a:p>
          <a:p>
            <a:endParaRPr sz="1400"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8C88E08-D92A-284F-8779-8BF4B0ECDE77}"/>
              </a:ext>
            </a:extLst>
          </p:cNvPr>
          <p:cNvPicPr>
            <a:picLocks noChangeAspect="1"/>
          </p:cNvPicPr>
          <p:nvPr/>
        </p:nvPicPr>
        <p:blipFill>
          <a:blip r:embed="rId3"/>
          <a:stretch>
            <a:fillRect/>
          </a:stretch>
        </p:blipFill>
        <p:spPr>
          <a:xfrm>
            <a:off x="888642" y="2493738"/>
            <a:ext cx="8252628" cy="3316417"/>
          </a:xfrm>
          <a:prstGeom prst="rect">
            <a:avLst/>
          </a:prstGeom>
        </p:spPr>
      </p:pic>
    </p:spTree>
    <p:extLst>
      <p:ext uri="{BB962C8B-B14F-4D97-AF65-F5344CB8AC3E}">
        <p14:creationId xmlns:p14="http://schemas.microsoft.com/office/powerpoint/2010/main" val="344383711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idx="4294967295"/>
          </p:nvPr>
        </p:nvSpPr>
        <p:spPr>
          <a:xfrm>
            <a:off x="435501" y="119833"/>
            <a:ext cx="107240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a:spcBef>
                <a:spcPts val="0"/>
              </a:spcBef>
              <a:spcAft>
                <a:spcPts val="0"/>
              </a:spcAft>
              <a:buSzPts val="1400"/>
            </a:pPr>
            <a:r>
              <a:rPr lang="en-US" dirty="0"/>
              <a:t>Haswell Compute Nodes Example </a:t>
            </a:r>
            <a:endParaRPr dirty="0"/>
          </a:p>
        </p:txBody>
      </p:sp>
      <p:sp>
        <p:nvSpPr>
          <p:cNvPr id="145" name="Google Shape;145;p28"/>
          <p:cNvSpPr txBox="1">
            <a:spLocks noGrp="1"/>
          </p:cNvSpPr>
          <p:nvPr>
            <p:ph type="body" idx="4294967295"/>
          </p:nvPr>
        </p:nvSpPr>
        <p:spPr>
          <a:xfrm>
            <a:off x="1649400" y="4377833"/>
            <a:ext cx="8586800" cy="1829200"/>
          </a:xfrm>
          <a:prstGeom prst="rect">
            <a:avLst/>
          </a:prstGeom>
          <a:solidFill>
            <a:srgbClr val="C9DFF2"/>
          </a:solidFill>
          <a:ln>
            <a:noFill/>
          </a:ln>
        </p:spPr>
        <p:txBody>
          <a:bodyPr spcFirstLastPara="1" vert="horz" wrap="square" lIns="91433" tIns="45700" rIns="91433" bIns="45700" numCol="1" anchor="t" anchorCtr="0" compatLnSpc="1">
            <a:prstTxWarp prst="textNoShape">
              <a:avLst/>
            </a:prstTxWarp>
            <a:noAutofit/>
          </a:bodyPr>
          <a:lstStyle/>
          <a:p>
            <a:pPr marL="338658" indent="-330192">
              <a:spcBef>
                <a:spcPts val="0"/>
              </a:spcBef>
              <a:spcAft>
                <a:spcPts val="0"/>
              </a:spcAft>
              <a:buSzPts val="1500"/>
              <a:buFont typeface="Calibri"/>
              <a:buChar char="●"/>
            </a:pPr>
            <a:r>
              <a:rPr lang="en-US" sz="2000" dirty="0">
                <a:solidFill>
                  <a:srgbClr val="000000"/>
                </a:solidFill>
              </a:rPr>
              <a:t>Each Haswell node has 2 Intel Xeon 16-core Haswell processors</a:t>
            </a:r>
            <a:endParaRPr dirty="0"/>
          </a:p>
          <a:p>
            <a:pPr marL="795847" lvl="1" indent="-338658">
              <a:spcBef>
                <a:spcPts val="267"/>
              </a:spcBef>
              <a:spcAft>
                <a:spcPts val="0"/>
              </a:spcAft>
              <a:buClr>
                <a:schemeClr val="tx1"/>
              </a:buClr>
              <a:buSzPts val="1200"/>
              <a:buFont typeface="Calibri"/>
              <a:buChar char="○"/>
            </a:pPr>
            <a:r>
              <a:rPr lang="en-US" sz="1600" b="1" dirty="0">
                <a:solidFill>
                  <a:srgbClr val="000000"/>
                </a:solidFill>
              </a:rPr>
              <a:t>2 NUMA domains (sockets) per node, 16 cores per NUMA domain. 2 hardware threads per physical core. </a:t>
            </a:r>
            <a:endParaRPr b="1" dirty="0"/>
          </a:p>
          <a:p>
            <a:pPr marL="795847" lvl="1" indent="-338658">
              <a:spcBef>
                <a:spcPts val="267"/>
              </a:spcBef>
              <a:spcAft>
                <a:spcPts val="0"/>
              </a:spcAft>
              <a:buClr>
                <a:schemeClr val="tx1"/>
              </a:buClr>
              <a:buSzPts val="1200"/>
              <a:buFont typeface="Calibri"/>
              <a:buChar char="○"/>
            </a:pPr>
            <a:r>
              <a:rPr lang="en-US" sz="1600" b="1" dirty="0">
                <a:solidFill>
                  <a:srgbClr val="000000"/>
                </a:solidFill>
              </a:rPr>
              <a:t>NUMA Domain 0: physical cores 0-15 (</a:t>
            </a:r>
            <a:r>
              <a:rPr lang="en-US" sz="1600" b="1" dirty="0">
                <a:solidFill>
                  <a:srgbClr val="3B7B40"/>
                </a:solidFill>
              </a:rPr>
              <a:t>and logical cores 32-47</a:t>
            </a:r>
            <a:r>
              <a:rPr lang="en-US" sz="1600" b="1" dirty="0">
                <a:solidFill>
                  <a:srgbClr val="000000"/>
                </a:solidFill>
              </a:rPr>
              <a:t>)                         NUMA Domain 1: physical cores 16-31 (</a:t>
            </a:r>
            <a:r>
              <a:rPr lang="en-US" sz="1600" b="1" dirty="0">
                <a:solidFill>
                  <a:srgbClr val="3B7B40"/>
                </a:solidFill>
              </a:rPr>
              <a:t>and logical cores 48-63</a:t>
            </a:r>
            <a:r>
              <a:rPr lang="en-US" sz="1600" b="1" dirty="0">
                <a:solidFill>
                  <a:srgbClr val="000000"/>
                </a:solidFill>
              </a:rPr>
              <a:t>)</a:t>
            </a:r>
            <a:endParaRPr dirty="0"/>
          </a:p>
          <a:p>
            <a:pPr marL="338658" indent="-330192">
              <a:spcBef>
                <a:spcPts val="400"/>
              </a:spcBef>
              <a:spcAft>
                <a:spcPts val="0"/>
              </a:spcAft>
              <a:buSzPts val="1500"/>
              <a:buFont typeface="Calibri"/>
              <a:buChar char="●"/>
            </a:pPr>
            <a:r>
              <a:rPr lang="en-US" sz="2000" dirty="0">
                <a:solidFill>
                  <a:srgbClr val="000000"/>
                </a:solidFill>
              </a:rPr>
              <a:t>Memory bandwidth is non-homogeneous among NUMA domains</a:t>
            </a:r>
            <a:endParaRPr dirty="0"/>
          </a:p>
        </p:txBody>
      </p:sp>
      <p:pic>
        <p:nvPicPr>
          <p:cNvPr id="146" name="Google Shape;146;p28" descr="Screen Shot 2016-02-04 at 5.15.42 AM.png"/>
          <p:cNvPicPr preferRelativeResize="0"/>
          <p:nvPr/>
        </p:nvPicPr>
        <p:blipFill rotWithShape="1">
          <a:blip r:embed="rId3">
            <a:alphaModFix/>
          </a:blip>
          <a:srcRect/>
          <a:stretch/>
        </p:blipFill>
        <p:spPr>
          <a:xfrm>
            <a:off x="1441045" y="943638"/>
            <a:ext cx="5813667" cy="3379989"/>
          </a:xfrm>
          <a:prstGeom prst="rect">
            <a:avLst/>
          </a:prstGeom>
          <a:noFill/>
          <a:ln>
            <a:noFill/>
          </a:ln>
        </p:spPr>
      </p:pic>
      <p:sp>
        <p:nvSpPr>
          <p:cNvPr id="147" name="Google Shape;147;p28"/>
          <p:cNvSpPr txBox="1"/>
          <p:nvPr/>
        </p:nvSpPr>
        <p:spPr>
          <a:xfrm>
            <a:off x="7633789" y="1544247"/>
            <a:ext cx="2722400" cy="2585200"/>
          </a:xfrm>
          <a:prstGeom prst="rect">
            <a:avLst/>
          </a:prstGeom>
          <a:solidFill>
            <a:srgbClr val="D6ECF4"/>
          </a:solidFill>
          <a:ln>
            <a:noFill/>
          </a:ln>
        </p:spPr>
        <p:txBody>
          <a:bodyPr spcFirstLastPara="1" wrap="square" lIns="91433" tIns="45700" rIns="91433" bIns="45700" anchor="t" anchorCtr="0">
            <a:noAutofit/>
          </a:bodyPr>
          <a:lstStyle/>
          <a:p>
            <a:pPr>
              <a:buClr>
                <a:srgbClr val="000000"/>
              </a:buClr>
              <a:buSzPts val="1400"/>
            </a:pPr>
            <a:r>
              <a:rPr lang="en-US" sz="1867" b="1">
                <a:solidFill>
                  <a:schemeClr val="dk1"/>
                </a:solidFill>
                <a:latin typeface="Calibri"/>
                <a:ea typeface="Calibri"/>
                <a:cs typeface="Calibri"/>
                <a:sym typeface="Calibri"/>
              </a:rPr>
              <a:t>To obtain processor info:</a:t>
            </a:r>
            <a:endParaRPr sz="1867">
              <a:solidFill>
                <a:schemeClr val="dk1"/>
              </a:solidFill>
              <a:latin typeface="Calibri"/>
              <a:ea typeface="Calibri"/>
              <a:cs typeface="Calibri"/>
              <a:sym typeface="Calibri"/>
            </a:endParaRPr>
          </a:p>
          <a:p>
            <a:pPr>
              <a:buClr>
                <a:srgbClr val="000000"/>
              </a:buClr>
              <a:buSzPts val="1400"/>
            </a:pPr>
            <a:endParaRPr sz="1867">
              <a:solidFill>
                <a:schemeClr val="dk1"/>
              </a:solidFill>
              <a:latin typeface="Calibri"/>
              <a:ea typeface="Calibri"/>
              <a:cs typeface="Calibri"/>
              <a:sym typeface="Calibri"/>
            </a:endParaRPr>
          </a:p>
          <a:p>
            <a:pPr>
              <a:buClr>
                <a:srgbClr val="000000"/>
              </a:buClr>
              <a:buSzPts val="1400"/>
            </a:pPr>
            <a:r>
              <a:rPr lang="en-US" sz="1867">
                <a:solidFill>
                  <a:schemeClr val="dk1"/>
                </a:solidFill>
                <a:latin typeface="Calibri"/>
                <a:ea typeface="Calibri"/>
                <a:cs typeface="Calibri"/>
                <a:sym typeface="Calibri"/>
              </a:rPr>
              <a:t>Get on a compute node:</a:t>
            </a:r>
            <a:endParaRPr sz="1467">
              <a:solidFill>
                <a:srgbClr val="000000"/>
              </a:solidFill>
              <a:latin typeface="Arial"/>
              <a:ea typeface="Arial"/>
              <a:cs typeface="Arial"/>
              <a:sym typeface="Arial"/>
            </a:endParaRPr>
          </a:p>
          <a:p>
            <a:pPr>
              <a:buClr>
                <a:srgbClr val="000000"/>
              </a:buClr>
              <a:buSzPts val="1400"/>
            </a:pPr>
            <a:r>
              <a:rPr lang="en-US" sz="1867">
                <a:solidFill>
                  <a:schemeClr val="dk1"/>
                </a:solidFill>
                <a:latin typeface="Calibri"/>
                <a:ea typeface="Calibri"/>
                <a:cs typeface="Calibri"/>
                <a:sym typeface="Calibri"/>
              </a:rPr>
              <a:t>% salloc -N 1 -C …</a:t>
            </a:r>
            <a:endParaRPr sz="1867">
              <a:solidFill>
                <a:schemeClr val="dk1"/>
              </a:solidFill>
              <a:latin typeface="Calibri"/>
              <a:ea typeface="Calibri"/>
              <a:cs typeface="Calibri"/>
              <a:sym typeface="Calibri"/>
            </a:endParaRPr>
          </a:p>
          <a:p>
            <a:pPr>
              <a:buClr>
                <a:srgbClr val="000000"/>
              </a:buClr>
              <a:buSzPts val="1400"/>
            </a:pPr>
            <a:r>
              <a:rPr lang="en-US" sz="1867">
                <a:solidFill>
                  <a:schemeClr val="dk1"/>
                </a:solidFill>
                <a:latin typeface="Calibri"/>
                <a:ea typeface="Calibri"/>
                <a:cs typeface="Calibri"/>
                <a:sym typeface="Calibri"/>
              </a:rPr>
              <a:t>Then:</a:t>
            </a:r>
            <a:endParaRPr sz="1467">
              <a:solidFill>
                <a:srgbClr val="000000"/>
              </a:solidFill>
              <a:latin typeface="Arial"/>
              <a:ea typeface="Arial"/>
              <a:cs typeface="Arial"/>
              <a:sym typeface="Arial"/>
            </a:endParaRPr>
          </a:p>
          <a:p>
            <a:pPr>
              <a:buClr>
                <a:srgbClr val="000000"/>
              </a:buClr>
              <a:buSzPts val="1400"/>
            </a:pPr>
            <a:r>
              <a:rPr lang="en-US" sz="1867">
                <a:solidFill>
                  <a:schemeClr val="dk1"/>
                </a:solidFill>
                <a:latin typeface="Calibri"/>
                <a:ea typeface="Calibri"/>
                <a:cs typeface="Calibri"/>
                <a:sym typeface="Calibri"/>
              </a:rPr>
              <a:t>% numactl -H</a:t>
            </a:r>
            <a:endParaRPr sz="1467">
              <a:solidFill>
                <a:srgbClr val="000000"/>
              </a:solidFill>
              <a:latin typeface="Arial"/>
              <a:ea typeface="Arial"/>
              <a:cs typeface="Arial"/>
              <a:sym typeface="Arial"/>
            </a:endParaRPr>
          </a:p>
          <a:p>
            <a:pPr>
              <a:buClr>
                <a:srgbClr val="000000"/>
              </a:buClr>
              <a:buSzPts val="1400"/>
            </a:pPr>
            <a:r>
              <a:rPr lang="en-US" sz="1867">
                <a:solidFill>
                  <a:schemeClr val="dk1"/>
                </a:solidFill>
                <a:latin typeface="Calibri"/>
                <a:ea typeface="Calibri"/>
                <a:cs typeface="Calibri"/>
                <a:sym typeface="Calibri"/>
              </a:rPr>
              <a:t>or % cat /proc/cpuinfo</a:t>
            </a:r>
            <a:endParaRPr sz="1867">
              <a:solidFill>
                <a:schemeClr val="dk1"/>
              </a:solidFill>
              <a:latin typeface="Calibri"/>
              <a:ea typeface="Calibri"/>
              <a:cs typeface="Calibri"/>
              <a:sym typeface="Calibri"/>
            </a:endParaRPr>
          </a:p>
          <a:p>
            <a:pPr>
              <a:buClr>
                <a:srgbClr val="000000"/>
              </a:buClr>
              <a:buSzPts val="1400"/>
            </a:pPr>
            <a:r>
              <a:rPr lang="en-US" sz="1867">
                <a:solidFill>
                  <a:schemeClr val="dk1"/>
                </a:solidFill>
                <a:latin typeface="Calibri"/>
                <a:ea typeface="Calibri"/>
                <a:cs typeface="Calibri"/>
                <a:sym typeface="Calibri"/>
              </a:rPr>
              <a:t>or % hwloc-ls</a:t>
            </a:r>
            <a:endParaRPr sz="1467">
              <a:solidFill>
                <a:srgbClr val="000000"/>
              </a:solidFill>
              <a:latin typeface="Arial"/>
              <a:ea typeface="Arial"/>
              <a:cs typeface="Arial"/>
              <a:sym typeface="Arial"/>
            </a:endParaRPr>
          </a:p>
        </p:txBody>
      </p:sp>
    </p:spTree>
    <p:extLst>
      <p:ext uri="{BB962C8B-B14F-4D97-AF65-F5344CB8AC3E}">
        <p14:creationId xmlns:p14="http://schemas.microsoft.com/office/powerpoint/2010/main" val="253381543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title" idx="4294967295"/>
          </p:nvPr>
        </p:nvSpPr>
        <p:spPr>
          <a:xfrm>
            <a:off x="477960" y="301367"/>
            <a:ext cx="10682000" cy="5840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Find Processor Info on a Mac Laptop</a:t>
            </a:r>
            <a:endParaRPr dirty="0"/>
          </a:p>
        </p:txBody>
      </p:sp>
      <p:sp>
        <p:nvSpPr>
          <p:cNvPr id="119" name="Google Shape;119;p25"/>
          <p:cNvSpPr txBox="1">
            <a:spLocks noGrp="1"/>
          </p:cNvSpPr>
          <p:nvPr>
            <p:ph type="body" idx="4294967295"/>
          </p:nvPr>
        </p:nvSpPr>
        <p:spPr>
          <a:xfrm>
            <a:off x="763800" y="1132100"/>
            <a:ext cx="10995200" cy="51180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0" indent="0">
              <a:buNone/>
            </a:pPr>
            <a:r>
              <a:rPr lang="en-US" dirty="0"/>
              <a:t>$ </a:t>
            </a:r>
            <a:r>
              <a:rPr lang="en-US" dirty="0" err="1"/>
              <a:t>sysctl</a:t>
            </a:r>
            <a:r>
              <a:rPr lang="en-US" dirty="0"/>
              <a:t> -n </a:t>
            </a:r>
            <a:r>
              <a:rPr lang="en-US" dirty="0" err="1"/>
              <a:t>machdep.cpu.brand_string</a:t>
            </a:r>
            <a:endParaRPr lang="en-US" dirty="0"/>
          </a:p>
          <a:p>
            <a:pPr marL="0" indent="0">
              <a:buNone/>
            </a:pPr>
            <a:r>
              <a:rPr lang="en-US" dirty="0"/>
              <a:t>   Intel(R) Core(TM) i7-8569U CPU @ 2.80GHz</a:t>
            </a:r>
          </a:p>
          <a:p>
            <a:endParaRPr lang="en-US" dirty="0"/>
          </a:p>
          <a:p>
            <a:pPr marL="0" indent="0">
              <a:buNone/>
            </a:pPr>
            <a:r>
              <a:rPr lang="en-US" dirty="0"/>
              <a:t>$ </a:t>
            </a:r>
            <a:r>
              <a:rPr lang="en-US" dirty="0" err="1"/>
              <a:t>system_profiler</a:t>
            </a:r>
            <a:r>
              <a:rPr lang="en-US" dirty="0"/>
              <a:t> |grep Processor</a:t>
            </a:r>
          </a:p>
          <a:p>
            <a:pPr marL="0" indent="0">
              <a:buNone/>
            </a:pPr>
            <a:r>
              <a:rPr lang="en-US" dirty="0"/>
              <a:t>      …</a:t>
            </a:r>
          </a:p>
          <a:p>
            <a:pPr marL="0" indent="0">
              <a:buNone/>
            </a:pPr>
            <a:r>
              <a:rPr lang="en-US" dirty="0"/>
              <a:t>      Processor Name: Quad-Core Intel Core i7</a:t>
            </a:r>
          </a:p>
          <a:p>
            <a:pPr marL="0" indent="0">
              <a:buNone/>
            </a:pPr>
            <a:r>
              <a:rPr lang="en-US" dirty="0"/>
              <a:t>      Processor Speed: 2.8 GHz</a:t>
            </a:r>
          </a:p>
          <a:p>
            <a:pPr marL="0" indent="0">
              <a:buNone/>
            </a:pPr>
            <a:r>
              <a:rPr lang="en-US" dirty="0"/>
              <a:t>      Number of Processors: 1</a:t>
            </a:r>
          </a:p>
          <a:p>
            <a:pPr marL="0" indent="0">
              <a:buNone/>
            </a:pPr>
            <a:r>
              <a:rPr lang="en-US" dirty="0"/>
              <a:t>      …</a:t>
            </a:r>
          </a:p>
          <a:p>
            <a:pPr marL="0" indent="0">
              <a:buNone/>
            </a:pPr>
            <a:r>
              <a:rPr lang="en-US" dirty="0"/>
              <a:t>     </a:t>
            </a:r>
            <a:endParaRPr dirty="0"/>
          </a:p>
          <a:p>
            <a:pPr marL="0" indent="0">
              <a:spcBef>
                <a:spcPts val="400"/>
              </a:spcBef>
              <a:spcAft>
                <a:spcPts val="0"/>
              </a:spcAft>
              <a:buSzPts val="1500"/>
              <a:buNone/>
            </a:pPr>
            <a:endParaRPr sz="2000" dirty="0"/>
          </a:p>
        </p:txBody>
      </p:sp>
      <p:sp>
        <p:nvSpPr>
          <p:cNvPr id="120" name="Google Shape;120;p25"/>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03614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3915FF4-63C8-4E32-B269-3E366B5F3A53}" type="slidenum">
              <a:rPr lang="zh-CN" altLang="en-US"/>
              <a:pPr>
                <a:defRPr/>
              </a:pPr>
              <a:t>15</a:t>
            </a:fld>
            <a:endParaRPr lang="en-US" altLang="zh-CN"/>
          </a:p>
        </p:txBody>
      </p:sp>
      <p:sp>
        <p:nvSpPr>
          <p:cNvPr id="16387" name="Rectangle 2"/>
          <p:cNvSpPr>
            <a:spLocks noGrp="1" noChangeArrowheads="1"/>
          </p:cNvSpPr>
          <p:nvPr>
            <p:ph type="title"/>
          </p:nvPr>
        </p:nvSpPr>
        <p:spPr>
          <a:xfrm>
            <a:off x="1956595" y="102654"/>
            <a:ext cx="8496300" cy="768350"/>
          </a:xfrm>
        </p:spPr>
        <p:txBody>
          <a:bodyPr/>
          <a:lstStyle/>
          <a:p>
            <a:pPr eaLnBrk="1" hangingPunct="1"/>
            <a:r>
              <a:rPr lang="en-US" altLang="zh-CN" sz="3600" dirty="0">
                <a:ea typeface="SimSun" pitchFamily="2" charset="-122"/>
              </a:rPr>
              <a:t>OpenMP Basic Syntax</a:t>
            </a:r>
          </a:p>
        </p:txBody>
      </p:sp>
      <p:sp>
        <p:nvSpPr>
          <p:cNvPr id="16388" name="Rectangle 3"/>
          <p:cNvSpPr>
            <a:spLocks noGrp="1" noChangeArrowheads="1"/>
          </p:cNvSpPr>
          <p:nvPr>
            <p:ph type="body" idx="1"/>
          </p:nvPr>
        </p:nvSpPr>
        <p:spPr>
          <a:xfrm>
            <a:off x="1812925" y="871005"/>
            <a:ext cx="8612188" cy="534467"/>
          </a:xfrm>
        </p:spPr>
        <p:txBody>
          <a:bodyPr/>
          <a:lstStyle/>
          <a:p>
            <a:pPr eaLnBrk="1" hangingPunct="1">
              <a:lnSpc>
                <a:spcPct val="83000"/>
              </a:lnSpc>
            </a:pPr>
            <a:r>
              <a:rPr lang="en-US" altLang="zh-CN" sz="2000" dirty="0">
                <a:ea typeface="SimSun" pitchFamily="2" charset="-122"/>
              </a:rPr>
              <a:t>Most of the constructs in </a:t>
            </a:r>
            <a:r>
              <a:rPr lang="en-US" altLang="zh-CN" sz="2000" dirty="0" err="1">
                <a:ea typeface="SimSun" pitchFamily="2" charset="-122"/>
              </a:rPr>
              <a:t>OpenMP</a:t>
            </a:r>
            <a:r>
              <a:rPr lang="en-US" altLang="zh-CN" sz="2000" dirty="0">
                <a:ea typeface="SimSun" pitchFamily="2" charset="-122"/>
              </a:rPr>
              <a:t> are compiler directives.</a:t>
            </a:r>
          </a:p>
          <a:p>
            <a:pPr lvl="3" eaLnBrk="1" hangingPunct="1">
              <a:lnSpc>
                <a:spcPct val="83000"/>
              </a:lnSpc>
              <a:buFontTx/>
              <a:buNone/>
            </a:pPr>
            <a:r>
              <a:rPr lang="en-US" altLang="zh-CN" sz="2400" b="1" i="1" dirty="0">
                <a:latin typeface="Arial" charset="0"/>
                <a:ea typeface="SimSun" pitchFamily="2" charset="-122"/>
              </a:rPr>
              <a:t> </a:t>
            </a:r>
          </a:p>
          <a:p>
            <a:pPr lvl="3" eaLnBrk="1" hangingPunct="1">
              <a:lnSpc>
                <a:spcPct val="83000"/>
              </a:lnSpc>
              <a:buFontTx/>
              <a:buNone/>
            </a:pPr>
            <a:endParaRPr lang="en-US" altLang="zh-CN" sz="2400" b="1" i="1" dirty="0">
              <a:latin typeface="Arial" charset="0"/>
              <a:ea typeface="SimSun" pitchFamily="2"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662006986"/>
              </p:ext>
            </p:extLst>
          </p:nvPr>
        </p:nvGraphicFramePr>
        <p:xfrm>
          <a:off x="716692" y="1300337"/>
          <a:ext cx="10385317" cy="3947160"/>
        </p:xfrm>
        <a:graphic>
          <a:graphicData uri="http://schemas.openxmlformats.org/drawingml/2006/table">
            <a:tbl>
              <a:tblPr firstRow="1" bandRow="1">
                <a:tableStyleId>{5940675A-B579-460E-94D1-54222C63F5DA}</a:tableStyleId>
              </a:tblPr>
              <a:tblGrid>
                <a:gridCol w="5177481">
                  <a:extLst>
                    <a:ext uri="{9D8B030D-6E8A-4147-A177-3AD203B41FA5}">
                      <a16:colId xmlns:a16="http://schemas.microsoft.com/office/drawing/2014/main" val="20000"/>
                    </a:ext>
                  </a:extLst>
                </a:gridCol>
                <a:gridCol w="5207836">
                  <a:extLst>
                    <a:ext uri="{9D8B030D-6E8A-4147-A177-3AD203B41FA5}">
                      <a16:colId xmlns:a16="http://schemas.microsoft.com/office/drawing/2014/main" val="1232650721"/>
                    </a:ext>
                  </a:extLst>
                </a:gridCol>
              </a:tblGrid>
              <a:tr h="370840">
                <a:tc>
                  <a:txBody>
                    <a:bodyPr/>
                    <a:lstStyle/>
                    <a:p>
                      <a:pPr algn="ctr"/>
                      <a:r>
                        <a:rPr lang="en-US" sz="2000" b="1" dirty="0"/>
                        <a:t>C and C++</a:t>
                      </a:r>
                    </a:p>
                  </a:txBody>
                  <a:tcPr>
                    <a:solidFill>
                      <a:srgbClr val="FFFFE7"/>
                    </a:solidFill>
                  </a:tcPr>
                </a:tc>
                <a:tc>
                  <a:txBody>
                    <a:bodyPr/>
                    <a:lstStyle/>
                    <a:p>
                      <a:pPr algn="ctr"/>
                      <a:r>
                        <a:rPr lang="en-US" sz="2000" dirty="0"/>
                        <a:t>Fortran</a:t>
                      </a:r>
                      <a:endParaRPr lang="en-US" sz="2000" b="1" dirty="0"/>
                    </a:p>
                  </a:txBody>
                  <a:tcPr>
                    <a:solidFill>
                      <a:srgbClr val="E6F8FF"/>
                    </a:solidFill>
                  </a:tcPr>
                </a:tc>
                <a:extLst>
                  <a:ext uri="{0D108BD9-81ED-4DB2-BD59-A6C34878D82A}">
                    <a16:rowId xmlns:a16="http://schemas.microsoft.com/office/drawing/2014/main" val="10000"/>
                  </a:ext>
                </a:extLst>
              </a:tr>
              <a:tr h="370840">
                <a:tc gridSpan="2">
                  <a:txBody>
                    <a:bodyPr/>
                    <a:lstStyle/>
                    <a:p>
                      <a:pPr algn="ctr"/>
                      <a:r>
                        <a:rPr lang="en-US" sz="1800" dirty="0"/>
                        <a:t>Compiler directives</a:t>
                      </a:r>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600" b="1" i="1" dirty="0">
                          <a:latin typeface="Arial" charset="0"/>
                          <a:ea typeface="SimSun" pitchFamily="2" charset="-122"/>
                        </a:rPr>
                        <a:t>#pragma </a:t>
                      </a:r>
                      <a:r>
                        <a:rPr lang="en-US" altLang="zh-CN" sz="1600" b="1" i="1" dirty="0" err="1">
                          <a:latin typeface="Arial" charset="0"/>
                          <a:ea typeface="SimSun" pitchFamily="2" charset="-122"/>
                        </a:rPr>
                        <a:t>omp</a:t>
                      </a:r>
                      <a:r>
                        <a:rPr lang="en-US" altLang="zh-CN" sz="1600" b="1" i="1" dirty="0">
                          <a:latin typeface="Arial" charset="0"/>
                          <a:ea typeface="SimSun" pitchFamily="2" charset="-122"/>
                        </a:rPr>
                        <a:t> construct [clause [clause]…]</a:t>
                      </a:r>
                    </a:p>
                    <a:p>
                      <a:endParaRPr lang="en-US" sz="1800" dirty="0"/>
                    </a:p>
                  </a:txBody>
                  <a:tcPr>
                    <a:solidFill>
                      <a:srgbClr val="FFFFE7"/>
                    </a:solidFill>
                  </a:tcPr>
                </a:tc>
                <a:tc>
                  <a:txBody>
                    <a:bodyPr/>
                    <a:lstStyle/>
                    <a:p>
                      <a:r>
                        <a:rPr lang="en-US" sz="1600" b="1" i="1" kern="1200" dirty="0">
                          <a:solidFill>
                            <a:schemeClr val="tx1"/>
                          </a:solidFill>
                          <a:latin typeface="Arial" charset="0"/>
                          <a:ea typeface="SimSun" pitchFamily="2" charset="-122"/>
                          <a:cs typeface="+mn-cs"/>
                        </a:rPr>
                        <a:t>!$OMP construct [clause [clause] </a:t>
                      </a:r>
                      <a:r>
                        <a:rPr lang="mr-IN" sz="1600" b="1" i="1" kern="1200" dirty="0">
                          <a:solidFill>
                            <a:schemeClr val="tx1"/>
                          </a:solidFill>
                          <a:latin typeface="Arial" charset="0"/>
                          <a:ea typeface="SimSun" pitchFamily="2" charset="-122"/>
                          <a:cs typeface="+mn-cs"/>
                        </a:rPr>
                        <a:t>…</a:t>
                      </a:r>
                      <a:r>
                        <a:rPr lang="en-US" sz="1600" b="1" i="1" kern="1200" dirty="0">
                          <a:solidFill>
                            <a:schemeClr val="tx1"/>
                          </a:solidFill>
                          <a:latin typeface="Arial" charset="0"/>
                          <a:ea typeface="SimSun" pitchFamily="2" charset="-122"/>
                          <a:cs typeface="+mn-cs"/>
                        </a:rPr>
                        <a:t>]</a:t>
                      </a:r>
                      <a:endParaRPr lang="en-US" sz="1800" dirty="0"/>
                    </a:p>
                  </a:txBody>
                  <a:tcPr>
                    <a:solidFill>
                      <a:srgbClr val="E6F8FF"/>
                    </a:solidFill>
                  </a:tcPr>
                </a:tc>
                <a:extLst>
                  <a:ext uri="{0D108BD9-81ED-4DB2-BD59-A6C34878D82A}">
                    <a16:rowId xmlns:a16="http://schemas.microsoft.com/office/drawing/2014/main" val="10002"/>
                  </a:ext>
                </a:extLst>
              </a:tr>
              <a:tr h="370840">
                <a:tc gridSpan="2">
                  <a:txBody>
                    <a:bodyPr/>
                    <a:lstStyle/>
                    <a:p>
                      <a:pPr marL="0" marR="0" lvl="3" indent="0" algn="ctr" defTabSz="914400" rtl="0" eaLnBrk="1" fontAlgn="auto" latinLnBrk="0" hangingPunct="1">
                        <a:lnSpc>
                          <a:spcPct val="100000"/>
                        </a:lnSpc>
                        <a:spcBef>
                          <a:spcPts val="0"/>
                        </a:spcBef>
                        <a:spcAft>
                          <a:spcPts val="0"/>
                        </a:spcAft>
                        <a:buClrTx/>
                        <a:buSzTx/>
                        <a:buFontTx/>
                        <a:buNone/>
                        <a:tabLst/>
                        <a:defRPr/>
                      </a:pPr>
                      <a:r>
                        <a:rPr lang="en-US" altLang="zh-CN" sz="1800" b="0" i="0" dirty="0">
                          <a:latin typeface="Arial" charset="0"/>
                          <a:ea typeface="SimSun" pitchFamily="2" charset="-122"/>
                        </a:rPr>
                        <a:t>Example</a:t>
                      </a:r>
                    </a:p>
                  </a:txBody>
                  <a:tcPr/>
                </a:tc>
                <a:tc hMerge="1">
                  <a:txBody>
                    <a:bodyPr/>
                    <a:lstStyle/>
                    <a:p>
                      <a:endParaRPr lang="en-US"/>
                    </a:p>
                  </a:txBody>
                  <a:tcPr/>
                </a:tc>
                <a:extLst>
                  <a:ext uri="{0D108BD9-81ED-4DB2-BD59-A6C34878D82A}">
                    <a16:rowId xmlns:a16="http://schemas.microsoft.com/office/drawing/2014/main" val="10003"/>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#pragma </a:t>
                      </a:r>
                      <a:r>
                        <a:rPr lang="en-US" altLang="zh-CN" sz="1800" b="1" i="1" dirty="0" err="1">
                          <a:latin typeface="Arial" charset="0"/>
                          <a:ea typeface="SimSun" pitchFamily="2" charset="-122"/>
                        </a:rPr>
                        <a:t>omp</a:t>
                      </a:r>
                      <a:r>
                        <a:rPr lang="en-US" altLang="zh-CN" sz="1800" b="1" i="1" dirty="0">
                          <a:latin typeface="Arial" charset="0"/>
                          <a:ea typeface="SimSun" pitchFamily="2" charset="-122"/>
                        </a:rPr>
                        <a:t> parallel private(x)</a:t>
                      </a:r>
                    </a:p>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altLang="zh-CN" sz="1800" b="1" i="1" dirty="0">
                        <a:latin typeface="Arial" charset="0"/>
                        <a:ea typeface="SimSun" pitchFamily="2" charset="-122"/>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altLang="zh-CN" sz="1800" b="1" i="1" dirty="0">
                        <a:latin typeface="Arial" charset="0"/>
                        <a:ea typeface="SimSun" pitchFamily="2" charset="-122"/>
                      </a:endParaRPr>
                    </a:p>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a:t>
                      </a:r>
                    </a:p>
                  </a:txBody>
                  <a:tcPr>
                    <a:solidFill>
                      <a:srgbClr val="FFFFE7"/>
                    </a:solidFill>
                  </a:tcPr>
                </a:tc>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!$OMP PARALLEL PRIVATE(X)</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1800" b="1" i="1" kern="1200" dirty="0">
                        <a:solidFill>
                          <a:schemeClr val="tx1"/>
                        </a:solidFill>
                        <a:latin typeface="Arial" charset="0"/>
                        <a:ea typeface="SimSun" pitchFamily="2" charset="-122"/>
                        <a:cs typeface="+mn-cs"/>
                      </a:endParaRPr>
                    </a:p>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!$OMP END PARALLEL</a:t>
                      </a:r>
                      <a:endParaRPr lang="en-US" altLang="zh-CN" sz="1800" b="1" i="1" dirty="0">
                        <a:latin typeface="Arial" charset="0"/>
                        <a:ea typeface="SimSun" pitchFamily="2" charset="-122"/>
                      </a:endParaRPr>
                    </a:p>
                  </a:txBody>
                  <a:tcPr>
                    <a:solidFill>
                      <a:srgbClr val="E6F8FF"/>
                    </a:solidFill>
                  </a:tcPr>
                </a:tc>
                <a:extLst>
                  <a:ext uri="{0D108BD9-81ED-4DB2-BD59-A6C34878D82A}">
                    <a16:rowId xmlns:a16="http://schemas.microsoft.com/office/drawing/2014/main" val="10004"/>
                  </a:ext>
                </a:extLst>
              </a:tr>
              <a:tr h="0">
                <a:tc gridSpan="2">
                  <a:txBody>
                    <a:bodyPr/>
                    <a:lstStyle/>
                    <a:p>
                      <a:pPr algn="ctr"/>
                      <a:r>
                        <a:rPr lang="en-US" dirty="0"/>
                        <a:t>Function prototypes</a:t>
                      </a:r>
                      <a:r>
                        <a:rPr lang="en-US" baseline="0" dirty="0"/>
                        <a:t> and types:</a:t>
                      </a:r>
                      <a:endParaRPr lang="en-US" dirty="0"/>
                    </a:p>
                  </a:txBody>
                  <a:tcPr/>
                </a:tc>
                <a:tc hMerge="1">
                  <a:txBody>
                    <a:bodyPr/>
                    <a:lstStyle/>
                    <a:p>
                      <a:endParaRPr lang="en-US"/>
                    </a:p>
                  </a:txBody>
                  <a:tcPr/>
                </a:tc>
                <a:extLst>
                  <a:ext uri="{0D108BD9-81ED-4DB2-BD59-A6C34878D82A}">
                    <a16:rowId xmlns:a16="http://schemas.microsoft.com/office/drawing/2014/main" val="10005"/>
                  </a:ext>
                </a:extLst>
              </a:tr>
              <a:tr h="370840">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zh-CN" sz="1800" b="1" i="1" dirty="0">
                          <a:latin typeface="Arial" charset="0"/>
                          <a:ea typeface="SimSun" pitchFamily="2" charset="-122"/>
                        </a:rPr>
                        <a:t>#include &lt;</a:t>
                      </a:r>
                      <a:r>
                        <a:rPr lang="en-US" altLang="zh-CN" sz="1800" b="1" i="1" dirty="0" err="1">
                          <a:latin typeface="Arial" charset="0"/>
                          <a:ea typeface="SimSun" pitchFamily="2" charset="-122"/>
                        </a:rPr>
                        <a:t>omp.h</a:t>
                      </a:r>
                      <a:r>
                        <a:rPr lang="en-US" altLang="zh-CN" sz="1800" b="1" i="1" dirty="0">
                          <a:latin typeface="Arial" charset="0"/>
                          <a:ea typeface="SimSun" pitchFamily="2" charset="-122"/>
                        </a:rPr>
                        <a:t>&gt;</a:t>
                      </a:r>
                    </a:p>
                  </a:txBody>
                  <a:tcPr>
                    <a:solidFill>
                      <a:srgbClr val="FFFFE7"/>
                    </a:solidFill>
                  </a:tcPr>
                </a:tc>
                <a:tc>
                  <a: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tx1"/>
                          </a:solidFill>
                          <a:latin typeface="Arial" charset="0"/>
                          <a:ea typeface="SimSun" pitchFamily="2" charset="-122"/>
                          <a:cs typeface="+mn-cs"/>
                        </a:rPr>
                        <a:t>use OMP_LIB</a:t>
                      </a:r>
                      <a:endParaRPr lang="en-US" altLang="zh-CN" sz="1800" b="1" i="1" dirty="0">
                        <a:latin typeface="Arial" charset="0"/>
                        <a:ea typeface="SimSun" pitchFamily="2" charset="-122"/>
                      </a:endParaRPr>
                    </a:p>
                  </a:txBody>
                  <a:tcPr>
                    <a:solidFill>
                      <a:srgbClr val="E6F8FF"/>
                    </a:solidFill>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397840" y="5650646"/>
            <a:ext cx="11442357" cy="10923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83000"/>
              </a:lnSpc>
            </a:pPr>
            <a:r>
              <a:rPr lang="en-US" altLang="zh-CN" sz="2000" kern="0" dirty="0">
                <a:ea typeface="SimSun" pitchFamily="2" charset="-122"/>
              </a:rPr>
              <a:t>Most OpenMP constructs apply to a “structured block”.</a:t>
            </a:r>
          </a:p>
          <a:p>
            <a:pPr lvl="1" eaLnBrk="1" hangingPunct="1">
              <a:lnSpc>
                <a:spcPct val="83000"/>
              </a:lnSpc>
            </a:pPr>
            <a:r>
              <a:rPr lang="en-US" altLang="zh-CN" sz="1600" kern="0" dirty="0">
                <a:ea typeface="SimSun" pitchFamily="2" charset="-122"/>
              </a:rPr>
              <a:t>Structured block: a block of one or more statements with one point of entry at the top and one point of exit at the bottom. </a:t>
            </a:r>
          </a:p>
          <a:p>
            <a:pPr lvl="1" eaLnBrk="1" hangingPunct="1">
              <a:lnSpc>
                <a:spcPct val="83000"/>
              </a:lnSpc>
            </a:pPr>
            <a:r>
              <a:rPr lang="en-US" altLang="zh-CN" sz="1600" kern="0" dirty="0">
                <a:ea typeface="SimSun" pitchFamily="2" charset="-122"/>
              </a:rPr>
              <a:t>It’s OK to have an exit() within the structured block.</a:t>
            </a:r>
          </a:p>
        </p:txBody>
      </p:sp>
    </p:spTree>
    <p:extLst>
      <p:ext uri="{BB962C8B-B14F-4D97-AF65-F5344CB8AC3E}">
        <p14:creationId xmlns:p14="http://schemas.microsoft.com/office/powerpoint/2010/main" val="332647737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2163-B91A-F54E-AC38-6E85CD7A7ADF}"/>
              </a:ext>
            </a:extLst>
          </p:cNvPr>
          <p:cNvSpPr>
            <a:spLocks noGrp="1"/>
          </p:cNvSpPr>
          <p:nvPr>
            <p:ph type="title"/>
          </p:nvPr>
        </p:nvSpPr>
        <p:spPr>
          <a:xfrm>
            <a:off x="222252" y="312749"/>
            <a:ext cx="10983384" cy="889000"/>
          </a:xfrm>
        </p:spPr>
        <p:txBody>
          <a:bodyPr/>
          <a:lstStyle/>
          <a:p>
            <a:r>
              <a:rPr lang="en-US" dirty="0"/>
              <a:t>   Exercise: Node Information</a:t>
            </a:r>
          </a:p>
        </p:txBody>
      </p:sp>
      <p:sp>
        <p:nvSpPr>
          <p:cNvPr id="3" name="Content Placeholder 2">
            <a:extLst>
              <a:ext uri="{FF2B5EF4-FFF2-40B4-BE49-F238E27FC236}">
                <a16:creationId xmlns:a16="http://schemas.microsoft.com/office/drawing/2014/main" id="{CE62007A-9D96-0C4F-9335-A45ED9535364}"/>
              </a:ext>
            </a:extLst>
          </p:cNvPr>
          <p:cNvSpPr>
            <a:spLocks noGrp="1"/>
          </p:cNvSpPr>
          <p:nvPr>
            <p:ph idx="1"/>
          </p:nvPr>
        </p:nvSpPr>
        <p:spPr>
          <a:xfrm>
            <a:off x="796925" y="1201749"/>
            <a:ext cx="10598149" cy="5104469"/>
          </a:xfrm>
        </p:spPr>
        <p:txBody>
          <a:bodyPr/>
          <a:lstStyle/>
          <a:p>
            <a:r>
              <a:rPr lang="en-US" sz="2600" dirty="0"/>
              <a:t>Characterize the processor/memory layout of your system</a:t>
            </a:r>
          </a:p>
          <a:p>
            <a:pPr marL="0" indent="0">
              <a:buNone/>
            </a:pPr>
            <a:endParaRPr lang="en-US" sz="2600" dirty="0"/>
          </a:p>
          <a:p>
            <a:r>
              <a:rPr lang="en-US" sz="2600" dirty="0"/>
              <a:t>Try on a Cori login node, a Cori Haswell and a Cori KNL node, and find out the differences </a:t>
            </a:r>
          </a:p>
        </p:txBody>
      </p:sp>
      <p:sp>
        <p:nvSpPr>
          <p:cNvPr id="4" name="Slide Number Placeholder 3">
            <a:extLst>
              <a:ext uri="{FF2B5EF4-FFF2-40B4-BE49-F238E27FC236}">
                <a16:creationId xmlns:a16="http://schemas.microsoft.com/office/drawing/2014/main" id="{C8AEB93D-4EEB-5444-A958-A2E869A2167E}"/>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150</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85675235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title" idx="4294967295"/>
          </p:nvPr>
        </p:nvSpPr>
        <p:spPr>
          <a:xfrm>
            <a:off x="477960" y="301367"/>
            <a:ext cx="10682000" cy="5840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Process / Thread / Memory Affinity (1)</a:t>
            </a:r>
            <a:endParaRPr dirty="0"/>
          </a:p>
        </p:txBody>
      </p:sp>
      <p:sp>
        <p:nvSpPr>
          <p:cNvPr id="112" name="Google Shape;112;p24"/>
          <p:cNvSpPr txBox="1">
            <a:spLocks noGrp="1"/>
          </p:cNvSpPr>
          <p:nvPr>
            <p:ph type="body" idx="4294967295"/>
          </p:nvPr>
        </p:nvSpPr>
        <p:spPr>
          <a:xfrm>
            <a:off x="763800" y="1030500"/>
            <a:ext cx="10328000" cy="51180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dirty="0">
                <a:solidFill>
                  <a:srgbClr val="0000FF"/>
                </a:solidFill>
              </a:rPr>
              <a:t>Process Affinity</a:t>
            </a:r>
            <a:r>
              <a:rPr lang="en-US" dirty="0">
                <a:solidFill>
                  <a:schemeClr val="dk1"/>
                </a:solidFill>
              </a:rPr>
              <a:t>: </a:t>
            </a:r>
            <a:r>
              <a:rPr lang="en-US" dirty="0"/>
              <a:t>also called "CPU pinning", binds processes (MPI tasks, etc.) to a CPU or a range of CPUs on a node</a:t>
            </a:r>
          </a:p>
          <a:p>
            <a:pPr marL="1219170" lvl="1" indent="-406390">
              <a:spcBef>
                <a:spcPts val="800"/>
              </a:spcBef>
              <a:spcAft>
                <a:spcPts val="0"/>
              </a:spcAft>
              <a:buClr>
                <a:schemeClr val="tx1"/>
              </a:buClr>
              <a:buSzPts val="1200"/>
              <a:buChar char="○"/>
            </a:pPr>
            <a:r>
              <a:rPr lang="en-US" sz="2133" dirty="0"/>
              <a:t>It is important to spread MPI ranks evenly onto cores in different NUMA domains</a:t>
            </a:r>
          </a:p>
          <a:p>
            <a:pPr marL="609585" indent="-457189">
              <a:spcBef>
                <a:spcPts val="800"/>
              </a:spcBef>
              <a:spcAft>
                <a:spcPts val="0"/>
              </a:spcAft>
              <a:buSzPts val="1800"/>
              <a:buChar char="●"/>
            </a:pPr>
            <a:r>
              <a:rPr lang="en-US" dirty="0">
                <a:solidFill>
                  <a:srgbClr val="0000FF"/>
                </a:solidFill>
              </a:rPr>
              <a:t>Thread Affinity</a:t>
            </a:r>
            <a:r>
              <a:rPr lang="en-US" dirty="0">
                <a:solidFill>
                  <a:schemeClr val="dk1"/>
                </a:solidFill>
              </a:rPr>
              <a:t>: further binding threads to CPUs that are allocated to their parent process</a:t>
            </a:r>
            <a:endParaRPr dirty="0"/>
          </a:p>
          <a:p>
            <a:pPr marL="1219170" lvl="1" indent="-406390">
              <a:spcBef>
                <a:spcPts val="800"/>
              </a:spcBef>
              <a:spcAft>
                <a:spcPts val="0"/>
              </a:spcAft>
              <a:buClr>
                <a:schemeClr val="tx1"/>
              </a:buClr>
              <a:buSzPts val="1200"/>
              <a:buFont typeface="Courier New" panose="02070309020205020404" pitchFamily="49" charset="0"/>
              <a:buChar char="o"/>
            </a:pPr>
            <a:r>
              <a:rPr lang="en-US" sz="2133" dirty="0">
                <a:solidFill>
                  <a:srgbClr val="0000FF"/>
                </a:solidFill>
              </a:rPr>
              <a:t>Thread affinity should be based on achieving process affinity first</a:t>
            </a:r>
            <a:endParaRPr sz="2133" dirty="0"/>
          </a:p>
          <a:p>
            <a:pPr marL="1219170" lvl="1" indent="-406390">
              <a:spcBef>
                <a:spcPts val="800"/>
              </a:spcBef>
              <a:spcAft>
                <a:spcPts val="0"/>
              </a:spcAft>
              <a:buClr>
                <a:schemeClr val="tx1"/>
              </a:buClr>
              <a:buSzPts val="1200"/>
              <a:buFont typeface="Courier New" panose="02070309020205020404" pitchFamily="49" charset="0"/>
              <a:buChar char="o"/>
            </a:pPr>
            <a:r>
              <a:rPr lang="en-US" sz="2133" dirty="0"/>
              <a:t>Threads forked by a certain MPI task have thread affinity binding close to the process affinity binding of their parent MPI task</a:t>
            </a:r>
            <a:endParaRPr sz="2133" dirty="0"/>
          </a:p>
          <a:p>
            <a:pPr marL="1219170" lvl="1" indent="-406390">
              <a:spcBef>
                <a:spcPts val="800"/>
              </a:spcBef>
              <a:spcAft>
                <a:spcPts val="0"/>
              </a:spcAft>
              <a:buClr>
                <a:schemeClr val="tx1"/>
              </a:buClr>
              <a:buSzPts val="1200"/>
              <a:buFont typeface="Courier New" panose="02070309020205020404" pitchFamily="49" charset="0"/>
              <a:buChar char="o"/>
            </a:pPr>
            <a:r>
              <a:rPr lang="en-US" sz="2133" dirty="0">
                <a:solidFill>
                  <a:srgbClr val="0000FF"/>
                </a:solidFill>
              </a:rPr>
              <a:t>Do not over schedule CPUs for threads</a:t>
            </a:r>
            <a:endParaRPr sz="2133" dirty="0">
              <a:solidFill>
                <a:srgbClr val="0000FF"/>
              </a:solidFill>
            </a:endParaRPr>
          </a:p>
          <a:p>
            <a:pPr marL="495296" indent="-342900">
              <a:spcBef>
                <a:spcPts val="533"/>
              </a:spcBef>
              <a:spcAft>
                <a:spcPts val="0"/>
              </a:spcAft>
              <a:buClr>
                <a:schemeClr val="tx1"/>
              </a:buClr>
              <a:buSzPts val="1800"/>
              <a:buFont typeface="Courier New" panose="02070309020205020404" pitchFamily="49" charset="0"/>
              <a:buChar char="o"/>
            </a:pPr>
            <a:endParaRPr sz="2133" dirty="0"/>
          </a:p>
          <a:p>
            <a:pPr marL="0" indent="0">
              <a:spcBef>
                <a:spcPts val="400"/>
              </a:spcBef>
              <a:spcAft>
                <a:spcPts val="0"/>
              </a:spcAft>
              <a:buSzPts val="1500"/>
              <a:buNone/>
            </a:pPr>
            <a:endParaRPr sz="2000" dirty="0"/>
          </a:p>
        </p:txBody>
      </p:sp>
      <p:sp>
        <p:nvSpPr>
          <p:cNvPr id="113" name="Google Shape;113;p24"/>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4322424"/>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title" idx="4294967295"/>
          </p:nvPr>
        </p:nvSpPr>
        <p:spPr>
          <a:xfrm>
            <a:off x="477960" y="301367"/>
            <a:ext cx="10682000" cy="5840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Process / Thread / Memory Affinity (2)</a:t>
            </a:r>
            <a:endParaRPr dirty="0"/>
          </a:p>
        </p:txBody>
      </p:sp>
      <p:sp>
        <p:nvSpPr>
          <p:cNvPr id="119" name="Google Shape;119;p25"/>
          <p:cNvSpPr txBox="1">
            <a:spLocks noGrp="1"/>
          </p:cNvSpPr>
          <p:nvPr>
            <p:ph type="body" idx="4294967295"/>
          </p:nvPr>
        </p:nvSpPr>
        <p:spPr>
          <a:xfrm>
            <a:off x="763800" y="1132100"/>
            <a:ext cx="10854459" cy="51180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dirty="0">
                <a:solidFill>
                  <a:srgbClr val="0000FF"/>
                </a:solidFill>
              </a:rPr>
              <a:t>Memory Locality</a:t>
            </a:r>
            <a:r>
              <a:rPr lang="en-US" dirty="0">
                <a:solidFill>
                  <a:schemeClr val="dk1"/>
                </a:solidFill>
              </a:rPr>
              <a:t>: allocate memory as close as possible to the core on which the task that requested the memory is running  </a:t>
            </a:r>
            <a:endParaRPr dirty="0">
              <a:solidFill>
                <a:schemeClr val="dk1"/>
              </a:solidFill>
            </a:endParaRPr>
          </a:p>
          <a:p>
            <a:pPr marL="1219170" lvl="1" indent="-440256">
              <a:spcBef>
                <a:spcPts val="800"/>
              </a:spcBef>
              <a:spcAft>
                <a:spcPts val="0"/>
              </a:spcAft>
              <a:buClr>
                <a:schemeClr val="tx1"/>
              </a:buClr>
              <a:buSzPts val="1600"/>
              <a:buFont typeface="Courier New" panose="02070309020205020404" pitchFamily="49" charset="0"/>
              <a:buChar char="o"/>
            </a:pPr>
            <a:r>
              <a:rPr lang="en-US" sz="2133" dirty="0">
                <a:solidFill>
                  <a:schemeClr val="dk1"/>
                </a:solidFill>
              </a:rPr>
              <a:t>Applications should </a:t>
            </a:r>
            <a:r>
              <a:rPr lang="en-US" sz="2133" dirty="0">
                <a:solidFill>
                  <a:srgbClr val="0000FF"/>
                </a:solidFill>
              </a:rPr>
              <a:t>use memory from local NUMA domain as much as possible</a:t>
            </a:r>
            <a:r>
              <a:rPr lang="en-US" sz="2133" dirty="0">
                <a:solidFill>
                  <a:schemeClr val="dk1"/>
                </a:solidFill>
              </a:rPr>
              <a:t>   </a:t>
            </a:r>
            <a:endParaRPr sz="2133" dirty="0">
              <a:solidFill>
                <a:schemeClr val="dk1"/>
              </a:solidFill>
            </a:endParaRPr>
          </a:p>
          <a:p>
            <a:pPr marL="609585" indent="-457189">
              <a:spcBef>
                <a:spcPts val="800"/>
              </a:spcBef>
              <a:spcAft>
                <a:spcPts val="0"/>
              </a:spcAft>
              <a:buSzPts val="1800"/>
              <a:buChar char="●"/>
            </a:pPr>
            <a:r>
              <a:rPr lang="en-US" dirty="0">
                <a:solidFill>
                  <a:srgbClr val="1813FF"/>
                </a:solidFill>
              </a:rPr>
              <a:t>Cache Locality</a:t>
            </a:r>
            <a:r>
              <a:rPr lang="en-US" dirty="0"/>
              <a:t>: reuse data in cache as much as possible</a:t>
            </a:r>
            <a:r>
              <a:rPr lang="en-US" dirty="0">
                <a:solidFill>
                  <a:schemeClr val="dk1"/>
                </a:solidFill>
              </a:rPr>
              <a:t>                               </a:t>
            </a:r>
            <a:endParaRPr dirty="0"/>
          </a:p>
          <a:p>
            <a:pPr marL="609585" indent="-457189">
              <a:spcBef>
                <a:spcPts val="800"/>
              </a:spcBef>
              <a:spcAft>
                <a:spcPts val="0"/>
              </a:spcAft>
              <a:buSzPts val="1800"/>
              <a:buChar char="●"/>
            </a:pPr>
            <a:r>
              <a:rPr lang="en-US" dirty="0"/>
              <a:t>Our goal is to promote </a:t>
            </a:r>
            <a:r>
              <a:rPr lang="en-US" dirty="0">
                <a:solidFill>
                  <a:srgbClr val="1610FF"/>
                </a:solidFill>
              </a:rPr>
              <a:t>OpenMP standard settings for portability</a:t>
            </a:r>
            <a:r>
              <a:rPr lang="en-US" dirty="0"/>
              <a:t> </a:t>
            </a:r>
            <a:endParaRPr dirty="0"/>
          </a:p>
          <a:p>
            <a:pPr marL="1219170" lvl="1" indent="-440256">
              <a:spcBef>
                <a:spcPts val="0"/>
              </a:spcBef>
              <a:spcAft>
                <a:spcPts val="0"/>
              </a:spcAft>
              <a:buClr>
                <a:schemeClr val="tx1"/>
              </a:buClr>
              <a:buSzPts val="1600"/>
              <a:buFont typeface="Courier New"/>
              <a:buChar char="○"/>
            </a:pPr>
            <a:r>
              <a:rPr lang="en-US" sz="2133" dirty="0"/>
              <a:t>OMP_PLACES and OMP_PROC_BIND are preferred to vendor specific settings</a:t>
            </a:r>
            <a:endParaRPr sz="2133" dirty="0"/>
          </a:p>
          <a:p>
            <a:pPr marL="1219170" indent="0">
              <a:spcBef>
                <a:spcPts val="0"/>
              </a:spcBef>
              <a:spcAft>
                <a:spcPts val="0"/>
              </a:spcAft>
              <a:buNone/>
            </a:pPr>
            <a:endParaRPr sz="2133" dirty="0"/>
          </a:p>
          <a:p>
            <a:pPr marL="609585" indent="-440256">
              <a:spcBef>
                <a:spcPts val="0"/>
              </a:spcBef>
              <a:spcAft>
                <a:spcPts val="0"/>
              </a:spcAft>
              <a:buClr>
                <a:schemeClr val="tx1"/>
              </a:buClr>
              <a:buSzPts val="1600"/>
              <a:buFont typeface="Courier New"/>
              <a:buChar char="●"/>
            </a:pPr>
            <a:r>
              <a:rPr lang="en-US" dirty="0"/>
              <a:t>Correct process, thread and memory affinity is the basis for getting optimal performance. It is also essential for guiding further performance optimizations. </a:t>
            </a:r>
            <a:endParaRPr dirty="0"/>
          </a:p>
          <a:p>
            <a:pPr marL="609585" indent="-304792">
              <a:spcBef>
                <a:spcPts val="0"/>
              </a:spcBef>
              <a:spcAft>
                <a:spcPts val="0"/>
              </a:spcAft>
              <a:buSzPts val="1800"/>
              <a:buNone/>
            </a:pPr>
            <a:endParaRPr dirty="0"/>
          </a:p>
          <a:p>
            <a:pPr marL="287859" indent="-135463">
              <a:spcBef>
                <a:spcPts val="533"/>
              </a:spcBef>
              <a:spcAft>
                <a:spcPts val="0"/>
              </a:spcAft>
              <a:buSzPts val="1800"/>
              <a:buNone/>
            </a:pPr>
            <a:endParaRPr dirty="0"/>
          </a:p>
          <a:p>
            <a:pPr marL="0" indent="0">
              <a:spcBef>
                <a:spcPts val="400"/>
              </a:spcBef>
              <a:spcAft>
                <a:spcPts val="0"/>
              </a:spcAft>
              <a:buSzPts val="1500"/>
              <a:buNone/>
            </a:pPr>
            <a:endParaRPr sz="2000" dirty="0"/>
          </a:p>
        </p:txBody>
      </p:sp>
      <p:sp>
        <p:nvSpPr>
          <p:cNvPr id="120" name="Google Shape;120;p25"/>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07654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7" descr="no_affinity_slowdown2.png"/>
          <p:cNvPicPr preferRelativeResize="0"/>
          <p:nvPr/>
        </p:nvPicPr>
        <p:blipFill rotWithShape="1">
          <a:blip r:embed="rId3">
            <a:alphaModFix/>
          </a:blip>
          <a:srcRect/>
          <a:stretch/>
        </p:blipFill>
        <p:spPr>
          <a:xfrm>
            <a:off x="2025767" y="1636166"/>
            <a:ext cx="7030767" cy="4110333"/>
          </a:xfrm>
          <a:prstGeom prst="rect">
            <a:avLst/>
          </a:prstGeom>
          <a:noFill/>
          <a:ln>
            <a:noFill/>
          </a:ln>
        </p:spPr>
      </p:pic>
      <p:sp>
        <p:nvSpPr>
          <p:cNvPr id="321" name="Google Shape;321;p47"/>
          <p:cNvSpPr txBox="1">
            <a:spLocks noGrp="1"/>
          </p:cNvSpPr>
          <p:nvPr>
            <p:ph type="title" idx="4294967295"/>
          </p:nvPr>
        </p:nvSpPr>
        <p:spPr>
          <a:xfrm>
            <a:off x="544965" y="393316"/>
            <a:ext cx="8237600" cy="8888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Naïve </a:t>
            </a:r>
            <a:r>
              <a:rPr lang="en-US" i="1" dirty="0"/>
              <a:t>vs.</a:t>
            </a:r>
            <a:r>
              <a:rPr lang="en-US" dirty="0"/>
              <a:t> Optimal Affinity</a:t>
            </a:r>
            <a:endParaRPr dirty="0"/>
          </a:p>
        </p:txBody>
      </p:sp>
      <p:sp>
        <p:nvSpPr>
          <p:cNvPr id="322" name="Google Shape;322;p47"/>
          <p:cNvSpPr txBox="1"/>
          <p:nvPr/>
        </p:nvSpPr>
        <p:spPr>
          <a:xfrm>
            <a:off x="3178767" y="1208633"/>
            <a:ext cx="5248000" cy="338400"/>
          </a:xfrm>
          <a:prstGeom prst="rect">
            <a:avLst/>
          </a:prstGeom>
          <a:noFill/>
          <a:ln>
            <a:noFill/>
          </a:ln>
        </p:spPr>
        <p:txBody>
          <a:bodyPr spcFirstLastPara="1" wrap="square" lIns="121900" tIns="60933" rIns="121900" bIns="60933" anchor="t" anchorCtr="0">
            <a:noAutofit/>
          </a:bodyPr>
          <a:lstStyle/>
          <a:p>
            <a:r>
              <a:rPr lang="en-US" b="1">
                <a:solidFill>
                  <a:srgbClr val="000000"/>
                </a:solidFill>
                <a:latin typeface="Arial"/>
                <a:ea typeface="Arial"/>
                <a:cs typeface="Arial"/>
                <a:sym typeface="Arial"/>
              </a:rPr>
              <a:t>Application Benchmark Performance on Cori</a:t>
            </a:r>
            <a:endParaRPr sz="2267"/>
          </a:p>
        </p:txBody>
      </p:sp>
    </p:spTree>
    <p:extLst>
      <p:ext uri="{BB962C8B-B14F-4D97-AF65-F5344CB8AC3E}">
        <p14:creationId xmlns:p14="http://schemas.microsoft.com/office/powerpoint/2010/main" val="90684731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81975" y="193103"/>
            <a:ext cx="11375200" cy="4964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OpenMP Thread Affinity </a:t>
            </a:r>
            <a:endParaRPr sz="3300" b="1" dirty="0">
              <a:solidFill>
                <a:schemeClr val="tx2"/>
              </a:solidFill>
            </a:endParaRPr>
          </a:p>
        </p:txBody>
      </p:sp>
      <p:sp>
        <p:nvSpPr>
          <p:cNvPr id="181" name="Google Shape;181;p32"/>
          <p:cNvSpPr/>
          <p:nvPr/>
        </p:nvSpPr>
        <p:spPr>
          <a:xfrm>
            <a:off x="1574800" y="1473201"/>
            <a:ext cx="2167600" cy="2675600"/>
          </a:xfrm>
          <a:prstGeom prst="rect">
            <a:avLst/>
          </a:prstGeom>
          <a:solidFill>
            <a:srgbClr val="D6ECF4"/>
          </a:solidFill>
          <a:ln w="9525" cap="flat" cmpd="sng">
            <a:solidFill>
              <a:srgbClr val="266092"/>
            </a:solidFill>
            <a:prstDash val="solid"/>
            <a:round/>
            <a:headEnd type="none" w="sm" len="sm"/>
            <a:tailEnd type="none" w="sm" len="sm"/>
          </a:ln>
        </p:spPr>
        <p:txBody>
          <a:bodyPr spcFirstLastPara="1" wrap="square" lIns="45700" tIns="45700" rIns="45700" bIns="45700" anchor="ctr" anchorCtr="0">
            <a:noAutofit/>
          </a:bodyPr>
          <a:lstStyle/>
          <a:p>
            <a:pPr algn="ctr">
              <a:lnSpc>
                <a:spcPct val="90000"/>
              </a:lnSpc>
            </a:pPr>
            <a:r>
              <a:rPr lang="en-US" sz="2400">
                <a:solidFill>
                  <a:schemeClr val="dk1"/>
                </a:solidFill>
                <a:latin typeface="Arial"/>
                <a:ea typeface="Arial"/>
                <a:cs typeface="Arial"/>
                <a:sym typeface="Arial"/>
              </a:rPr>
              <a:t>Hardware</a:t>
            </a:r>
            <a:endParaRPr sz="1400">
              <a:solidFill>
                <a:srgbClr val="000000"/>
              </a:solidFill>
              <a:latin typeface="Arial"/>
              <a:ea typeface="Arial"/>
              <a:cs typeface="Arial"/>
              <a:sym typeface="Arial"/>
            </a:endParaRPr>
          </a:p>
          <a:p>
            <a:pPr algn="ctr">
              <a:lnSpc>
                <a:spcPct val="90000"/>
              </a:lnSpc>
            </a:pPr>
            <a:r>
              <a:rPr lang="en-US" sz="2400">
                <a:solidFill>
                  <a:schemeClr val="dk1"/>
                </a:solidFill>
                <a:latin typeface="Arial"/>
                <a:ea typeface="Arial"/>
                <a:cs typeface="Arial"/>
                <a:sym typeface="Arial"/>
              </a:rPr>
              <a:t>Abstraction</a:t>
            </a:r>
            <a:endParaRPr>
              <a:solidFill>
                <a:schemeClr val="dk1"/>
              </a:solidFill>
              <a:latin typeface="Arial"/>
              <a:ea typeface="Arial"/>
              <a:cs typeface="Arial"/>
              <a:sym typeface="Arial"/>
            </a:endParaRPr>
          </a:p>
        </p:txBody>
      </p:sp>
      <p:sp>
        <p:nvSpPr>
          <p:cNvPr id="182" name="Google Shape;182;p32"/>
          <p:cNvSpPr/>
          <p:nvPr/>
        </p:nvSpPr>
        <p:spPr>
          <a:xfrm>
            <a:off x="8043333" y="1524001"/>
            <a:ext cx="2167600" cy="2675600"/>
          </a:xfrm>
          <a:prstGeom prst="rect">
            <a:avLst/>
          </a:prstGeom>
          <a:solidFill>
            <a:srgbClr val="D6ECF4"/>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lnSpc>
                <a:spcPct val="90000"/>
              </a:lnSpc>
            </a:pPr>
            <a:r>
              <a:rPr lang="en-US" sz="2400">
                <a:solidFill>
                  <a:schemeClr val="dk1"/>
                </a:solidFill>
                <a:latin typeface="Arial"/>
                <a:ea typeface="Arial"/>
                <a:cs typeface="Arial"/>
                <a:sym typeface="Arial"/>
              </a:rPr>
              <a:t>OpenMP </a:t>
            </a:r>
            <a:endParaRPr sz="1400">
              <a:solidFill>
                <a:srgbClr val="000000"/>
              </a:solidFill>
              <a:latin typeface="Arial"/>
              <a:ea typeface="Arial"/>
              <a:cs typeface="Arial"/>
              <a:sym typeface="Arial"/>
            </a:endParaRPr>
          </a:p>
          <a:p>
            <a:pPr algn="ctr">
              <a:lnSpc>
                <a:spcPct val="90000"/>
              </a:lnSpc>
            </a:pPr>
            <a:r>
              <a:rPr lang="en-US" sz="2400">
                <a:solidFill>
                  <a:schemeClr val="dk1"/>
                </a:solidFill>
                <a:latin typeface="Arial"/>
                <a:ea typeface="Arial"/>
                <a:cs typeface="Arial"/>
                <a:sym typeface="Arial"/>
              </a:rPr>
              <a:t>Threads</a:t>
            </a:r>
            <a:endParaRPr>
              <a:solidFill>
                <a:schemeClr val="dk1"/>
              </a:solidFill>
              <a:latin typeface="Arial"/>
              <a:ea typeface="Arial"/>
              <a:cs typeface="Arial"/>
              <a:sym typeface="Arial"/>
            </a:endParaRPr>
          </a:p>
        </p:txBody>
      </p:sp>
      <p:sp>
        <p:nvSpPr>
          <p:cNvPr id="183" name="Google Shape;183;p32"/>
          <p:cNvSpPr/>
          <p:nvPr/>
        </p:nvSpPr>
        <p:spPr>
          <a:xfrm>
            <a:off x="4758265" y="1473200"/>
            <a:ext cx="2167600" cy="2675600"/>
          </a:xfrm>
          <a:prstGeom prst="rect">
            <a:avLst/>
          </a:prstGeom>
          <a:solidFill>
            <a:srgbClr val="D6ECF4"/>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lnSpc>
                <a:spcPct val="90000"/>
              </a:lnSpc>
            </a:pPr>
            <a:r>
              <a:rPr lang="en-US" sz="2400">
                <a:solidFill>
                  <a:schemeClr val="dk1"/>
                </a:solidFill>
                <a:latin typeface="Arial"/>
                <a:ea typeface="Arial"/>
                <a:cs typeface="Arial"/>
                <a:sym typeface="Arial"/>
              </a:rPr>
              <a:t>Mapping Strategy</a:t>
            </a:r>
            <a:endParaRPr>
              <a:solidFill>
                <a:schemeClr val="dk1"/>
              </a:solidFill>
              <a:latin typeface="Arial"/>
              <a:ea typeface="Arial"/>
              <a:cs typeface="Arial"/>
              <a:sym typeface="Arial"/>
            </a:endParaRPr>
          </a:p>
        </p:txBody>
      </p:sp>
      <p:sp>
        <p:nvSpPr>
          <p:cNvPr id="184" name="Google Shape;184;p32"/>
          <p:cNvSpPr/>
          <p:nvPr/>
        </p:nvSpPr>
        <p:spPr>
          <a:xfrm>
            <a:off x="3809999" y="2573867"/>
            <a:ext cx="914400" cy="711200"/>
          </a:xfrm>
          <a:prstGeom prst="leftRightArrow">
            <a:avLst>
              <a:gd name="adj1" fmla="val 50000"/>
              <a:gd name="adj2" fmla="val 50000"/>
            </a:avLst>
          </a:prstGeom>
          <a:solidFill>
            <a:schemeClr val="dk2"/>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lnSpc>
                <a:spcPct val="90000"/>
              </a:lnSpc>
            </a:pPr>
            <a:endParaRPr>
              <a:solidFill>
                <a:schemeClr val="dk1"/>
              </a:solidFill>
              <a:latin typeface="Arial"/>
              <a:ea typeface="Arial"/>
              <a:cs typeface="Arial"/>
              <a:sym typeface="Arial"/>
            </a:endParaRPr>
          </a:p>
        </p:txBody>
      </p:sp>
      <p:sp>
        <p:nvSpPr>
          <p:cNvPr id="185" name="Google Shape;185;p32"/>
          <p:cNvSpPr/>
          <p:nvPr/>
        </p:nvSpPr>
        <p:spPr>
          <a:xfrm>
            <a:off x="6976532" y="2556935"/>
            <a:ext cx="914400" cy="711200"/>
          </a:xfrm>
          <a:prstGeom prst="leftRightArrow">
            <a:avLst>
              <a:gd name="adj1" fmla="val 50000"/>
              <a:gd name="adj2" fmla="val 50000"/>
            </a:avLst>
          </a:prstGeom>
          <a:solidFill>
            <a:schemeClr val="dk2"/>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lnSpc>
                <a:spcPct val="90000"/>
              </a:lnSpc>
            </a:pPr>
            <a:endParaRPr>
              <a:solidFill>
                <a:schemeClr val="dk1"/>
              </a:solidFill>
              <a:latin typeface="Arial"/>
              <a:ea typeface="Arial"/>
              <a:cs typeface="Arial"/>
              <a:sym typeface="Arial"/>
            </a:endParaRPr>
          </a:p>
        </p:txBody>
      </p:sp>
      <p:sp>
        <p:nvSpPr>
          <p:cNvPr id="186" name="Google Shape;186;p32"/>
          <p:cNvSpPr txBox="1"/>
          <p:nvPr/>
        </p:nvSpPr>
        <p:spPr>
          <a:xfrm>
            <a:off x="1241928" y="4538135"/>
            <a:ext cx="2374400" cy="595600"/>
          </a:xfrm>
          <a:prstGeom prst="rect">
            <a:avLst/>
          </a:prstGeom>
          <a:noFill/>
          <a:ln>
            <a:noFill/>
          </a:ln>
        </p:spPr>
        <p:txBody>
          <a:bodyPr spcFirstLastPara="1" wrap="square" lIns="91400" tIns="45700" rIns="91400" bIns="45700" anchor="t" anchorCtr="0">
            <a:noAutofit/>
          </a:bodyPr>
          <a:lstStyle/>
          <a:p>
            <a:pPr algn="ctr">
              <a:lnSpc>
                <a:spcPct val="90000"/>
              </a:lnSpc>
            </a:pPr>
            <a:r>
              <a:rPr lang="en-US" b="1">
                <a:solidFill>
                  <a:schemeClr val="dk1"/>
                </a:solidFill>
                <a:latin typeface="Arial"/>
                <a:ea typeface="Arial"/>
                <a:cs typeface="Arial"/>
                <a:sym typeface="Arial"/>
              </a:rPr>
              <a:t>OMP_PLACES</a:t>
            </a:r>
            <a:endParaRPr sz="1400">
              <a:solidFill>
                <a:srgbClr val="000000"/>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Environment Variable</a:t>
            </a:r>
            <a:endParaRPr>
              <a:solidFill>
                <a:schemeClr val="dk1"/>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(e.g. threads, cores, sockets)</a:t>
            </a:r>
            <a:endParaRPr>
              <a:solidFill>
                <a:schemeClr val="dk1"/>
              </a:solidFill>
              <a:latin typeface="Arial"/>
              <a:ea typeface="Arial"/>
              <a:cs typeface="Arial"/>
              <a:sym typeface="Arial"/>
            </a:endParaRPr>
          </a:p>
        </p:txBody>
      </p:sp>
      <p:sp>
        <p:nvSpPr>
          <p:cNvPr id="187" name="Google Shape;187;p32"/>
          <p:cNvSpPr txBox="1"/>
          <p:nvPr/>
        </p:nvSpPr>
        <p:spPr>
          <a:xfrm>
            <a:off x="4526993" y="4368801"/>
            <a:ext cx="2374400" cy="1842000"/>
          </a:xfrm>
          <a:prstGeom prst="rect">
            <a:avLst/>
          </a:prstGeom>
          <a:noFill/>
          <a:ln>
            <a:noFill/>
          </a:ln>
        </p:spPr>
        <p:txBody>
          <a:bodyPr spcFirstLastPara="1" wrap="square" lIns="91400" tIns="45700" rIns="91400" bIns="45700" anchor="t" anchorCtr="0">
            <a:noAutofit/>
          </a:bodyPr>
          <a:lstStyle/>
          <a:p>
            <a:pPr algn="ctr">
              <a:lnSpc>
                <a:spcPct val="90000"/>
              </a:lnSpc>
            </a:pPr>
            <a:r>
              <a:rPr lang="en-US" b="1">
                <a:solidFill>
                  <a:schemeClr val="dk1"/>
                </a:solidFill>
                <a:latin typeface="Arial"/>
                <a:ea typeface="Arial"/>
                <a:cs typeface="Arial"/>
                <a:sym typeface="Arial"/>
              </a:rPr>
              <a:t>OMP_PROC_BIND</a:t>
            </a:r>
            <a:endParaRPr sz="1400">
              <a:solidFill>
                <a:srgbClr val="000000"/>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Environment Variable</a:t>
            </a:r>
            <a:endParaRPr sz="1400">
              <a:solidFill>
                <a:srgbClr val="000000"/>
              </a:solidFill>
              <a:latin typeface="Arial"/>
              <a:ea typeface="Arial"/>
              <a:cs typeface="Arial"/>
              <a:sym typeface="Arial"/>
            </a:endParaRPr>
          </a:p>
          <a:p>
            <a:pPr algn="ctr">
              <a:lnSpc>
                <a:spcPct val="90000"/>
              </a:lnSpc>
            </a:pPr>
            <a:r>
              <a:rPr lang="en-US">
                <a:solidFill>
                  <a:schemeClr val="dk1"/>
                </a:solidFill>
              </a:rPr>
              <a:t>o</a:t>
            </a:r>
            <a:r>
              <a:rPr lang="en-US">
                <a:solidFill>
                  <a:schemeClr val="dk1"/>
                </a:solidFill>
                <a:latin typeface="Arial"/>
                <a:ea typeface="Arial"/>
                <a:cs typeface="Arial"/>
                <a:sym typeface="Arial"/>
              </a:rPr>
              <a:t>r</a:t>
            </a:r>
            <a:endParaRPr sz="1400">
              <a:solidFill>
                <a:srgbClr val="000000"/>
              </a:solidFill>
              <a:latin typeface="Arial"/>
              <a:ea typeface="Arial"/>
              <a:cs typeface="Arial"/>
              <a:sym typeface="Arial"/>
            </a:endParaRPr>
          </a:p>
          <a:p>
            <a:pPr algn="ctr">
              <a:lnSpc>
                <a:spcPct val="90000"/>
              </a:lnSpc>
            </a:pPr>
            <a:r>
              <a:rPr lang="en-US" b="1">
                <a:solidFill>
                  <a:schemeClr val="dk1"/>
                </a:solidFill>
                <a:latin typeface="Arial"/>
                <a:ea typeface="Arial"/>
                <a:cs typeface="Arial"/>
                <a:sym typeface="Arial"/>
              </a:rPr>
              <a:t>proc_bind()</a:t>
            </a:r>
            <a:r>
              <a:rPr lang="en-US">
                <a:solidFill>
                  <a:schemeClr val="dk1"/>
                </a:solidFill>
                <a:latin typeface="Arial"/>
                <a:ea typeface="Arial"/>
                <a:cs typeface="Arial"/>
                <a:sym typeface="Arial"/>
              </a:rPr>
              <a:t> clause</a:t>
            </a:r>
            <a:endParaRPr sz="1400">
              <a:solidFill>
                <a:srgbClr val="000000"/>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of parallel region</a:t>
            </a:r>
            <a:endParaRPr sz="1400">
              <a:solidFill>
                <a:srgbClr val="000000"/>
              </a:solidFill>
              <a:latin typeface="Arial"/>
              <a:ea typeface="Arial"/>
              <a:cs typeface="Arial"/>
              <a:sym typeface="Arial"/>
            </a:endParaRPr>
          </a:p>
          <a:p>
            <a:pPr algn="ctr">
              <a:lnSpc>
                <a:spcPct val="90000"/>
              </a:lnSpc>
            </a:pPr>
            <a:endParaRPr>
              <a:solidFill>
                <a:schemeClr val="dk1"/>
              </a:solidFill>
              <a:latin typeface="Arial"/>
              <a:ea typeface="Arial"/>
              <a:cs typeface="Arial"/>
              <a:sym typeface="Arial"/>
            </a:endParaRPr>
          </a:p>
          <a:p>
            <a:pPr algn="ctr">
              <a:lnSpc>
                <a:spcPct val="90000"/>
              </a:lnSpc>
            </a:pPr>
            <a:endParaRPr>
              <a:solidFill>
                <a:schemeClr val="dk1"/>
              </a:solidFill>
              <a:latin typeface="Arial"/>
              <a:ea typeface="Arial"/>
              <a:cs typeface="Arial"/>
              <a:sym typeface="Arial"/>
            </a:endParaRPr>
          </a:p>
        </p:txBody>
      </p:sp>
      <p:sp>
        <p:nvSpPr>
          <p:cNvPr id="188" name="Google Shape;188;p32"/>
          <p:cNvSpPr txBox="1"/>
          <p:nvPr/>
        </p:nvSpPr>
        <p:spPr>
          <a:xfrm>
            <a:off x="7559488" y="4470400"/>
            <a:ext cx="2608800" cy="1592800"/>
          </a:xfrm>
          <a:prstGeom prst="rect">
            <a:avLst/>
          </a:prstGeom>
          <a:noFill/>
          <a:ln>
            <a:noFill/>
          </a:ln>
        </p:spPr>
        <p:txBody>
          <a:bodyPr spcFirstLastPara="1" wrap="square" lIns="91400" tIns="45700" rIns="91400" bIns="45700" anchor="t" anchorCtr="0">
            <a:noAutofit/>
          </a:bodyPr>
          <a:lstStyle/>
          <a:p>
            <a:pPr algn="ctr">
              <a:lnSpc>
                <a:spcPct val="90000"/>
              </a:lnSpc>
            </a:pPr>
            <a:r>
              <a:rPr lang="en-US" b="1">
                <a:solidFill>
                  <a:schemeClr val="dk1"/>
                </a:solidFill>
                <a:latin typeface="Arial"/>
                <a:ea typeface="Arial"/>
                <a:cs typeface="Arial"/>
                <a:sym typeface="Arial"/>
              </a:rPr>
              <a:t>OMP_NUM_THREADS</a:t>
            </a:r>
            <a:endParaRPr sz="1400">
              <a:solidFill>
                <a:srgbClr val="000000"/>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Environment Variable</a:t>
            </a:r>
            <a:endParaRPr sz="1400">
              <a:solidFill>
                <a:srgbClr val="000000"/>
              </a:solidFill>
              <a:latin typeface="Arial"/>
              <a:ea typeface="Arial"/>
              <a:cs typeface="Arial"/>
              <a:sym typeface="Arial"/>
            </a:endParaRPr>
          </a:p>
          <a:p>
            <a:pPr algn="ctr">
              <a:lnSpc>
                <a:spcPct val="90000"/>
              </a:lnSpc>
            </a:pPr>
            <a:r>
              <a:rPr lang="en-US">
                <a:solidFill>
                  <a:schemeClr val="dk1"/>
                </a:solidFill>
              </a:rPr>
              <a:t>or</a:t>
            </a:r>
            <a:endParaRPr sz="1400">
              <a:solidFill>
                <a:srgbClr val="000000"/>
              </a:solidFill>
              <a:latin typeface="Arial"/>
              <a:ea typeface="Arial"/>
              <a:cs typeface="Arial"/>
              <a:sym typeface="Arial"/>
            </a:endParaRPr>
          </a:p>
          <a:p>
            <a:pPr algn="ctr">
              <a:lnSpc>
                <a:spcPct val="90000"/>
              </a:lnSpc>
            </a:pPr>
            <a:r>
              <a:rPr lang="en-US" b="1">
                <a:solidFill>
                  <a:schemeClr val="dk1"/>
                </a:solidFill>
                <a:latin typeface="Arial"/>
                <a:ea typeface="Arial"/>
                <a:cs typeface="Arial"/>
                <a:sym typeface="Arial"/>
              </a:rPr>
              <a:t>num_thread</a:t>
            </a:r>
            <a:r>
              <a:rPr lang="en-US">
                <a:solidFill>
                  <a:schemeClr val="dk1"/>
                </a:solidFill>
                <a:latin typeface="Arial"/>
                <a:ea typeface="Arial"/>
                <a:cs typeface="Arial"/>
                <a:sym typeface="Arial"/>
              </a:rPr>
              <a:t>s() clause</a:t>
            </a:r>
            <a:endParaRPr sz="1400">
              <a:solidFill>
                <a:srgbClr val="000000"/>
              </a:solidFill>
              <a:latin typeface="Arial"/>
              <a:ea typeface="Arial"/>
              <a:cs typeface="Arial"/>
              <a:sym typeface="Arial"/>
            </a:endParaRPr>
          </a:p>
          <a:p>
            <a:pPr algn="ctr">
              <a:lnSpc>
                <a:spcPct val="90000"/>
              </a:lnSpc>
            </a:pPr>
            <a:r>
              <a:rPr lang="en-US">
                <a:solidFill>
                  <a:schemeClr val="dk1"/>
                </a:solidFill>
                <a:latin typeface="Arial"/>
                <a:ea typeface="Arial"/>
                <a:cs typeface="Arial"/>
                <a:sym typeface="Arial"/>
              </a:rPr>
              <a:t>of parallel region</a:t>
            </a:r>
            <a:endParaRPr sz="1400">
              <a:solidFill>
                <a:srgbClr val="000000"/>
              </a:solidFill>
              <a:latin typeface="Arial"/>
              <a:ea typeface="Arial"/>
              <a:cs typeface="Arial"/>
              <a:sym typeface="Arial"/>
            </a:endParaRPr>
          </a:p>
          <a:p>
            <a:pPr algn="ctr">
              <a:lnSpc>
                <a:spcPct val="90000"/>
              </a:lnSpc>
            </a:pPr>
            <a:endParaRPr>
              <a:solidFill>
                <a:schemeClr val="dk1"/>
              </a:solidFill>
              <a:latin typeface="Arial"/>
              <a:ea typeface="Arial"/>
              <a:cs typeface="Arial"/>
              <a:sym typeface="Arial"/>
            </a:endParaRPr>
          </a:p>
        </p:txBody>
      </p:sp>
      <p:sp>
        <p:nvSpPr>
          <p:cNvPr id="189" name="Google Shape;189;p32"/>
          <p:cNvSpPr txBox="1"/>
          <p:nvPr/>
        </p:nvSpPr>
        <p:spPr>
          <a:xfrm>
            <a:off x="2740180" y="5755368"/>
            <a:ext cx="2794000" cy="307600"/>
          </a:xfrm>
          <a:prstGeom prst="rect">
            <a:avLst/>
          </a:prstGeom>
          <a:noFill/>
          <a:ln>
            <a:noFill/>
          </a:ln>
        </p:spPr>
        <p:txBody>
          <a:bodyPr spcFirstLastPara="1" wrap="square" lIns="121900" tIns="60933" rIns="121900" bIns="60933" anchor="t" anchorCtr="0">
            <a:noAutofit/>
          </a:bodyPr>
          <a:lstStyle/>
          <a:p>
            <a:r>
              <a:rPr lang="en-US" sz="1200" i="1">
                <a:solidFill>
                  <a:srgbClr val="000000"/>
                </a:solidFill>
                <a:latin typeface="Arial"/>
                <a:ea typeface="Arial"/>
                <a:cs typeface="Arial"/>
                <a:sym typeface="Arial"/>
              </a:rPr>
              <a:t>Courtesy of Oscar Hernandez, ORNL</a:t>
            </a:r>
            <a:endParaRPr sz="2400"/>
          </a:p>
        </p:txBody>
      </p:sp>
      <p:sp>
        <p:nvSpPr>
          <p:cNvPr id="190" name="Google Shape;190;p32"/>
          <p:cNvSpPr txBox="1">
            <a:spLocks noGrp="1"/>
          </p:cNvSpPr>
          <p:nvPr>
            <p:ph type="body" idx="4294967295"/>
          </p:nvPr>
        </p:nvSpPr>
        <p:spPr>
          <a:xfrm>
            <a:off x="763800" y="827300"/>
            <a:ext cx="10461200" cy="7112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a:solidFill>
                  <a:srgbClr val="000000"/>
                </a:solidFill>
              </a:rPr>
              <a:t>Three main concepts: </a:t>
            </a:r>
            <a:endParaRPr sz="2000"/>
          </a:p>
        </p:txBody>
      </p:sp>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768-A55E-A64B-86E5-2A819602B8C6}"/>
              </a:ext>
            </a:extLst>
          </p:cNvPr>
          <p:cNvSpPr>
            <a:spLocks noGrp="1"/>
          </p:cNvSpPr>
          <p:nvPr>
            <p:ph type="title"/>
          </p:nvPr>
        </p:nvSpPr>
        <p:spPr/>
        <p:txBody>
          <a:bodyPr/>
          <a:lstStyle/>
          <a:p>
            <a:r>
              <a:rPr lang="en-US" dirty="0"/>
              <a:t>    Writing NUMA-aware OpenMP Code</a:t>
            </a:r>
          </a:p>
        </p:txBody>
      </p:sp>
      <p:sp>
        <p:nvSpPr>
          <p:cNvPr id="3" name="Content Placeholder 2">
            <a:extLst>
              <a:ext uri="{FF2B5EF4-FFF2-40B4-BE49-F238E27FC236}">
                <a16:creationId xmlns:a16="http://schemas.microsoft.com/office/drawing/2014/main" id="{99ADEBA0-B4D4-CE4D-BC0A-4F81F0DE20D1}"/>
              </a:ext>
            </a:extLst>
          </p:cNvPr>
          <p:cNvSpPr>
            <a:spLocks noGrp="1"/>
          </p:cNvSpPr>
          <p:nvPr>
            <p:ph idx="1"/>
          </p:nvPr>
        </p:nvSpPr>
        <p:spPr>
          <a:xfrm>
            <a:off x="1622045" y="636588"/>
            <a:ext cx="8947910" cy="5624547"/>
          </a:xfrm>
        </p:spPr>
        <p:txBody>
          <a:bodyPr/>
          <a:lstStyle/>
          <a:p>
            <a:pPr marL="339725" lvl="1" indent="0">
              <a:buNone/>
            </a:pPr>
            <a:endParaRPr lang="en-US" dirty="0"/>
          </a:p>
          <a:p>
            <a:r>
              <a:rPr lang="en-US" dirty="0"/>
              <a:t>Control the places where threads are mapped</a:t>
            </a:r>
          </a:p>
          <a:p>
            <a:pPr lvl="1"/>
            <a:r>
              <a:rPr lang="en-US" dirty="0"/>
              <a:t>Place threads onto cores to optimize performance</a:t>
            </a:r>
          </a:p>
          <a:p>
            <a:pPr lvl="1"/>
            <a:r>
              <a:rPr lang="en-US" dirty="0"/>
              <a:t>Keep threads working on similar data close to each other</a:t>
            </a:r>
          </a:p>
          <a:p>
            <a:pPr lvl="1"/>
            <a:r>
              <a:rPr lang="en-US" dirty="0"/>
              <a:t>Maximize utilization of memory controllers by spreading threads out</a:t>
            </a:r>
          </a:p>
          <a:p>
            <a:pPr lvl="1"/>
            <a:endParaRPr lang="en-US" dirty="0"/>
          </a:p>
          <a:p>
            <a:r>
              <a:rPr lang="en-US" dirty="0"/>
              <a:t>Processor binding … Disable thread migration</a:t>
            </a:r>
          </a:p>
          <a:p>
            <a:pPr lvl="1"/>
            <a:r>
              <a:rPr lang="en-US" dirty="0"/>
              <a:t>By Default, an OS migrates threads to maximize utilization of resources on the chip.  </a:t>
            </a:r>
          </a:p>
          <a:p>
            <a:pPr lvl="1"/>
            <a:r>
              <a:rPr lang="en-US" dirty="0"/>
              <a:t>To Optimize for NUMA, we need to turn off thread migration … bind threads to a processor/core</a:t>
            </a:r>
          </a:p>
          <a:p>
            <a:pPr lvl="1"/>
            <a:endParaRPr lang="en-US" dirty="0"/>
          </a:p>
          <a:p>
            <a:r>
              <a:rPr lang="en-US" dirty="0"/>
              <a:t>Memory Affinity</a:t>
            </a:r>
          </a:p>
          <a:p>
            <a:pPr lvl="1"/>
            <a:r>
              <a:rPr lang="en-US" dirty="0"/>
              <a:t>Maximize reuse of data in the cache hierarchy</a:t>
            </a:r>
          </a:p>
          <a:p>
            <a:pPr lvl="1"/>
            <a:r>
              <a:rPr lang="en-US" dirty="0"/>
              <a:t>Maximize reuse of data in memory pages</a:t>
            </a:r>
          </a:p>
          <a:p>
            <a:pPr lvl="1"/>
            <a:endParaRPr lang="en-US" dirty="0"/>
          </a:p>
        </p:txBody>
      </p:sp>
      <p:sp>
        <p:nvSpPr>
          <p:cNvPr id="4" name="Slide Number Placeholder 3">
            <a:extLst>
              <a:ext uri="{FF2B5EF4-FFF2-40B4-BE49-F238E27FC236}">
                <a16:creationId xmlns:a16="http://schemas.microsoft.com/office/drawing/2014/main" id="{EE295EED-C1C8-3242-B1AD-EB37A6C20EE0}"/>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155</a:t>
            </a:fld>
            <a:endParaRPr lang="en-US" dirty="0">
              <a:solidFill>
                <a:srgbClr val="000000"/>
              </a:solidFill>
              <a:latin typeface="Tahoma" pitchFamily="34" charset="0"/>
              <a:cs typeface="Arial" pitchFamily="34" charset="0"/>
            </a:endParaRPr>
          </a:p>
        </p:txBody>
      </p:sp>
      <p:sp>
        <p:nvSpPr>
          <p:cNvPr id="5" name="Right Arrow 4">
            <a:extLst>
              <a:ext uri="{FF2B5EF4-FFF2-40B4-BE49-F238E27FC236}">
                <a16:creationId xmlns:a16="http://schemas.microsoft.com/office/drawing/2014/main" id="{9DE9DE51-0A8F-1A43-B944-687657BD0F00}"/>
              </a:ext>
            </a:extLst>
          </p:cNvPr>
          <p:cNvSpPr/>
          <p:nvPr/>
        </p:nvSpPr>
        <p:spPr bwMode="auto">
          <a:xfrm>
            <a:off x="1177668" y="1081088"/>
            <a:ext cx="245472" cy="672525"/>
          </a:xfrm>
          <a:prstGeom prst="rightArrow">
            <a:avLst/>
          </a:prstGeom>
          <a:solidFill>
            <a:srgbClr val="C0000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179295339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932E-BBBF-E34D-BB1A-D00F232E55D6}"/>
              </a:ext>
            </a:extLst>
          </p:cNvPr>
          <p:cNvSpPr>
            <a:spLocks noGrp="1"/>
          </p:cNvSpPr>
          <p:nvPr>
            <p:ph type="title"/>
          </p:nvPr>
        </p:nvSpPr>
        <p:spPr/>
        <p:txBody>
          <a:bodyPr/>
          <a:lstStyle/>
          <a:p>
            <a:r>
              <a:rPr lang="en-US" dirty="0"/>
              <a:t>    The Concept of Places</a:t>
            </a:r>
          </a:p>
        </p:txBody>
      </p:sp>
      <p:sp>
        <p:nvSpPr>
          <p:cNvPr id="3" name="Content Placeholder 2">
            <a:extLst>
              <a:ext uri="{FF2B5EF4-FFF2-40B4-BE49-F238E27FC236}">
                <a16:creationId xmlns:a16="http://schemas.microsoft.com/office/drawing/2014/main" id="{665BA9D4-1A52-E243-8B4D-451A88769D5E}"/>
              </a:ext>
            </a:extLst>
          </p:cNvPr>
          <p:cNvSpPr>
            <a:spLocks noGrp="1"/>
          </p:cNvSpPr>
          <p:nvPr>
            <p:ph idx="1"/>
          </p:nvPr>
        </p:nvSpPr>
        <p:spPr>
          <a:xfrm>
            <a:off x="1774724" y="2566220"/>
            <a:ext cx="8451904" cy="1398473"/>
          </a:xfrm>
        </p:spPr>
        <p:txBody>
          <a:bodyPr/>
          <a:lstStyle/>
          <a:p>
            <a:r>
              <a:rPr lang="en-US" sz="2000" dirty="0"/>
              <a:t>A place: numbers between { }:</a:t>
            </a:r>
          </a:p>
          <a:p>
            <a:pPr marL="339725" lvl="1" indent="0">
              <a:buNone/>
            </a:pPr>
            <a:r>
              <a:rPr lang="en-US" dirty="0"/>
              <a:t>export OMP_PLACES=“{0,1,2,3}”</a:t>
            </a:r>
          </a:p>
          <a:p>
            <a:pPr marL="331787" indent="-342900"/>
            <a:r>
              <a:rPr lang="en-US" dirty="0"/>
              <a:t>A place defines where threads can run</a:t>
            </a:r>
          </a:p>
        </p:txBody>
      </p:sp>
      <p:sp>
        <p:nvSpPr>
          <p:cNvPr id="4" name="Slide Number Placeholder 3">
            <a:extLst>
              <a:ext uri="{FF2B5EF4-FFF2-40B4-BE49-F238E27FC236}">
                <a16:creationId xmlns:a16="http://schemas.microsoft.com/office/drawing/2014/main" id="{D2203FCE-A356-BA46-B3A2-07F6B1B7C81D}"/>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156</a:t>
            </a:fld>
            <a:endParaRPr lang="en-US" dirty="0">
              <a:solidFill>
                <a:srgbClr val="000000"/>
              </a:solidFill>
              <a:latin typeface="Tahoma" pitchFamily="34" charset="0"/>
              <a:cs typeface="Arial" pitchFamily="34" charset="0"/>
            </a:endParaRPr>
          </a:p>
        </p:txBody>
      </p:sp>
      <p:pic>
        <p:nvPicPr>
          <p:cNvPr id="24" name="Picture 23" descr="A picture containing electronics, keyboard&#10;&#10;Description automatically generated">
            <a:extLst>
              <a:ext uri="{FF2B5EF4-FFF2-40B4-BE49-F238E27FC236}">
                <a16:creationId xmlns:a16="http://schemas.microsoft.com/office/drawing/2014/main" id="{A3B590CD-087B-A541-9B94-438605291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677" y="4455506"/>
            <a:ext cx="4177661" cy="2097694"/>
          </a:xfrm>
          <a:prstGeom prst="rect">
            <a:avLst/>
          </a:prstGeom>
        </p:spPr>
      </p:pic>
      <p:sp>
        <p:nvSpPr>
          <p:cNvPr id="25" name="Content Placeholder 2">
            <a:extLst>
              <a:ext uri="{FF2B5EF4-FFF2-40B4-BE49-F238E27FC236}">
                <a16:creationId xmlns:a16="http://schemas.microsoft.com/office/drawing/2014/main" id="{303FC6BD-63CA-874B-9D6E-C054DC09B7E5}"/>
              </a:ext>
            </a:extLst>
          </p:cNvPr>
          <p:cNvSpPr txBox="1">
            <a:spLocks/>
          </p:cNvSpPr>
          <p:nvPr/>
        </p:nvSpPr>
        <p:spPr bwMode="auto">
          <a:xfrm>
            <a:off x="1785249" y="990491"/>
            <a:ext cx="4602619" cy="14295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 Operating System assigns logical CPU IDs to hardware threads.  </a:t>
            </a:r>
          </a:p>
          <a:p>
            <a:r>
              <a:rPr lang="en-US" sz="2000" kern="0" dirty="0"/>
              <a:t>Recall … the </a:t>
            </a:r>
            <a:r>
              <a:rPr lang="en-US" sz="2000" kern="0" dirty="0" err="1"/>
              <a:t>linux</a:t>
            </a:r>
            <a:r>
              <a:rPr lang="en-US" sz="2000" kern="0" dirty="0"/>
              <a:t> command </a:t>
            </a:r>
            <a:br>
              <a:rPr lang="en-US" sz="2000" kern="0" dirty="0"/>
            </a:br>
            <a:r>
              <a:rPr lang="en-US" sz="2000" i="1" kern="0" dirty="0" err="1"/>
              <a:t>numactl</a:t>
            </a:r>
            <a:r>
              <a:rPr lang="en-US" sz="2000" i="1" kern="0" dirty="0"/>
              <a:t> –H</a:t>
            </a:r>
            <a:r>
              <a:rPr lang="en-US" sz="2000" kern="0" dirty="0"/>
              <a:t> returns those numbers.</a:t>
            </a:r>
          </a:p>
        </p:txBody>
      </p:sp>
      <p:sp>
        <p:nvSpPr>
          <p:cNvPr id="26" name="TextBox 25">
            <a:extLst>
              <a:ext uri="{FF2B5EF4-FFF2-40B4-BE49-F238E27FC236}">
                <a16:creationId xmlns:a16="http://schemas.microsoft.com/office/drawing/2014/main" id="{607F94E9-0952-424B-9D18-9056AA1D413D}"/>
              </a:ext>
            </a:extLst>
          </p:cNvPr>
          <p:cNvSpPr txBox="1"/>
          <p:nvPr/>
        </p:nvSpPr>
        <p:spPr>
          <a:xfrm>
            <a:off x="1690690" y="3995753"/>
            <a:ext cx="5762163" cy="2308324"/>
          </a:xfrm>
          <a:prstGeom prst="rect">
            <a:avLst/>
          </a:prstGeom>
          <a:noFill/>
        </p:spPr>
        <p:txBody>
          <a:bodyPr wrap="square" rtlCol="0">
            <a:spAutoFit/>
          </a:bodyPr>
          <a:lstStyle/>
          <a:p>
            <a:r>
              <a:rPr lang="en-US" dirty="0"/>
              <a:t>&gt; export OMP_PLACES “{0, 3, 15, 12, 19,  16, 28, 31}” </a:t>
            </a:r>
          </a:p>
          <a:p>
            <a:r>
              <a:rPr lang="en-US" dirty="0"/>
              <a:t>&gt; export NUM_THREADS= 6</a:t>
            </a:r>
          </a:p>
          <a:p>
            <a:endParaRPr lang="en-US" dirty="0"/>
          </a:p>
          <a:p>
            <a:r>
              <a:rPr lang="en-US" dirty="0"/>
              <a:t>#pragma </a:t>
            </a:r>
            <a:r>
              <a:rPr lang="en-US" dirty="0" err="1"/>
              <a:t>omp</a:t>
            </a:r>
            <a:r>
              <a:rPr lang="en-US" dirty="0"/>
              <a:t> parallel</a:t>
            </a:r>
          </a:p>
          <a:p>
            <a:r>
              <a:rPr lang="en-US" dirty="0"/>
              <a:t>{</a:t>
            </a:r>
          </a:p>
          <a:p>
            <a:r>
              <a:rPr lang="en-US" dirty="0"/>
              <a:t>    // do a bunch of cool stuff</a:t>
            </a:r>
          </a:p>
          <a:p>
            <a:endParaRPr lang="en-US" dirty="0"/>
          </a:p>
          <a:p>
            <a:r>
              <a:rPr lang="en-US" dirty="0"/>
              <a:t>}</a:t>
            </a:r>
          </a:p>
        </p:txBody>
      </p:sp>
      <p:pic>
        <p:nvPicPr>
          <p:cNvPr id="27" name="Picture 26" descr="A picture containing electronics, keyboard&#10;&#10;Description automatically generated">
            <a:extLst>
              <a:ext uri="{FF2B5EF4-FFF2-40B4-BE49-F238E27FC236}">
                <a16:creationId xmlns:a16="http://schemas.microsoft.com/office/drawing/2014/main" id="{F531F2BE-1F73-6449-B3F2-F73E7F7D8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220" y="761400"/>
            <a:ext cx="4177661" cy="2097694"/>
          </a:xfrm>
          <a:prstGeom prst="rect">
            <a:avLst/>
          </a:prstGeom>
        </p:spPr>
      </p:pic>
      <p:sp>
        <p:nvSpPr>
          <p:cNvPr id="28" name="Rectangle 27">
            <a:extLst>
              <a:ext uri="{FF2B5EF4-FFF2-40B4-BE49-F238E27FC236}">
                <a16:creationId xmlns:a16="http://schemas.microsoft.com/office/drawing/2014/main" id="{2B659AA8-2E62-DA41-9BD3-FF6698DAE449}"/>
              </a:ext>
            </a:extLst>
          </p:cNvPr>
          <p:cNvSpPr/>
          <p:nvPr/>
        </p:nvSpPr>
        <p:spPr bwMode="auto">
          <a:xfrm>
            <a:off x="6655643" y="4579951"/>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29" name="Rectangle 28">
            <a:extLst>
              <a:ext uri="{FF2B5EF4-FFF2-40B4-BE49-F238E27FC236}">
                <a16:creationId xmlns:a16="http://schemas.microsoft.com/office/drawing/2014/main" id="{AE43AD8F-0033-F547-B760-E0F78EEC5554}"/>
              </a:ext>
            </a:extLst>
          </p:cNvPr>
          <p:cNvSpPr/>
          <p:nvPr/>
        </p:nvSpPr>
        <p:spPr bwMode="auto">
          <a:xfrm>
            <a:off x="7402974" y="4579951"/>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30" name="Rectangle 29">
            <a:extLst>
              <a:ext uri="{FF2B5EF4-FFF2-40B4-BE49-F238E27FC236}">
                <a16:creationId xmlns:a16="http://schemas.microsoft.com/office/drawing/2014/main" id="{8316C827-DF8E-8E48-A5DB-2F0DF71D5824}"/>
              </a:ext>
            </a:extLst>
          </p:cNvPr>
          <p:cNvSpPr/>
          <p:nvPr/>
        </p:nvSpPr>
        <p:spPr bwMode="auto">
          <a:xfrm>
            <a:off x="6655643" y="6160582"/>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31" name="Rectangle 30">
            <a:extLst>
              <a:ext uri="{FF2B5EF4-FFF2-40B4-BE49-F238E27FC236}">
                <a16:creationId xmlns:a16="http://schemas.microsoft.com/office/drawing/2014/main" id="{437C67E7-252F-DA49-990C-54C532A02584}"/>
              </a:ext>
            </a:extLst>
          </p:cNvPr>
          <p:cNvSpPr/>
          <p:nvPr/>
        </p:nvSpPr>
        <p:spPr bwMode="auto">
          <a:xfrm>
            <a:off x="7394014" y="6176112"/>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32" name="Rectangle 31">
            <a:extLst>
              <a:ext uri="{FF2B5EF4-FFF2-40B4-BE49-F238E27FC236}">
                <a16:creationId xmlns:a16="http://schemas.microsoft.com/office/drawing/2014/main" id="{A6F52EC5-AFD7-EF47-A296-B3B0AF4AF7EF}"/>
              </a:ext>
            </a:extLst>
          </p:cNvPr>
          <p:cNvSpPr/>
          <p:nvPr/>
        </p:nvSpPr>
        <p:spPr bwMode="auto">
          <a:xfrm>
            <a:off x="8462148" y="4579951"/>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33" name="Rectangle 32">
            <a:extLst>
              <a:ext uri="{FF2B5EF4-FFF2-40B4-BE49-F238E27FC236}">
                <a16:creationId xmlns:a16="http://schemas.microsoft.com/office/drawing/2014/main" id="{7445CC74-B927-E644-A3BE-F68E3E393FB3}"/>
              </a:ext>
            </a:extLst>
          </p:cNvPr>
          <p:cNvSpPr/>
          <p:nvPr/>
        </p:nvSpPr>
        <p:spPr bwMode="auto">
          <a:xfrm>
            <a:off x="9250206" y="4579951"/>
            <a:ext cx="184731" cy="338554"/>
          </a:xfrm>
          <a:prstGeom prst="rect">
            <a:avLst/>
          </a:prstGeom>
          <a:solidFill>
            <a:srgbClr val="FF0000">
              <a:alpha val="44000"/>
            </a:srgbClr>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3092625467"/>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932E-BBBF-E34D-BB1A-D00F232E55D6}"/>
              </a:ext>
            </a:extLst>
          </p:cNvPr>
          <p:cNvSpPr>
            <a:spLocks noGrp="1"/>
          </p:cNvSpPr>
          <p:nvPr>
            <p:ph type="title"/>
          </p:nvPr>
        </p:nvSpPr>
        <p:spPr/>
        <p:txBody>
          <a:bodyPr/>
          <a:lstStyle/>
          <a:p>
            <a:r>
              <a:rPr lang="en-US" dirty="0"/>
              <a:t>   The Concept of Places</a:t>
            </a:r>
          </a:p>
        </p:txBody>
      </p:sp>
      <p:sp>
        <p:nvSpPr>
          <p:cNvPr id="3" name="Content Placeholder 2">
            <a:extLst>
              <a:ext uri="{FF2B5EF4-FFF2-40B4-BE49-F238E27FC236}">
                <a16:creationId xmlns:a16="http://schemas.microsoft.com/office/drawing/2014/main" id="{665BA9D4-1A52-E243-8B4D-451A88769D5E}"/>
              </a:ext>
            </a:extLst>
          </p:cNvPr>
          <p:cNvSpPr>
            <a:spLocks noGrp="1"/>
          </p:cNvSpPr>
          <p:nvPr>
            <p:ph idx="1"/>
          </p:nvPr>
        </p:nvSpPr>
        <p:spPr>
          <a:xfrm>
            <a:off x="1774724" y="2566220"/>
            <a:ext cx="8451904" cy="3986981"/>
          </a:xfrm>
        </p:spPr>
        <p:txBody>
          <a:bodyPr/>
          <a:lstStyle/>
          <a:p>
            <a:r>
              <a:rPr lang="en-US" sz="2000" dirty="0"/>
              <a:t>Set with an environment variable:</a:t>
            </a:r>
          </a:p>
          <a:p>
            <a:pPr marL="339725" lvl="1" indent="0">
              <a:buNone/>
            </a:pPr>
            <a:r>
              <a:rPr lang="en-US" dirty="0"/>
              <a:t>export OMP_PLACES=“{0,1,2,3}”</a:t>
            </a:r>
          </a:p>
          <a:p>
            <a:pPr marL="339725" lvl="1" indent="0">
              <a:buNone/>
            </a:pPr>
            <a:endParaRPr lang="en-US" dirty="0"/>
          </a:p>
          <a:p>
            <a:r>
              <a:rPr lang="en-US" sz="2000" dirty="0"/>
              <a:t>Can also specify with {</a:t>
            </a:r>
            <a:r>
              <a:rPr lang="en-US" sz="2000" dirty="0" err="1"/>
              <a:t>lower-bound:length:stride</a:t>
            </a:r>
            <a:r>
              <a:rPr lang="en-US" sz="2000" dirty="0"/>
              <a:t>}</a:t>
            </a:r>
          </a:p>
          <a:p>
            <a:pPr lvl="4"/>
            <a:endParaRPr lang="en-US" dirty="0"/>
          </a:p>
          <a:p>
            <a:pPr marL="339725" lvl="1" indent="0">
              <a:buNone/>
            </a:pPr>
            <a:r>
              <a:rPr lang="en-US" sz="1600" dirty="0"/>
              <a:t>OMP_PLACES=“{0,1,2,3}”  </a:t>
            </a:r>
            <a:r>
              <a:rPr lang="en-US" sz="1600" dirty="0">
                <a:sym typeface="Wingdings" pitchFamily="2" charset="2"/>
              </a:rPr>
              <a:t> OMP_PLACES=“{0:4:1}”  OMP_PACES=“{0:4}”</a:t>
            </a:r>
          </a:p>
          <a:p>
            <a:pPr marL="339725" lvl="1" indent="0">
              <a:buNone/>
            </a:pPr>
            <a:endParaRPr lang="en-US" dirty="0"/>
          </a:p>
          <a:p>
            <a:pPr marL="331787" indent="-342900"/>
            <a:r>
              <a:rPr lang="en-US" sz="2000" dirty="0"/>
              <a:t>Can define multiple places:</a:t>
            </a:r>
          </a:p>
          <a:p>
            <a:pPr marL="1371600" lvl="3" indent="-342900"/>
            <a:endParaRPr lang="en-US" sz="1200" dirty="0"/>
          </a:p>
          <a:p>
            <a:pPr marL="339725" lvl="1" indent="0">
              <a:buNone/>
            </a:pPr>
            <a:r>
              <a:rPr lang="en-US" sz="1800" dirty="0"/>
              <a:t>OMP_PLACES=“{0,1,2,3},{4,6,8},{9,10,11,12}”</a:t>
            </a:r>
          </a:p>
          <a:p>
            <a:pPr marL="339725" lvl="1" indent="0">
              <a:buNone/>
            </a:pPr>
            <a:endParaRPr lang="en-US" sz="1800" dirty="0"/>
          </a:p>
          <a:p>
            <a:pPr marL="339725" lvl="1" indent="0">
              <a:buNone/>
            </a:pPr>
            <a:r>
              <a:rPr lang="en-US" sz="1800" dirty="0"/>
              <a:t>OMP_PLACES=“{0,4},{4,3:2},{9:4}”</a:t>
            </a:r>
          </a:p>
        </p:txBody>
      </p:sp>
      <p:sp>
        <p:nvSpPr>
          <p:cNvPr id="4" name="Slide Number Placeholder 3">
            <a:extLst>
              <a:ext uri="{FF2B5EF4-FFF2-40B4-BE49-F238E27FC236}">
                <a16:creationId xmlns:a16="http://schemas.microsoft.com/office/drawing/2014/main" id="{D2203FCE-A356-BA46-B3A2-07F6B1B7C81D}"/>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157</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6249B078-E7D1-4348-8BA4-4E3CDAF42DA0}"/>
              </a:ext>
            </a:extLst>
          </p:cNvPr>
          <p:cNvSpPr txBox="1"/>
          <p:nvPr/>
        </p:nvSpPr>
        <p:spPr>
          <a:xfrm>
            <a:off x="8184485" y="3215057"/>
            <a:ext cx="1150374" cy="584775"/>
          </a:xfrm>
          <a:prstGeom prst="rect">
            <a:avLst/>
          </a:prstGeom>
          <a:noFill/>
          <a:ln>
            <a:solidFill>
              <a:schemeClr val="tx1"/>
            </a:solidFill>
          </a:ln>
        </p:spPr>
        <p:txBody>
          <a:bodyPr wrap="square" rtlCol="0">
            <a:spAutoFit/>
          </a:bodyPr>
          <a:lstStyle/>
          <a:p>
            <a:pPr algn="ctr"/>
            <a:r>
              <a:rPr lang="en-US" sz="1600" dirty="0"/>
              <a:t>Default Stride is 1</a:t>
            </a:r>
          </a:p>
        </p:txBody>
      </p:sp>
      <p:cxnSp>
        <p:nvCxnSpPr>
          <p:cNvPr id="7" name="Straight Arrow Connector 6">
            <a:extLst>
              <a:ext uri="{FF2B5EF4-FFF2-40B4-BE49-F238E27FC236}">
                <a16:creationId xmlns:a16="http://schemas.microsoft.com/office/drawing/2014/main" id="{CEF05589-4476-F54D-8D8A-050AC24B4B64}"/>
              </a:ext>
            </a:extLst>
          </p:cNvPr>
          <p:cNvCxnSpPr>
            <a:cxnSpLocks/>
            <a:stCxn id="5" idx="1"/>
          </p:cNvCxnSpPr>
          <p:nvPr/>
        </p:nvCxnSpPr>
        <p:spPr bwMode="auto">
          <a:xfrm flipH="1">
            <a:off x="7498685" y="3507445"/>
            <a:ext cx="685800" cy="260769"/>
          </a:xfrm>
          <a:prstGeom prst="straightConnector1">
            <a:avLst/>
          </a:prstGeom>
          <a:noFill/>
          <a:ln w="190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3E69508D-1AC5-8F49-B538-5FB1113D6BC0}"/>
              </a:ext>
            </a:extLst>
          </p:cNvPr>
          <p:cNvCxnSpPr>
            <a:cxnSpLocks/>
          </p:cNvCxnSpPr>
          <p:nvPr/>
        </p:nvCxnSpPr>
        <p:spPr bwMode="auto">
          <a:xfrm>
            <a:off x="8759673" y="3799831"/>
            <a:ext cx="258097" cy="473212"/>
          </a:xfrm>
          <a:prstGeom prst="straightConnector1">
            <a:avLst/>
          </a:prstGeom>
          <a:noFill/>
          <a:ln w="19050"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95E285C9-35FF-0A4C-A31C-2CC613C829C0}"/>
              </a:ext>
            </a:extLst>
          </p:cNvPr>
          <p:cNvSpPr txBox="1"/>
          <p:nvPr/>
        </p:nvSpPr>
        <p:spPr>
          <a:xfrm>
            <a:off x="7498685" y="5732117"/>
            <a:ext cx="1150374" cy="584775"/>
          </a:xfrm>
          <a:prstGeom prst="rect">
            <a:avLst/>
          </a:prstGeom>
          <a:noFill/>
          <a:ln>
            <a:solidFill>
              <a:schemeClr val="tx1"/>
            </a:solidFill>
          </a:ln>
        </p:spPr>
        <p:txBody>
          <a:bodyPr wrap="square" rtlCol="0">
            <a:spAutoFit/>
          </a:bodyPr>
          <a:lstStyle/>
          <a:p>
            <a:pPr algn="ctr"/>
            <a:r>
              <a:rPr lang="en-US" sz="1600" dirty="0"/>
              <a:t>These are equivalent</a:t>
            </a:r>
          </a:p>
        </p:txBody>
      </p:sp>
      <p:cxnSp>
        <p:nvCxnSpPr>
          <p:cNvPr id="19" name="Straight Arrow Connector 18">
            <a:extLst>
              <a:ext uri="{FF2B5EF4-FFF2-40B4-BE49-F238E27FC236}">
                <a16:creationId xmlns:a16="http://schemas.microsoft.com/office/drawing/2014/main" id="{79979333-F0E2-1643-93D0-4F138D4D121B}"/>
              </a:ext>
            </a:extLst>
          </p:cNvPr>
          <p:cNvCxnSpPr>
            <a:cxnSpLocks/>
            <a:stCxn id="18" idx="1"/>
          </p:cNvCxnSpPr>
          <p:nvPr/>
        </p:nvCxnSpPr>
        <p:spPr bwMode="auto">
          <a:xfrm flipH="1" flipV="1">
            <a:off x="6827635" y="5680498"/>
            <a:ext cx="671050" cy="344006"/>
          </a:xfrm>
          <a:prstGeom prst="straightConnector1">
            <a:avLst/>
          </a:prstGeom>
          <a:noFill/>
          <a:ln w="1905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472EFCC9-764C-CB40-BE14-A34221910F5E}"/>
              </a:ext>
            </a:extLst>
          </p:cNvPr>
          <p:cNvCxnSpPr>
            <a:cxnSpLocks/>
            <a:stCxn id="18" idx="1"/>
          </p:cNvCxnSpPr>
          <p:nvPr/>
        </p:nvCxnSpPr>
        <p:spPr bwMode="auto">
          <a:xfrm flipH="1">
            <a:off x="5677261" y="6024505"/>
            <a:ext cx="1821424" cy="318307"/>
          </a:xfrm>
          <a:prstGeom prst="straightConnector1">
            <a:avLst/>
          </a:prstGeom>
          <a:noFill/>
          <a:ln w="19050" cap="flat" cmpd="sng" algn="ctr">
            <a:solidFill>
              <a:schemeClr val="tx1"/>
            </a:solidFill>
            <a:prstDash val="solid"/>
            <a:round/>
            <a:headEnd type="none" w="med" len="med"/>
            <a:tailEnd type="triangle"/>
          </a:ln>
          <a:effectLst/>
        </p:spPr>
      </p:cxnSp>
      <p:pic>
        <p:nvPicPr>
          <p:cNvPr id="24" name="Picture 23" descr="A picture containing electronics, keyboard&#10;&#10;Description automatically generated">
            <a:extLst>
              <a:ext uri="{FF2B5EF4-FFF2-40B4-BE49-F238E27FC236}">
                <a16:creationId xmlns:a16="http://schemas.microsoft.com/office/drawing/2014/main" id="{A3B590CD-087B-A541-9B94-438605291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220" y="761400"/>
            <a:ext cx="4177661" cy="2097694"/>
          </a:xfrm>
          <a:prstGeom prst="rect">
            <a:avLst/>
          </a:prstGeom>
        </p:spPr>
      </p:pic>
      <p:sp>
        <p:nvSpPr>
          <p:cNvPr id="25" name="Content Placeholder 2">
            <a:extLst>
              <a:ext uri="{FF2B5EF4-FFF2-40B4-BE49-F238E27FC236}">
                <a16:creationId xmlns:a16="http://schemas.microsoft.com/office/drawing/2014/main" id="{303FC6BD-63CA-874B-9D6E-C054DC09B7E5}"/>
              </a:ext>
            </a:extLst>
          </p:cNvPr>
          <p:cNvSpPr txBox="1">
            <a:spLocks/>
          </p:cNvSpPr>
          <p:nvPr/>
        </p:nvSpPr>
        <p:spPr bwMode="auto">
          <a:xfrm>
            <a:off x="1785249" y="990491"/>
            <a:ext cx="4602619" cy="14295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 Operating System assigns logical CPU IDs to hardware threads.  </a:t>
            </a:r>
          </a:p>
          <a:p>
            <a:r>
              <a:rPr lang="en-US" sz="2000" kern="0" dirty="0"/>
              <a:t>Recall … the </a:t>
            </a:r>
            <a:r>
              <a:rPr lang="en-US" sz="2000" kern="0" dirty="0" err="1"/>
              <a:t>linux</a:t>
            </a:r>
            <a:r>
              <a:rPr lang="en-US" sz="2000" kern="0" dirty="0"/>
              <a:t> command </a:t>
            </a:r>
            <a:br>
              <a:rPr lang="en-US" sz="2000" kern="0" dirty="0"/>
            </a:br>
            <a:r>
              <a:rPr lang="en-US" sz="2000" i="1" kern="0" dirty="0" err="1"/>
              <a:t>numactl</a:t>
            </a:r>
            <a:r>
              <a:rPr lang="en-US" sz="2000" i="1" kern="0" dirty="0"/>
              <a:t> –H</a:t>
            </a:r>
            <a:r>
              <a:rPr lang="en-US" sz="2000" kern="0" dirty="0"/>
              <a:t> returns those numbers.</a:t>
            </a:r>
          </a:p>
        </p:txBody>
      </p:sp>
    </p:spTree>
    <p:extLst>
      <p:ext uri="{BB962C8B-B14F-4D97-AF65-F5344CB8AC3E}">
        <p14:creationId xmlns:p14="http://schemas.microsoft.com/office/powerpoint/2010/main" val="2158428745"/>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932E-BBBF-E34D-BB1A-D00F232E55D6}"/>
              </a:ext>
            </a:extLst>
          </p:cNvPr>
          <p:cNvSpPr>
            <a:spLocks noGrp="1"/>
          </p:cNvSpPr>
          <p:nvPr>
            <p:ph type="title"/>
          </p:nvPr>
        </p:nvSpPr>
        <p:spPr/>
        <p:txBody>
          <a:bodyPr/>
          <a:lstStyle/>
          <a:p>
            <a:r>
              <a:rPr lang="en-US" dirty="0"/>
              <a:t>    The Concept of Places</a:t>
            </a:r>
          </a:p>
        </p:txBody>
      </p:sp>
      <p:sp>
        <p:nvSpPr>
          <p:cNvPr id="3" name="Content Placeholder 2">
            <a:extLst>
              <a:ext uri="{FF2B5EF4-FFF2-40B4-BE49-F238E27FC236}">
                <a16:creationId xmlns:a16="http://schemas.microsoft.com/office/drawing/2014/main" id="{665BA9D4-1A52-E243-8B4D-451A88769D5E}"/>
              </a:ext>
            </a:extLst>
          </p:cNvPr>
          <p:cNvSpPr>
            <a:spLocks noGrp="1"/>
          </p:cNvSpPr>
          <p:nvPr>
            <p:ph idx="1"/>
          </p:nvPr>
        </p:nvSpPr>
        <p:spPr>
          <a:xfrm>
            <a:off x="1774724" y="2566220"/>
            <a:ext cx="8451904" cy="3986981"/>
          </a:xfrm>
        </p:spPr>
        <p:txBody>
          <a:bodyPr/>
          <a:lstStyle/>
          <a:p>
            <a:r>
              <a:rPr lang="en-US" sz="2000" dirty="0"/>
              <a:t>Set with an environment variable:</a:t>
            </a:r>
          </a:p>
          <a:p>
            <a:pPr marL="339725" lvl="1" indent="0">
              <a:buNone/>
            </a:pPr>
            <a:r>
              <a:rPr lang="en-US" dirty="0"/>
              <a:t>export OMP_PLACES=“{0,1,2,3}”</a:t>
            </a:r>
          </a:p>
          <a:p>
            <a:pPr marL="339725" lvl="1" indent="0">
              <a:buNone/>
            </a:pPr>
            <a:endParaRPr lang="en-US" dirty="0"/>
          </a:p>
          <a:p>
            <a:r>
              <a:rPr lang="en-US" sz="2000" dirty="0"/>
              <a:t>Can also specify with {</a:t>
            </a:r>
            <a:r>
              <a:rPr lang="en-US" sz="2000" dirty="0" err="1"/>
              <a:t>lower-bound:length:stride</a:t>
            </a:r>
            <a:r>
              <a:rPr lang="en-US" sz="2000" dirty="0"/>
              <a:t>}</a:t>
            </a:r>
          </a:p>
          <a:p>
            <a:pPr lvl="4"/>
            <a:endParaRPr lang="en-US" dirty="0"/>
          </a:p>
          <a:p>
            <a:pPr marL="339725" lvl="1" indent="0">
              <a:buNone/>
            </a:pPr>
            <a:r>
              <a:rPr lang="en-US" sz="1600" dirty="0"/>
              <a:t>OMP_PLACES=“{0,1,2,3}”  </a:t>
            </a:r>
            <a:r>
              <a:rPr lang="en-US" sz="1600" dirty="0">
                <a:sym typeface="Wingdings" pitchFamily="2" charset="2"/>
              </a:rPr>
              <a:t> OMP_PLACES=“{0:4:1}”  OMP_PACES=“{0:4}”</a:t>
            </a:r>
          </a:p>
          <a:p>
            <a:pPr marL="339725" lvl="1" indent="0">
              <a:buNone/>
            </a:pPr>
            <a:endParaRPr lang="en-US" dirty="0"/>
          </a:p>
          <a:p>
            <a:pPr marL="331787" indent="-342900"/>
            <a:r>
              <a:rPr lang="en-US" sz="2000" dirty="0"/>
              <a:t>Can define multiple places:</a:t>
            </a:r>
          </a:p>
          <a:p>
            <a:pPr marL="1371600" lvl="3" indent="-342900"/>
            <a:endParaRPr lang="en-US" sz="1200" dirty="0"/>
          </a:p>
          <a:p>
            <a:pPr marL="339725" lvl="1" indent="0">
              <a:buNone/>
            </a:pPr>
            <a:r>
              <a:rPr lang="en-US" sz="1800" dirty="0"/>
              <a:t>OMP_PLACES=“{0,1,2,3},{4,6,8},{9,10,11,12}”</a:t>
            </a:r>
          </a:p>
          <a:p>
            <a:pPr marL="339725" lvl="1" indent="0">
              <a:buNone/>
            </a:pPr>
            <a:endParaRPr lang="en-US" sz="1800" dirty="0"/>
          </a:p>
          <a:p>
            <a:pPr marL="339725" lvl="1" indent="0">
              <a:buNone/>
            </a:pPr>
            <a:r>
              <a:rPr lang="en-US" sz="1800" dirty="0"/>
              <a:t>OMP_PLACES=“{0,4},{4,3:2},{9:4}”</a:t>
            </a:r>
          </a:p>
        </p:txBody>
      </p:sp>
      <p:sp>
        <p:nvSpPr>
          <p:cNvPr id="4" name="Slide Number Placeholder 3">
            <a:extLst>
              <a:ext uri="{FF2B5EF4-FFF2-40B4-BE49-F238E27FC236}">
                <a16:creationId xmlns:a16="http://schemas.microsoft.com/office/drawing/2014/main" id="{D2203FCE-A356-BA46-B3A2-07F6B1B7C81D}"/>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158</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6249B078-E7D1-4348-8BA4-4E3CDAF42DA0}"/>
              </a:ext>
            </a:extLst>
          </p:cNvPr>
          <p:cNvSpPr txBox="1"/>
          <p:nvPr/>
        </p:nvSpPr>
        <p:spPr>
          <a:xfrm>
            <a:off x="8184485" y="3215057"/>
            <a:ext cx="1150374" cy="584775"/>
          </a:xfrm>
          <a:prstGeom prst="rect">
            <a:avLst/>
          </a:prstGeom>
          <a:noFill/>
          <a:ln>
            <a:solidFill>
              <a:schemeClr val="tx1"/>
            </a:solidFill>
          </a:ln>
        </p:spPr>
        <p:txBody>
          <a:bodyPr wrap="square" rtlCol="0">
            <a:spAutoFit/>
          </a:bodyPr>
          <a:lstStyle/>
          <a:p>
            <a:pPr algn="ctr"/>
            <a:r>
              <a:rPr lang="en-US" sz="1600" dirty="0"/>
              <a:t>Default Stride is 1</a:t>
            </a:r>
          </a:p>
        </p:txBody>
      </p:sp>
      <p:cxnSp>
        <p:nvCxnSpPr>
          <p:cNvPr id="7" name="Straight Arrow Connector 6">
            <a:extLst>
              <a:ext uri="{FF2B5EF4-FFF2-40B4-BE49-F238E27FC236}">
                <a16:creationId xmlns:a16="http://schemas.microsoft.com/office/drawing/2014/main" id="{CEF05589-4476-F54D-8D8A-050AC24B4B64}"/>
              </a:ext>
            </a:extLst>
          </p:cNvPr>
          <p:cNvCxnSpPr>
            <a:cxnSpLocks/>
            <a:stCxn id="5" idx="1"/>
          </p:cNvCxnSpPr>
          <p:nvPr/>
        </p:nvCxnSpPr>
        <p:spPr bwMode="auto">
          <a:xfrm flipH="1">
            <a:off x="7498685" y="3507445"/>
            <a:ext cx="685800" cy="260769"/>
          </a:xfrm>
          <a:prstGeom prst="straightConnector1">
            <a:avLst/>
          </a:prstGeom>
          <a:noFill/>
          <a:ln w="190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3E69508D-1AC5-8F49-B538-5FB1113D6BC0}"/>
              </a:ext>
            </a:extLst>
          </p:cNvPr>
          <p:cNvCxnSpPr>
            <a:cxnSpLocks/>
          </p:cNvCxnSpPr>
          <p:nvPr/>
        </p:nvCxnSpPr>
        <p:spPr bwMode="auto">
          <a:xfrm>
            <a:off x="8759673" y="3799831"/>
            <a:ext cx="258097" cy="473212"/>
          </a:xfrm>
          <a:prstGeom prst="straightConnector1">
            <a:avLst/>
          </a:prstGeom>
          <a:noFill/>
          <a:ln w="19050"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95E285C9-35FF-0A4C-A31C-2CC613C829C0}"/>
              </a:ext>
            </a:extLst>
          </p:cNvPr>
          <p:cNvSpPr txBox="1"/>
          <p:nvPr/>
        </p:nvSpPr>
        <p:spPr>
          <a:xfrm>
            <a:off x="7498685" y="5732117"/>
            <a:ext cx="1150374" cy="584775"/>
          </a:xfrm>
          <a:prstGeom prst="rect">
            <a:avLst/>
          </a:prstGeom>
          <a:noFill/>
          <a:ln>
            <a:solidFill>
              <a:schemeClr val="tx1"/>
            </a:solidFill>
          </a:ln>
        </p:spPr>
        <p:txBody>
          <a:bodyPr wrap="square" rtlCol="0">
            <a:spAutoFit/>
          </a:bodyPr>
          <a:lstStyle/>
          <a:p>
            <a:pPr algn="ctr"/>
            <a:r>
              <a:rPr lang="en-US" sz="1600" dirty="0"/>
              <a:t>These are equivalent</a:t>
            </a:r>
          </a:p>
        </p:txBody>
      </p:sp>
      <p:cxnSp>
        <p:nvCxnSpPr>
          <p:cNvPr id="19" name="Straight Arrow Connector 18">
            <a:extLst>
              <a:ext uri="{FF2B5EF4-FFF2-40B4-BE49-F238E27FC236}">
                <a16:creationId xmlns:a16="http://schemas.microsoft.com/office/drawing/2014/main" id="{79979333-F0E2-1643-93D0-4F138D4D121B}"/>
              </a:ext>
            </a:extLst>
          </p:cNvPr>
          <p:cNvCxnSpPr>
            <a:cxnSpLocks/>
            <a:stCxn id="18" idx="1"/>
          </p:cNvCxnSpPr>
          <p:nvPr/>
        </p:nvCxnSpPr>
        <p:spPr bwMode="auto">
          <a:xfrm flipH="1" flipV="1">
            <a:off x="6827635" y="5680498"/>
            <a:ext cx="671050" cy="344006"/>
          </a:xfrm>
          <a:prstGeom prst="straightConnector1">
            <a:avLst/>
          </a:prstGeom>
          <a:noFill/>
          <a:ln w="1905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472EFCC9-764C-CB40-BE14-A34221910F5E}"/>
              </a:ext>
            </a:extLst>
          </p:cNvPr>
          <p:cNvCxnSpPr>
            <a:cxnSpLocks/>
            <a:stCxn id="18" idx="1"/>
          </p:cNvCxnSpPr>
          <p:nvPr/>
        </p:nvCxnSpPr>
        <p:spPr bwMode="auto">
          <a:xfrm flipH="1">
            <a:off x="5677261" y="6024505"/>
            <a:ext cx="1821424" cy="318307"/>
          </a:xfrm>
          <a:prstGeom prst="straightConnector1">
            <a:avLst/>
          </a:prstGeom>
          <a:noFill/>
          <a:ln w="19050" cap="flat" cmpd="sng" algn="ctr">
            <a:solidFill>
              <a:schemeClr val="tx1"/>
            </a:solidFill>
            <a:prstDash val="solid"/>
            <a:round/>
            <a:headEnd type="none" w="med" len="med"/>
            <a:tailEnd type="triangle"/>
          </a:ln>
          <a:effectLst/>
        </p:spPr>
      </p:cxnSp>
      <p:pic>
        <p:nvPicPr>
          <p:cNvPr id="24" name="Picture 23" descr="A picture containing electronics, keyboard&#10;&#10;Description automatically generated">
            <a:extLst>
              <a:ext uri="{FF2B5EF4-FFF2-40B4-BE49-F238E27FC236}">
                <a16:creationId xmlns:a16="http://schemas.microsoft.com/office/drawing/2014/main" id="{A3B590CD-087B-A541-9B94-438605291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220" y="761400"/>
            <a:ext cx="4177661" cy="2097694"/>
          </a:xfrm>
          <a:prstGeom prst="rect">
            <a:avLst/>
          </a:prstGeom>
        </p:spPr>
      </p:pic>
      <p:sp>
        <p:nvSpPr>
          <p:cNvPr id="25" name="Content Placeholder 2">
            <a:extLst>
              <a:ext uri="{FF2B5EF4-FFF2-40B4-BE49-F238E27FC236}">
                <a16:creationId xmlns:a16="http://schemas.microsoft.com/office/drawing/2014/main" id="{303FC6BD-63CA-874B-9D6E-C054DC09B7E5}"/>
              </a:ext>
            </a:extLst>
          </p:cNvPr>
          <p:cNvSpPr txBox="1">
            <a:spLocks/>
          </p:cNvSpPr>
          <p:nvPr/>
        </p:nvSpPr>
        <p:spPr bwMode="auto">
          <a:xfrm>
            <a:off x="1785249" y="990491"/>
            <a:ext cx="4602619" cy="14295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 Operating System assigns logical CPU IDs to hardware threads.  </a:t>
            </a:r>
          </a:p>
          <a:p>
            <a:r>
              <a:rPr lang="en-US" sz="2000" kern="0" dirty="0"/>
              <a:t>Recall … the </a:t>
            </a:r>
            <a:r>
              <a:rPr lang="en-US" sz="2000" kern="0" dirty="0" err="1"/>
              <a:t>linux</a:t>
            </a:r>
            <a:r>
              <a:rPr lang="en-US" sz="2000" kern="0" dirty="0"/>
              <a:t> command </a:t>
            </a:r>
            <a:br>
              <a:rPr lang="en-US" sz="2000" kern="0" dirty="0"/>
            </a:br>
            <a:r>
              <a:rPr lang="en-US" sz="2000" i="1" kern="0" dirty="0" err="1"/>
              <a:t>numactl</a:t>
            </a:r>
            <a:r>
              <a:rPr lang="en-US" sz="2000" i="1" kern="0" dirty="0"/>
              <a:t> –H</a:t>
            </a:r>
            <a:r>
              <a:rPr lang="en-US" sz="2000" kern="0" dirty="0"/>
              <a:t> returns those numbers.</a:t>
            </a:r>
          </a:p>
        </p:txBody>
      </p:sp>
      <p:sp>
        <p:nvSpPr>
          <p:cNvPr id="6" name="TextBox 5">
            <a:extLst>
              <a:ext uri="{FF2B5EF4-FFF2-40B4-BE49-F238E27FC236}">
                <a16:creationId xmlns:a16="http://schemas.microsoft.com/office/drawing/2014/main" id="{1B862210-150B-0D40-A14D-BBC0841D2594}"/>
              </a:ext>
            </a:extLst>
          </p:cNvPr>
          <p:cNvSpPr txBox="1"/>
          <p:nvPr/>
        </p:nvSpPr>
        <p:spPr>
          <a:xfrm>
            <a:off x="2643202" y="2710578"/>
            <a:ext cx="6444072" cy="2585323"/>
          </a:xfrm>
          <a:prstGeom prst="rect">
            <a:avLst/>
          </a:prstGeom>
          <a:solidFill>
            <a:srgbClr val="FEE0FA"/>
          </a:solidFill>
          <a:ln w="22225">
            <a:solidFill>
              <a:schemeClr val="tx1"/>
            </a:solidFill>
          </a:ln>
        </p:spPr>
        <p:txBody>
          <a:bodyPr wrap="square" rtlCol="0">
            <a:spAutoFit/>
          </a:bodyPr>
          <a:lstStyle/>
          <a:p>
            <a:r>
              <a:rPr lang="en-US" dirty="0"/>
              <a:t>Programmers can use OMP_PLACES for detailed control over the execution-units threads utilize.   BUT …</a:t>
            </a:r>
          </a:p>
          <a:p>
            <a:endParaRPr lang="en-US" dirty="0"/>
          </a:p>
          <a:p>
            <a:pPr marL="742950" lvl="1" indent="-285750">
              <a:buFont typeface="Arial" panose="020B0604020202020204" pitchFamily="34" charset="0"/>
              <a:buChar char="•"/>
            </a:pPr>
            <a:r>
              <a:rPr lang="en-US" dirty="0"/>
              <a:t>The rules for mapping onto physical execution units are complicated.</a:t>
            </a:r>
          </a:p>
          <a:p>
            <a:pPr marL="742950" lvl="1" indent="-285750">
              <a:buFont typeface="Arial" panose="020B0604020202020204" pitchFamily="34" charset="0"/>
              <a:buChar char="•"/>
            </a:pPr>
            <a:r>
              <a:rPr lang="en-US" dirty="0"/>
              <a:t>PLACES expressed as numbers is non-portable</a:t>
            </a:r>
          </a:p>
          <a:p>
            <a:endParaRPr lang="en-US" dirty="0"/>
          </a:p>
          <a:p>
            <a:r>
              <a:rPr lang="en-US" dirty="0"/>
              <a:t>There has to be an easier and more portable way to describe places</a:t>
            </a:r>
          </a:p>
        </p:txBody>
      </p:sp>
    </p:spTree>
    <p:extLst>
      <p:ext uri="{BB962C8B-B14F-4D97-AF65-F5344CB8AC3E}">
        <p14:creationId xmlns:p14="http://schemas.microsoft.com/office/powerpoint/2010/main" val="970660417"/>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465652" y="150753"/>
            <a:ext cx="11130800" cy="4924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Hardware Abstraction: OMP_PLACES </a:t>
            </a:r>
            <a:endParaRPr dirty="0"/>
          </a:p>
        </p:txBody>
      </p:sp>
      <p:sp>
        <p:nvSpPr>
          <p:cNvPr id="196" name="Google Shape;196;p33"/>
          <p:cNvSpPr txBox="1">
            <a:spLocks noGrp="1"/>
          </p:cNvSpPr>
          <p:nvPr>
            <p:ph type="body" idx="1"/>
          </p:nvPr>
        </p:nvSpPr>
        <p:spPr>
          <a:xfrm>
            <a:off x="530700" y="643167"/>
            <a:ext cx="11392400" cy="3749600"/>
          </a:xfrm>
          <a:prstGeom prst="rect">
            <a:avLst/>
          </a:prstGeom>
          <a:noFill/>
          <a:ln>
            <a:noFill/>
          </a:ln>
        </p:spPr>
        <p:txBody>
          <a:bodyPr spcFirstLastPara="1" vert="horz" wrap="square" lIns="0" tIns="0" rIns="0" bIns="0" numCol="1" anchor="t" anchorCtr="0" compatLnSpc="1">
            <a:prstTxWarp prst="textNoShape">
              <a:avLst/>
            </a:prstTxWarp>
            <a:noAutofit/>
          </a:bodyPr>
          <a:lstStyle/>
          <a:p>
            <a:pPr marL="609585" indent="-474121">
              <a:spcBef>
                <a:spcPts val="800"/>
              </a:spcBef>
              <a:spcAft>
                <a:spcPts val="0"/>
              </a:spcAft>
              <a:buSzPts val="2000"/>
              <a:buFont typeface="Noto Sans Symbols"/>
              <a:buChar char="●"/>
            </a:pPr>
            <a:r>
              <a:rPr lang="en-US" dirty="0"/>
              <a:t>OMP_PLACES environment variable</a:t>
            </a:r>
            <a:endParaRPr dirty="0"/>
          </a:p>
          <a:p>
            <a:pPr marL="1219170" lvl="1" indent="-440256">
              <a:spcBef>
                <a:spcPts val="0"/>
              </a:spcBef>
              <a:spcAft>
                <a:spcPts val="0"/>
              </a:spcAft>
              <a:buClr>
                <a:schemeClr val="tx1"/>
              </a:buClr>
              <a:buSzPts val="1600"/>
              <a:buFont typeface="Noto Sans Symbols"/>
              <a:buChar char="○"/>
            </a:pPr>
            <a:r>
              <a:rPr lang="en-US" sz="2133" dirty="0">
                <a:solidFill>
                  <a:schemeClr val="dk1"/>
                </a:solidFill>
              </a:rPr>
              <a:t>controls thread allocation</a:t>
            </a:r>
            <a:endParaRPr sz="2133" dirty="0">
              <a:solidFill>
                <a:schemeClr val="dk1"/>
              </a:solidFill>
            </a:endParaRPr>
          </a:p>
          <a:p>
            <a:pPr marL="1219170" lvl="1" indent="-440256">
              <a:spcBef>
                <a:spcPts val="0"/>
              </a:spcBef>
              <a:spcAft>
                <a:spcPts val="0"/>
              </a:spcAft>
              <a:buClr>
                <a:schemeClr val="tx1"/>
              </a:buClr>
              <a:buSzPts val="1600"/>
              <a:buFont typeface="Noto Sans Symbols"/>
              <a:buChar char="○"/>
            </a:pPr>
            <a:r>
              <a:rPr lang="en-US" sz="2133" dirty="0"/>
              <a:t>defines a series of places to which the threads are assigned</a:t>
            </a:r>
            <a:endParaRPr sz="2133" dirty="0"/>
          </a:p>
          <a:p>
            <a:pPr marL="609585" indent="-474121">
              <a:spcBef>
                <a:spcPts val="0"/>
              </a:spcBef>
              <a:spcAft>
                <a:spcPts val="0"/>
              </a:spcAft>
              <a:buSzPts val="2000"/>
              <a:buFont typeface="Noto Sans Symbols"/>
              <a:buChar char="●"/>
            </a:pPr>
            <a:r>
              <a:rPr lang="en-US" dirty="0"/>
              <a:t>It can be an abstract name or a specific list</a:t>
            </a:r>
            <a:endParaRPr dirty="0"/>
          </a:p>
          <a:p>
            <a:pPr marL="1219170" lvl="1" indent="-457189">
              <a:spcBef>
                <a:spcPts val="0"/>
              </a:spcBef>
              <a:spcAft>
                <a:spcPts val="0"/>
              </a:spcAft>
              <a:buClr>
                <a:schemeClr val="tx1"/>
              </a:buClr>
              <a:buSzPct val="75000"/>
              <a:buFont typeface="Noto Sans Symbols"/>
              <a:buChar char="○"/>
            </a:pPr>
            <a:r>
              <a:rPr lang="en-US" sz="2133" dirty="0">
                <a:solidFill>
                  <a:srgbClr val="0000FF"/>
                </a:solidFill>
              </a:rPr>
              <a:t>threads</a:t>
            </a:r>
            <a:r>
              <a:rPr lang="en-US" sz="2133" dirty="0"/>
              <a:t>: each place corresponds to a single hardware thread </a:t>
            </a:r>
            <a:endParaRPr sz="2133" dirty="0"/>
          </a:p>
          <a:p>
            <a:pPr marL="1219170" lvl="1" indent="-457189">
              <a:spcBef>
                <a:spcPts val="0"/>
              </a:spcBef>
              <a:spcAft>
                <a:spcPts val="0"/>
              </a:spcAft>
              <a:buClr>
                <a:schemeClr val="tx1"/>
              </a:buClr>
              <a:buSzPct val="75000"/>
              <a:buFont typeface="Noto Sans Symbols"/>
              <a:buChar char="○"/>
            </a:pPr>
            <a:r>
              <a:rPr lang="en-US" sz="2133" dirty="0">
                <a:solidFill>
                  <a:srgbClr val="0000FF"/>
                </a:solidFill>
              </a:rPr>
              <a:t>cores</a:t>
            </a:r>
            <a:r>
              <a:rPr lang="en-US" sz="2133" dirty="0"/>
              <a:t>: each place corresponds to a single core (having one or more hardware threads) </a:t>
            </a:r>
            <a:endParaRPr sz="2133" dirty="0"/>
          </a:p>
          <a:p>
            <a:pPr marL="1219170" lvl="1" indent="-457189">
              <a:spcBef>
                <a:spcPts val="0"/>
              </a:spcBef>
              <a:spcAft>
                <a:spcPts val="0"/>
              </a:spcAft>
              <a:buClr>
                <a:schemeClr val="tx1"/>
              </a:buClr>
              <a:buSzPct val="75000"/>
              <a:buFont typeface="Noto Sans Symbols"/>
              <a:buChar char="○"/>
            </a:pPr>
            <a:r>
              <a:rPr lang="en-US" sz="2133" dirty="0">
                <a:solidFill>
                  <a:srgbClr val="0000FF"/>
                </a:solidFill>
              </a:rPr>
              <a:t>sockets</a:t>
            </a:r>
            <a:r>
              <a:rPr lang="en-US" sz="2133" dirty="0"/>
              <a:t>: each place corresponds to a single socket (consisting of one or more cores) </a:t>
            </a:r>
            <a:endParaRPr sz="2133" dirty="0"/>
          </a:p>
          <a:p>
            <a:pPr marL="1219170" lvl="1" indent="-457189">
              <a:spcBef>
                <a:spcPts val="0"/>
              </a:spcBef>
              <a:spcAft>
                <a:spcPts val="0"/>
              </a:spcAft>
              <a:buClr>
                <a:schemeClr val="tx1"/>
              </a:buClr>
              <a:buSzPct val="75000"/>
              <a:buFont typeface="Noto Sans Symbols"/>
              <a:buChar char="○"/>
            </a:pPr>
            <a:r>
              <a:rPr lang="en-US" sz="2133" dirty="0"/>
              <a:t>a list with explicit place values of CPU ids, such as: </a:t>
            </a:r>
            <a:endParaRPr sz="2133" dirty="0"/>
          </a:p>
          <a:p>
            <a:pPr marL="1828754" lvl="2" indent="-440256">
              <a:spcBef>
                <a:spcPts val="0"/>
              </a:spcBef>
              <a:spcAft>
                <a:spcPts val="0"/>
              </a:spcAft>
              <a:buSzPts val="1600"/>
              <a:buFont typeface="Noto Sans Symbols"/>
              <a:buChar char="■"/>
            </a:pPr>
            <a:r>
              <a:rPr lang="en-US" sz="1867" dirty="0"/>
              <a:t>export OMP_PLACES=“ {0:4:2},{1:4:2}”  (equivalent to “{0,2,4,6},{1,3,5,7}”)</a:t>
            </a:r>
            <a:endParaRPr sz="1867" dirty="0"/>
          </a:p>
          <a:p>
            <a:pPr marL="1219170" lvl="1" indent="-304792">
              <a:spcBef>
                <a:spcPts val="0"/>
              </a:spcBef>
              <a:spcAft>
                <a:spcPts val="0"/>
              </a:spcAft>
              <a:buSzPts val="1400"/>
              <a:buNone/>
            </a:pPr>
            <a:endParaRPr dirty="0"/>
          </a:p>
        </p:txBody>
      </p:sp>
      <p:sp>
        <p:nvSpPr>
          <p:cNvPr id="197" name="Google Shape;197;p33"/>
          <p:cNvSpPr txBox="1">
            <a:spLocks noGrp="1"/>
          </p:cNvSpPr>
          <p:nvPr>
            <p:ph type="body" idx="1"/>
          </p:nvPr>
        </p:nvSpPr>
        <p:spPr>
          <a:xfrm>
            <a:off x="933733" y="4513667"/>
            <a:ext cx="10836400" cy="1178400"/>
          </a:xfrm>
          <a:prstGeom prst="rect">
            <a:avLst/>
          </a:prstGeom>
          <a:solidFill>
            <a:srgbClr val="D6ECF4"/>
          </a:solidFill>
          <a:ln>
            <a:noFill/>
          </a:ln>
        </p:spPr>
        <p:txBody>
          <a:bodyPr spcFirstLastPara="1" vert="horz" wrap="square" lIns="0" tIns="0" rIns="0" bIns="0" numCol="1" anchor="t" anchorCtr="0" compatLnSpc="1">
            <a:prstTxWarp prst="textNoShape">
              <a:avLst/>
            </a:prstTxWarp>
            <a:noAutofit/>
          </a:bodyPr>
          <a:lstStyle/>
          <a:p>
            <a:pPr marL="609585" indent="-440256">
              <a:spcBef>
                <a:spcPts val="800"/>
              </a:spcBef>
              <a:spcAft>
                <a:spcPts val="0"/>
              </a:spcAft>
              <a:buSzPts val="1600"/>
              <a:buFont typeface="Noto Sans Symbols"/>
              <a:buChar char="●"/>
            </a:pPr>
            <a:r>
              <a:rPr lang="en-US" sz="2133"/>
              <a:t>Examples:</a:t>
            </a:r>
            <a:endParaRPr sz="2133"/>
          </a:p>
          <a:p>
            <a:pPr marL="1219170" lvl="1" indent="-440256">
              <a:spcBef>
                <a:spcPts val="0"/>
              </a:spcBef>
              <a:spcAft>
                <a:spcPts val="0"/>
              </a:spcAft>
              <a:buSzPts val="1600"/>
              <a:buFont typeface="Noto Sans Symbols"/>
              <a:buChar char="○"/>
            </a:pPr>
            <a:r>
              <a:rPr lang="en-US" sz="2133"/>
              <a:t>export OMP_PLACES=threads</a:t>
            </a:r>
            <a:endParaRPr sz="2133"/>
          </a:p>
          <a:p>
            <a:pPr marL="1219170" lvl="1" indent="-440256">
              <a:spcBef>
                <a:spcPts val="0"/>
              </a:spcBef>
              <a:spcAft>
                <a:spcPts val="0"/>
              </a:spcAft>
              <a:buSzPts val="1600"/>
              <a:buFont typeface="Noto Sans Symbols"/>
              <a:buChar char="○"/>
            </a:pPr>
            <a:r>
              <a:rPr lang="en-US" sz="2133"/>
              <a:t>export OMP_PLACES=cores</a:t>
            </a:r>
            <a:endParaRPr sz="2133"/>
          </a:p>
          <a:p>
            <a:pPr marL="339716" lvl="1" indent="0">
              <a:spcBef>
                <a:spcPts val="0"/>
              </a:spcBef>
              <a:spcAft>
                <a:spcPts val="0"/>
              </a:spcAft>
              <a:buSzPts val="1400"/>
              <a:buNone/>
            </a:pPr>
            <a:endParaRPr/>
          </a:p>
          <a:p>
            <a:pPr marL="1219170" lvl="1" indent="-304792">
              <a:spcBef>
                <a:spcPts val="0"/>
              </a:spcBef>
              <a:spcAft>
                <a:spcPts val="0"/>
              </a:spcAft>
              <a:buSzPts val="1400"/>
              <a:buNone/>
            </a:pPr>
            <a:endParaRPr/>
          </a:p>
        </p:txBody>
      </p:sp>
    </p:spTree>
    <p:extLst>
      <p:ext uri="{BB962C8B-B14F-4D97-AF65-F5344CB8AC3E}">
        <p14:creationId xmlns:p14="http://schemas.microsoft.com/office/powerpoint/2010/main" val="336637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91F0FDDA-B6A5-4EDA-9F8E-6036253A3239}" type="slidenum">
              <a:rPr lang="zh-CN" altLang="en-US"/>
              <a:pPr>
                <a:defRPr/>
              </a:pPr>
              <a:t>16</a:t>
            </a:fld>
            <a:endParaRPr lang="en-US" altLang="zh-CN"/>
          </a:p>
        </p:txBody>
      </p:sp>
      <p:sp>
        <p:nvSpPr>
          <p:cNvPr id="17411" name="Rectangle 2"/>
          <p:cNvSpPr>
            <a:spLocks noGrp="1" noChangeArrowheads="1"/>
          </p:cNvSpPr>
          <p:nvPr>
            <p:ph type="title"/>
          </p:nvPr>
        </p:nvSpPr>
        <p:spPr/>
        <p:txBody>
          <a:bodyPr/>
          <a:lstStyle/>
          <a:p>
            <a:pPr eaLnBrk="1" hangingPunct="1"/>
            <a:r>
              <a:rPr lang="en-US" altLang="zh-CN" dirty="0">
                <a:ea typeface="SimSun" pitchFamily="2" charset="-122"/>
              </a:rPr>
              <a:t>Exercise, Part A: Hello World</a:t>
            </a:r>
            <a:br>
              <a:rPr lang="en-US" altLang="zh-CN" sz="4400" dirty="0">
                <a:ea typeface="SimSun" pitchFamily="2" charset="-122"/>
              </a:rPr>
            </a:br>
            <a:r>
              <a:rPr lang="en-US" altLang="zh-CN" sz="2800" dirty="0">
                <a:solidFill>
                  <a:schemeClr val="tx1"/>
                </a:solidFill>
                <a:ea typeface="SimSun" pitchFamily="2" charset="-122"/>
              </a:rPr>
              <a:t>Verify that your environment works</a:t>
            </a:r>
          </a:p>
        </p:txBody>
      </p:sp>
      <p:sp>
        <p:nvSpPr>
          <p:cNvPr id="17412" name="Rectangle 3"/>
          <p:cNvSpPr>
            <a:spLocks noGrp="1" noChangeArrowheads="1"/>
          </p:cNvSpPr>
          <p:nvPr>
            <p:ph type="body" idx="1"/>
          </p:nvPr>
        </p:nvSpPr>
        <p:spPr>
          <a:xfrm>
            <a:off x="1812925" y="1270001"/>
            <a:ext cx="8604250" cy="511175"/>
          </a:xfrm>
        </p:spPr>
        <p:txBody>
          <a:bodyPr/>
          <a:lstStyle/>
          <a:p>
            <a:pPr eaLnBrk="1" hangingPunct="1"/>
            <a:r>
              <a:rPr lang="en-US" altLang="zh-CN">
                <a:ea typeface="SimSun" pitchFamily="2" charset="-122"/>
              </a:rPr>
              <a:t>Write a program that prints “hello world”.</a:t>
            </a:r>
          </a:p>
        </p:txBody>
      </p:sp>
      <p:sp>
        <p:nvSpPr>
          <p:cNvPr id="3530756" name="Text Box 4"/>
          <p:cNvSpPr txBox="1">
            <a:spLocks noChangeArrowheads="1"/>
          </p:cNvSpPr>
          <p:nvPr/>
        </p:nvSpPr>
        <p:spPr bwMode="auto">
          <a:xfrm>
            <a:off x="2438401" y="2111782"/>
            <a:ext cx="6370637" cy="3831819"/>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endParaRPr lang="en-US" altLang="zh-CN" dirty="0">
              <a:latin typeface="Arial" charset="0"/>
            </a:endParaRPr>
          </a:p>
          <a:p>
            <a:pPr algn="l">
              <a:spcBef>
                <a:spcPct val="50000"/>
              </a:spcBef>
              <a:defRPr/>
            </a:pPr>
            <a:r>
              <a:rPr lang="en-US" altLang="zh-CN" dirty="0">
                <a:latin typeface="Arial" charset="0"/>
              </a:rPr>
              <a:t>#include&lt;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endParaRPr lang="en-US" altLang="zh-CN" dirty="0">
              <a:latin typeface="Arial" charset="0"/>
            </a:endParaRP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p>
          <a:p>
            <a:pPr algn="l">
              <a:spcBef>
                <a:spcPct val="50000"/>
              </a:spcBef>
              <a:defRPr/>
            </a:pPr>
            <a:r>
              <a:rPr lang="en-US" altLang="zh-CN" dirty="0">
                <a:latin typeface="Arial" charset="0"/>
              </a:rPr>
              <a:t>     </a:t>
            </a:r>
            <a:r>
              <a:rPr lang="en-US" altLang="zh-CN" dirty="0" err="1">
                <a:latin typeface="Arial" charset="0"/>
              </a:rPr>
              <a:t>printf</a:t>
            </a:r>
            <a:r>
              <a:rPr lang="en-US" altLang="zh-CN">
                <a:latin typeface="Arial" charset="0"/>
              </a:rPr>
              <a:t>(“ hello </a:t>
            </a:r>
            <a:r>
              <a:rPr lang="en-US" altLang="zh-CN" dirty="0">
                <a:latin typeface="Arial" charset="0"/>
              </a:rPr>
              <a:t>”);</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br>
              <a:rPr lang="en-US" altLang="zh-CN" dirty="0">
                <a:latin typeface="Arial" charset="0"/>
              </a:rPr>
            </a:br>
            <a:br>
              <a:rPr lang="en-US" altLang="zh-CN" dirty="0">
                <a:latin typeface="Arial" charset="0"/>
              </a:rPr>
            </a:br>
            <a:r>
              <a:rPr lang="en-US" altLang="zh-CN" dirty="0">
                <a:latin typeface="Arial" charset="0"/>
              </a:rPr>
              <a:t>}</a:t>
            </a:r>
          </a:p>
        </p:txBody>
      </p:sp>
      <p:sp>
        <p:nvSpPr>
          <p:cNvPr id="8" name="Rectangle 7"/>
          <p:cNvSpPr/>
          <p:nvPr/>
        </p:nvSpPr>
        <p:spPr>
          <a:xfrm>
            <a:off x="1812925" y="6435324"/>
            <a:ext cx="8496820" cy="369332"/>
          </a:xfrm>
          <a:prstGeom prst="rect">
            <a:avLst/>
          </a:prstGeom>
        </p:spPr>
        <p:txBody>
          <a:bodyPr wrap="square">
            <a:spAutoFit/>
          </a:bodyPr>
          <a:lstStyle/>
          <a:p>
            <a:r>
              <a:rPr lang="en-US" dirty="0">
                <a:hlinkClick r:id="rId3"/>
              </a:rPr>
              <a:t>https://github.com/tgmattso/OmpCommonCore.git</a:t>
            </a:r>
            <a:endParaRPr lang="en-US" dirty="0"/>
          </a:p>
        </p:txBody>
      </p:sp>
      <p:sp>
        <p:nvSpPr>
          <p:cNvPr id="9" name="Rectangle 3"/>
          <p:cNvSpPr txBox="1">
            <a:spLocks noChangeArrowheads="1"/>
          </p:cNvSpPr>
          <p:nvPr/>
        </p:nvSpPr>
        <p:spPr bwMode="auto">
          <a:xfrm>
            <a:off x="1812925" y="6073865"/>
            <a:ext cx="8604250" cy="511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altLang="zh-CN" kern="0" dirty="0">
                <a:ea typeface="SimSun" pitchFamily="2" charset="-122"/>
              </a:rPr>
              <a:t>To download the slides:</a:t>
            </a:r>
          </a:p>
        </p:txBody>
      </p:sp>
      <p:sp>
        <p:nvSpPr>
          <p:cNvPr id="2" name="TextBox 1"/>
          <p:cNvSpPr txBox="1"/>
          <p:nvPr/>
        </p:nvSpPr>
        <p:spPr>
          <a:xfrm>
            <a:off x="2936113" y="1674387"/>
            <a:ext cx="7257326" cy="369332"/>
          </a:xfrm>
          <a:prstGeom prst="rect">
            <a:avLst/>
          </a:prstGeom>
          <a:noFill/>
        </p:spPr>
        <p:txBody>
          <a:bodyPr wrap="square" rtlCol="0">
            <a:spAutoFit/>
          </a:bodyPr>
          <a:lstStyle/>
          <a:p>
            <a:r>
              <a:rPr lang="en-US" dirty="0"/>
              <a:t>git clone https://</a:t>
            </a:r>
            <a:r>
              <a:rPr lang="en-US" dirty="0" err="1"/>
              <a:t>github.com</a:t>
            </a:r>
            <a:r>
              <a:rPr lang="en-US" dirty="0"/>
              <a:t>/</a:t>
            </a:r>
            <a:r>
              <a:rPr lang="en-US" dirty="0" err="1"/>
              <a:t>tgmattso</a:t>
            </a:r>
            <a:r>
              <a:rPr lang="en-US" dirty="0"/>
              <a:t>/</a:t>
            </a:r>
            <a:r>
              <a:rPr lang="en-US" dirty="0" err="1"/>
              <a:t>OpenMPCommonCore.git</a:t>
            </a:r>
            <a:endParaRPr lang="en-US" dirty="0"/>
          </a:p>
        </p:txBody>
      </p:sp>
    </p:spTree>
    <p:extLst>
      <p:ext uri="{BB962C8B-B14F-4D97-AF65-F5344CB8AC3E}">
        <p14:creationId xmlns:p14="http://schemas.microsoft.com/office/powerpoint/2010/main" val="266806281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768-A55E-A64B-86E5-2A819602B8C6}"/>
              </a:ext>
            </a:extLst>
          </p:cNvPr>
          <p:cNvSpPr>
            <a:spLocks noGrp="1"/>
          </p:cNvSpPr>
          <p:nvPr>
            <p:ph type="title"/>
          </p:nvPr>
        </p:nvSpPr>
        <p:spPr/>
        <p:txBody>
          <a:bodyPr/>
          <a:lstStyle/>
          <a:p>
            <a:r>
              <a:rPr lang="en-US" dirty="0"/>
              <a:t>    Writing NUMA-aware OpenMP Code</a:t>
            </a:r>
          </a:p>
        </p:txBody>
      </p:sp>
      <p:sp>
        <p:nvSpPr>
          <p:cNvPr id="3" name="Content Placeholder 2">
            <a:extLst>
              <a:ext uri="{FF2B5EF4-FFF2-40B4-BE49-F238E27FC236}">
                <a16:creationId xmlns:a16="http://schemas.microsoft.com/office/drawing/2014/main" id="{99ADEBA0-B4D4-CE4D-BC0A-4F81F0DE20D1}"/>
              </a:ext>
            </a:extLst>
          </p:cNvPr>
          <p:cNvSpPr>
            <a:spLocks noGrp="1"/>
          </p:cNvSpPr>
          <p:nvPr>
            <p:ph idx="1"/>
          </p:nvPr>
        </p:nvSpPr>
        <p:spPr>
          <a:xfrm>
            <a:off x="1622045" y="636588"/>
            <a:ext cx="8947910" cy="5624547"/>
          </a:xfrm>
        </p:spPr>
        <p:txBody>
          <a:bodyPr/>
          <a:lstStyle/>
          <a:p>
            <a:pPr marL="339725" lvl="1" indent="0">
              <a:buNone/>
            </a:pPr>
            <a:endParaRPr lang="en-US" dirty="0"/>
          </a:p>
          <a:p>
            <a:r>
              <a:rPr lang="en-US" dirty="0"/>
              <a:t>Control the places where threads are mapped</a:t>
            </a:r>
          </a:p>
          <a:p>
            <a:pPr lvl="1"/>
            <a:r>
              <a:rPr lang="en-US" dirty="0"/>
              <a:t>Place threads onto cores to optimize performance</a:t>
            </a:r>
          </a:p>
          <a:p>
            <a:pPr lvl="1"/>
            <a:r>
              <a:rPr lang="en-US" dirty="0"/>
              <a:t>Keep threads working on similar data close to each other</a:t>
            </a:r>
          </a:p>
          <a:p>
            <a:pPr lvl="1"/>
            <a:r>
              <a:rPr lang="en-US" dirty="0"/>
              <a:t>Maximize utilization of memory controllers by spreading threads out</a:t>
            </a:r>
          </a:p>
          <a:p>
            <a:pPr lvl="1"/>
            <a:endParaRPr lang="en-US" dirty="0"/>
          </a:p>
          <a:p>
            <a:r>
              <a:rPr lang="en-US" dirty="0"/>
              <a:t>Processor binding … Disable thread migration</a:t>
            </a:r>
          </a:p>
          <a:p>
            <a:pPr lvl="1"/>
            <a:r>
              <a:rPr lang="en-US" dirty="0"/>
              <a:t>By Default, an OS migrates threads to maximize utilization of resources on the chip.  </a:t>
            </a:r>
          </a:p>
          <a:p>
            <a:pPr lvl="1"/>
            <a:r>
              <a:rPr lang="en-US" dirty="0"/>
              <a:t>To Optimize for NUMA, we need to turn off thread migration … bind threads to a processor/core</a:t>
            </a:r>
          </a:p>
          <a:p>
            <a:pPr lvl="1"/>
            <a:endParaRPr lang="en-US" dirty="0"/>
          </a:p>
          <a:p>
            <a:r>
              <a:rPr lang="en-US" dirty="0"/>
              <a:t>Memory Affinity</a:t>
            </a:r>
          </a:p>
          <a:p>
            <a:pPr lvl="1"/>
            <a:r>
              <a:rPr lang="en-US" dirty="0"/>
              <a:t>Maximize reuse of data in the cache hierarchy</a:t>
            </a:r>
          </a:p>
          <a:p>
            <a:pPr lvl="1"/>
            <a:r>
              <a:rPr lang="en-US" dirty="0"/>
              <a:t>Maximize reuse of data in memory pages</a:t>
            </a:r>
          </a:p>
          <a:p>
            <a:pPr lvl="1"/>
            <a:endParaRPr lang="en-US" dirty="0"/>
          </a:p>
        </p:txBody>
      </p:sp>
      <p:sp>
        <p:nvSpPr>
          <p:cNvPr id="4" name="Slide Number Placeholder 3">
            <a:extLst>
              <a:ext uri="{FF2B5EF4-FFF2-40B4-BE49-F238E27FC236}">
                <a16:creationId xmlns:a16="http://schemas.microsoft.com/office/drawing/2014/main" id="{EE295EED-C1C8-3242-B1AD-EB37A6C20EE0}"/>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160</a:t>
            </a:fld>
            <a:endParaRPr lang="en-US" dirty="0">
              <a:solidFill>
                <a:srgbClr val="000000"/>
              </a:solidFill>
              <a:latin typeface="Tahoma" pitchFamily="34" charset="0"/>
              <a:cs typeface="Arial" pitchFamily="34" charset="0"/>
            </a:endParaRPr>
          </a:p>
        </p:txBody>
      </p:sp>
      <p:sp>
        <p:nvSpPr>
          <p:cNvPr id="5" name="Right Arrow 4">
            <a:extLst>
              <a:ext uri="{FF2B5EF4-FFF2-40B4-BE49-F238E27FC236}">
                <a16:creationId xmlns:a16="http://schemas.microsoft.com/office/drawing/2014/main" id="{9DE9DE51-0A8F-1A43-B944-687657BD0F00}"/>
              </a:ext>
            </a:extLst>
          </p:cNvPr>
          <p:cNvSpPr/>
          <p:nvPr/>
        </p:nvSpPr>
        <p:spPr bwMode="auto">
          <a:xfrm>
            <a:off x="1195597" y="2998586"/>
            <a:ext cx="245472" cy="672525"/>
          </a:xfrm>
          <a:prstGeom prst="rightArrow">
            <a:avLst/>
          </a:prstGeom>
          <a:solidFill>
            <a:srgbClr val="C0000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286554225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277367" y="441964"/>
            <a:ext cx="11375200" cy="7164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Mapping Strategy: OMP_PROC_BIND (1)</a:t>
            </a:r>
            <a:br>
              <a:rPr lang="en-US" sz="3300" b="1" dirty="0">
                <a:solidFill>
                  <a:schemeClr val="tx2"/>
                </a:solidFill>
              </a:rPr>
            </a:br>
            <a:br>
              <a:rPr lang="en-US" sz="3300" b="1" dirty="0">
                <a:solidFill>
                  <a:schemeClr val="tx2"/>
                </a:solidFill>
              </a:rPr>
            </a:br>
            <a:endParaRPr sz="3300" b="1" dirty="0">
              <a:solidFill>
                <a:schemeClr val="tx2"/>
              </a:solidFill>
            </a:endParaRPr>
          </a:p>
        </p:txBody>
      </p:sp>
      <p:sp>
        <p:nvSpPr>
          <p:cNvPr id="203" name="Google Shape;203;p34"/>
          <p:cNvSpPr txBox="1">
            <a:spLocks noGrp="1"/>
          </p:cNvSpPr>
          <p:nvPr>
            <p:ph type="body" idx="1"/>
          </p:nvPr>
        </p:nvSpPr>
        <p:spPr>
          <a:xfrm>
            <a:off x="777233" y="1056636"/>
            <a:ext cx="10053600" cy="32432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indent="-457189">
              <a:lnSpc>
                <a:spcPct val="115000"/>
              </a:lnSpc>
              <a:buSzPts val="1800"/>
              <a:buFont typeface="Noto Sans Symbols"/>
              <a:buChar char="●"/>
            </a:pPr>
            <a:r>
              <a:rPr lang="en-US" sz="2400" dirty="0">
                <a:solidFill>
                  <a:srgbClr val="000000"/>
                </a:solidFill>
              </a:rPr>
              <a:t>Controls thread affinity within and between OpenMP places</a:t>
            </a:r>
            <a:endParaRPr sz="2400" dirty="0">
              <a:solidFill>
                <a:srgbClr val="000000"/>
              </a:solidFill>
            </a:endParaRPr>
          </a:p>
          <a:p>
            <a:pPr indent="-457189">
              <a:lnSpc>
                <a:spcPct val="115000"/>
              </a:lnSpc>
              <a:spcBef>
                <a:spcPts val="0"/>
              </a:spcBef>
              <a:buSzPts val="1800"/>
              <a:buFont typeface="Noto Sans Symbols"/>
              <a:buChar char="●"/>
            </a:pPr>
            <a:r>
              <a:rPr lang="en-US" sz="2400" dirty="0"/>
              <a:t>Allowed values:</a:t>
            </a:r>
            <a:endParaRPr sz="2400" dirty="0"/>
          </a:p>
          <a:p>
            <a:pPr lvl="1">
              <a:lnSpc>
                <a:spcPct val="115000"/>
              </a:lnSpc>
              <a:spcBef>
                <a:spcPts val="0"/>
              </a:spcBef>
              <a:buClr>
                <a:schemeClr val="tx1"/>
              </a:buClr>
              <a:buFont typeface="Noto Sans Symbols"/>
              <a:buChar char="○"/>
            </a:pPr>
            <a:r>
              <a:rPr lang="en-US" sz="2133" dirty="0">
                <a:solidFill>
                  <a:srgbClr val="1610FF"/>
                </a:solidFill>
              </a:rPr>
              <a:t>true</a:t>
            </a:r>
            <a:r>
              <a:rPr lang="en-US" sz="2133" dirty="0">
                <a:solidFill>
                  <a:schemeClr val="dk1"/>
                </a:solidFill>
              </a:rPr>
              <a:t>: the runtime will not move threads around between processors</a:t>
            </a:r>
            <a:endParaRPr sz="2133" dirty="0"/>
          </a:p>
          <a:p>
            <a:pPr lvl="1">
              <a:lnSpc>
                <a:spcPct val="115000"/>
              </a:lnSpc>
              <a:spcBef>
                <a:spcPts val="0"/>
              </a:spcBef>
              <a:buClr>
                <a:schemeClr val="tx1"/>
              </a:buClr>
              <a:buFont typeface="Noto Sans Symbols"/>
              <a:buChar char="○"/>
            </a:pPr>
            <a:r>
              <a:rPr lang="en-US" sz="2133" dirty="0">
                <a:solidFill>
                  <a:srgbClr val="1610FF"/>
                </a:solidFill>
              </a:rPr>
              <a:t>false</a:t>
            </a:r>
            <a:r>
              <a:rPr lang="en-US" sz="2133" dirty="0">
                <a:solidFill>
                  <a:schemeClr val="dk1"/>
                </a:solidFill>
              </a:rPr>
              <a:t>: the runtime may move threads around between processors</a:t>
            </a:r>
            <a:endParaRPr sz="2133" dirty="0">
              <a:solidFill>
                <a:schemeClr val="dk1"/>
              </a:solidFill>
            </a:endParaRPr>
          </a:p>
          <a:p>
            <a:pPr lvl="1">
              <a:lnSpc>
                <a:spcPct val="115000"/>
              </a:lnSpc>
              <a:spcBef>
                <a:spcPts val="0"/>
              </a:spcBef>
              <a:buClr>
                <a:schemeClr val="tx1"/>
              </a:buClr>
              <a:buFont typeface="Noto Sans Symbols"/>
              <a:buChar char="○"/>
            </a:pPr>
            <a:r>
              <a:rPr lang="en-US" sz="2133" dirty="0">
                <a:solidFill>
                  <a:srgbClr val="1610FF"/>
                </a:solidFill>
              </a:rPr>
              <a:t>close</a:t>
            </a:r>
            <a:r>
              <a:rPr lang="en-US" sz="2133" dirty="0">
                <a:solidFill>
                  <a:schemeClr val="dk1"/>
                </a:solidFill>
              </a:rPr>
              <a:t>: bind threads close to the master thread</a:t>
            </a:r>
            <a:endParaRPr sz="2133" dirty="0"/>
          </a:p>
          <a:p>
            <a:pPr lvl="1">
              <a:lnSpc>
                <a:spcPct val="115000"/>
              </a:lnSpc>
              <a:spcBef>
                <a:spcPts val="0"/>
              </a:spcBef>
              <a:buClr>
                <a:schemeClr val="tx1"/>
              </a:buClr>
              <a:buFont typeface="Noto Sans Symbols"/>
              <a:buChar char="○"/>
            </a:pPr>
            <a:r>
              <a:rPr lang="en-US" sz="2133" dirty="0">
                <a:solidFill>
                  <a:srgbClr val="0000FF"/>
                </a:solidFill>
              </a:rPr>
              <a:t>spread</a:t>
            </a:r>
            <a:r>
              <a:rPr lang="en-US" sz="2133" dirty="0">
                <a:solidFill>
                  <a:schemeClr val="dk1"/>
                </a:solidFill>
              </a:rPr>
              <a:t>: bind threads as evenly distributed (</a:t>
            </a:r>
            <a:r>
              <a:rPr lang="en-US" sz="2133" dirty="0" err="1">
                <a:solidFill>
                  <a:schemeClr val="dk1"/>
                </a:solidFill>
              </a:rPr>
              <a:t>spreaded</a:t>
            </a:r>
            <a:r>
              <a:rPr lang="en-US" sz="2133" dirty="0">
                <a:solidFill>
                  <a:schemeClr val="dk1"/>
                </a:solidFill>
              </a:rPr>
              <a:t>) as possible</a:t>
            </a:r>
            <a:endParaRPr sz="2133" dirty="0"/>
          </a:p>
          <a:p>
            <a:pPr lvl="1">
              <a:lnSpc>
                <a:spcPct val="115000"/>
              </a:lnSpc>
              <a:spcBef>
                <a:spcPts val="0"/>
              </a:spcBef>
              <a:buClr>
                <a:schemeClr val="tx1"/>
              </a:buClr>
              <a:buFont typeface="Noto Sans Symbols"/>
              <a:buChar char="○"/>
            </a:pPr>
            <a:r>
              <a:rPr lang="en-US" sz="2133" dirty="0">
                <a:solidFill>
                  <a:srgbClr val="0000FF"/>
                </a:solidFill>
              </a:rPr>
              <a:t>primary*</a:t>
            </a:r>
            <a:r>
              <a:rPr lang="en-US" sz="2133" dirty="0">
                <a:solidFill>
                  <a:schemeClr val="dk1"/>
                </a:solidFill>
              </a:rPr>
              <a:t>: bind threads to the same place as the master thread</a:t>
            </a:r>
            <a:endParaRPr sz="2133" dirty="0"/>
          </a:p>
          <a:p>
            <a:pPr indent="-457189">
              <a:lnSpc>
                <a:spcPct val="115000"/>
              </a:lnSpc>
              <a:spcBef>
                <a:spcPts val="0"/>
              </a:spcBef>
              <a:buSzPts val="1800"/>
              <a:buFont typeface="Noto Sans Symbols"/>
              <a:buChar char="●"/>
            </a:pPr>
            <a:r>
              <a:rPr lang="en-US" sz="2400" dirty="0"/>
              <a:t>The values </a:t>
            </a:r>
            <a:r>
              <a:rPr lang="en-US" sz="2400" b="1" dirty="0"/>
              <a:t>primary*</a:t>
            </a:r>
            <a:r>
              <a:rPr lang="en-US" sz="2400" dirty="0"/>
              <a:t>, </a:t>
            </a:r>
            <a:r>
              <a:rPr lang="en-US" sz="2400" b="1" dirty="0"/>
              <a:t>close, </a:t>
            </a:r>
            <a:r>
              <a:rPr lang="en-US" sz="2400" dirty="0"/>
              <a:t>and </a:t>
            </a:r>
            <a:r>
              <a:rPr lang="en-US" sz="2400" b="1" dirty="0"/>
              <a:t>spread </a:t>
            </a:r>
            <a:r>
              <a:rPr lang="en-US" sz="2400" dirty="0"/>
              <a:t>imply the value </a:t>
            </a:r>
            <a:r>
              <a:rPr lang="en-US" sz="2400" b="1" dirty="0"/>
              <a:t>true</a:t>
            </a:r>
            <a:endParaRPr sz="2400" dirty="0"/>
          </a:p>
          <a:p>
            <a:pPr marL="0" indent="0">
              <a:buNone/>
            </a:pPr>
            <a:endParaRPr sz="2267" dirty="0"/>
          </a:p>
        </p:txBody>
      </p:sp>
      <p:sp>
        <p:nvSpPr>
          <p:cNvPr id="204" name="Google Shape;204;p34"/>
          <p:cNvSpPr txBox="1"/>
          <p:nvPr/>
        </p:nvSpPr>
        <p:spPr>
          <a:xfrm>
            <a:off x="940433" y="4429167"/>
            <a:ext cx="9890400" cy="1274800"/>
          </a:xfrm>
          <a:prstGeom prst="rect">
            <a:avLst/>
          </a:prstGeom>
          <a:solidFill>
            <a:srgbClr val="D6ECF4"/>
          </a:solidFill>
          <a:ln>
            <a:noFill/>
          </a:ln>
        </p:spPr>
        <p:txBody>
          <a:bodyPr spcFirstLastPara="1" wrap="square" lIns="0" tIns="92067" rIns="0" bIns="0" anchor="t" anchorCtr="0">
            <a:noAutofit/>
          </a:bodyPr>
          <a:lstStyle/>
          <a:p>
            <a:pPr marL="169329">
              <a:spcBef>
                <a:spcPts val="800"/>
              </a:spcBef>
              <a:buClr>
                <a:schemeClr val="accent1"/>
              </a:buClr>
              <a:buSzPts val="1600"/>
            </a:pPr>
            <a:r>
              <a:rPr lang="en-US" sz="2133" dirty="0">
                <a:solidFill>
                  <a:schemeClr val="dk1"/>
                </a:solidFill>
              </a:rPr>
              <a:t>Examples: </a:t>
            </a:r>
            <a:endParaRPr sz="2133" dirty="0">
              <a:solidFill>
                <a:schemeClr val="dk1"/>
              </a:solidFill>
            </a:endParaRPr>
          </a:p>
          <a:p>
            <a:pPr marL="778914" lvl="1">
              <a:buSzPts val="1600"/>
            </a:pPr>
            <a:r>
              <a:rPr lang="en-US" sz="2133" dirty="0">
                <a:solidFill>
                  <a:schemeClr val="dk1"/>
                </a:solidFill>
              </a:rPr>
              <a:t>export OMP_PROC_BIND=spread</a:t>
            </a:r>
            <a:endParaRPr sz="2133" dirty="0">
              <a:solidFill>
                <a:schemeClr val="dk1"/>
              </a:solidFill>
            </a:endParaRPr>
          </a:p>
          <a:p>
            <a:pPr marL="778914" lvl="1">
              <a:buSzPts val="1600"/>
            </a:pPr>
            <a:r>
              <a:rPr lang="en-US" sz="2133" dirty="0">
                <a:solidFill>
                  <a:schemeClr val="dk1"/>
                </a:solidFill>
              </a:rPr>
              <a:t>export OMP_PROC_BIND=</a:t>
            </a:r>
            <a:r>
              <a:rPr lang="en-US" sz="2133" dirty="0" err="1">
                <a:solidFill>
                  <a:schemeClr val="dk1"/>
                </a:solidFill>
              </a:rPr>
              <a:t>spread,close</a:t>
            </a:r>
            <a:r>
              <a:rPr lang="en-US" sz="2133" dirty="0">
                <a:solidFill>
                  <a:schemeClr val="dk1"/>
                </a:solidFill>
              </a:rPr>
              <a:t> (for nested levels)</a:t>
            </a:r>
            <a:endParaRPr sz="2133" dirty="0">
              <a:solidFill>
                <a:schemeClr val="dk1"/>
              </a:solidFill>
            </a:endParaRPr>
          </a:p>
          <a:p>
            <a:pPr marL="1180434" indent="38734">
              <a:spcBef>
                <a:spcPts val="505"/>
              </a:spcBef>
            </a:pPr>
            <a:endParaRPr sz="2133" dirty="0">
              <a:solidFill>
                <a:srgbClr val="0000FF"/>
              </a:solidFill>
            </a:endParaRPr>
          </a:p>
        </p:txBody>
      </p:sp>
      <p:sp>
        <p:nvSpPr>
          <p:cNvPr id="5" name="TextBox 4">
            <a:extLst>
              <a:ext uri="{FF2B5EF4-FFF2-40B4-BE49-F238E27FC236}">
                <a16:creationId xmlns:a16="http://schemas.microsoft.com/office/drawing/2014/main" id="{01BA53BB-0719-7644-97E7-5283B08C2B0D}"/>
              </a:ext>
            </a:extLst>
          </p:cNvPr>
          <p:cNvSpPr txBox="1"/>
          <p:nvPr/>
        </p:nvSpPr>
        <p:spPr>
          <a:xfrm>
            <a:off x="1788226" y="6512024"/>
            <a:ext cx="8392095" cy="307777"/>
          </a:xfrm>
          <a:prstGeom prst="rect">
            <a:avLst/>
          </a:prstGeom>
          <a:noFill/>
        </p:spPr>
        <p:txBody>
          <a:bodyPr wrap="square" rtlCol="0">
            <a:spAutoFit/>
          </a:bodyPr>
          <a:lstStyle/>
          <a:p>
            <a:r>
              <a:rPr lang="en-US" sz="1400" dirty="0"/>
              <a:t>*the term “master” has been deprecated in OpenMP 5.1 and replaced with the term “primary”.    </a:t>
            </a:r>
          </a:p>
        </p:txBody>
      </p:sp>
    </p:spTree>
    <p:extLst>
      <p:ext uri="{BB962C8B-B14F-4D97-AF65-F5344CB8AC3E}">
        <p14:creationId xmlns:p14="http://schemas.microsoft.com/office/powerpoint/2010/main" val="17705679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277367" y="441964"/>
            <a:ext cx="11375200" cy="7164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Mapping Strategy: OMP_PROC_BIND (2)</a:t>
            </a:r>
            <a:br>
              <a:rPr lang="en-US" sz="3300" b="1" dirty="0">
                <a:solidFill>
                  <a:schemeClr val="tx2"/>
                </a:solidFill>
              </a:rPr>
            </a:br>
            <a:br>
              <a:rPr lang="en-US" sz="3300" b="1" dirty="0">
                <a:solidFill>
                  <a:schemeClr val="tx2"/>
                </a:solidFill>
              </a:rPr>
            </a:br>
            <a:endParaRPr sz="3300" b="1" dirty="0">
              <a:solidFill>
                <a:schemeClr val="tx2"/>
              </a:solidFill>
            </a:endParaRPr>
          </a:p>
        </p:txBody>
      </p:sp>
      <p:sp>
        <p:nvSpPr>
          <p:cNvPr id="203" name="Google Shape;203;p34"/>
          <p:cNvSpPr txBox="1">
            <a:spLocks noGrp="1"/>
          </p:cNvSpPr>
          <p:nvPr>
            <p:ph type="body" idx="1"/>
          </p:nvPr>
        </p:nvSpPr>
        <p:spPr>
          <a:xfrm>
            <a:off x="777233" y="1056636"/>
            <a:ext cx="10053600" cy="32432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r>
              <a:rPr lang="en-US" sz="2400" dirty="0"/>
              <a:t>Put threads far apart (spread) may improve aggregated memory bandwidth and available cache size for your application, but may also increase synchronization overhead</a:t>
            </a:r>
          </a:p>
          <a:p>
            <a:endParaRPr lang="en-US" sz="2400" dirty="0"/>
          </a:p>
          <a:p>
            <a:r>
              <a:rPr lang="en-US" sz="2400" dirty="0"/>
              <a:t>Put threads “close” have the reverse impact as “spread”</a:t>
            </a:r>
          </a:p>
          <a:p>
            <a:pPr marL="0" indent="0">
              <a:buNone/>
            </a:pPr>
            <a:endParaRPr sz="2267" dirty="0"/>
          </a:p>
        </p:txBody>
      </p:sp>
    </p:spTree>
    <p:extLst>
      <p:ext uri="{BB962C8B-B14F-4D97-AF65-F5344CB8AC3E}">
        <p14:creationId xmlns:p14="http://schemas.microsoft.com/office/powerpoint/2010/main" val="40160321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277367" y="441964"/>
            <a:ext cx="11375200" cy="7164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Mapping Strategy: OMP_PROC_BIND (2)</a:t>
            </a:r>
            <a:br>
              <a:rPr lang="en-US" sz="3000" b="1" dirty="0">
                <a:solidFill>
                  <a:schemeClr val="dk1"/>
                </a:solidFill>
              </a:rPr>
            </a:br>
            <a:br>
              <a:rPr lang="en-US" sz="3000" b="1" dirty="0">
                <a:solidFill>
                  <a:schemeClr val="dk1"/>
                </a:solidFill>
              </a:rPr>
            </a:br>
            <a:endParaRPr sz="3000" b="1" dirty="0">
              <a:solidFill>
                <a:schemeClr val="dk1"/>
              </a:solidFill>
            </a:endParaRPr>
          </a:p>
        </p:txBody>
      </p:sp>
      <p:graphicFrame>
        <p:nvGraphicFramePr>
          <p:cNvPr id="210" name="Google Shape;210;p35"/>
          <p:cNvGraphicFramePr/>
          <p:nvPr/>
        </p:nvGraphicFramePr>
        <p:xfrm>
          <a:off x="2743200" y="2347033"/>
          <a:ext cx="4940300" cy="1255432"/>
        </p:xfrm>
        <a:graphic>
          <a:graphicData uri="http://schemas.openxmlformats.org/drawingml/2006/table">
            <a:tbl>
              <a:tblPr>
                <a:noFill/>
              </a:tblPr>
              <a:tblGrid>
                <a:gridCol w="7239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46100">
                  <a:extLst>
                    <a:ext uri="{9D8B030D-6E8A-4147-A177-3AD203B41FA5}">
                      <a16:colId xmlns:a16="http://schemas.microsoft.com/office/drawing/2014/main" val="20006"/>
                    </a:ext>
                  </a:extLst>
                </a:gridCol>
                <a:gridCol w="5461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tblGrid>
              <a:tr h="361329">
                <a:tc rowSpan="2">
                  <a:txBody>
                    <a:bodyPr/>
                    <a:lstStyle/>
                    <a:p>
                      <a:pPr marL="88900" lvl="0" indent="0" algn="l" rtl="0">
                        <a:lnSpc>
                          <a:spcPct val="115000"/>
                        </a:lnSpc>
                        <a:spcBef>
                          <a:spcPts val="400"/>
                        </a:spcBef>
                        <a:spcAft>
                          <a:spcPts val="0"/>
                        </a:spcAft>
                        <a:buNone/>
                      </a:pPr>
                      <a:r>
                        <a:rPr lang="en-US" sz="1200">
                          <a:solidFill>
                            <a:srgbClr val="FFFFFF"/>
                          </a:solidFill>
                        </a:rPr>
                        <a:t>Node</a:t>
                      </a:r>
                      <a:endParaRPr sz="1200">
                        <a:solidFill>
                          <a:srgbClr val="FFFFFF"/>
                        </a:solidFill>
                      </a:endParaRPr>
                    </a:p>
                  </a:txBody>
                  <a:tcPr marL="12700" marR="12700" marT="47067" marB="121900">
                    <a:lnL w="19050"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gridSpan="2">
                  <a:txBody>
                    <a:bodyPr/>
                    <a:lstStyle/>
                    <a:p>
                      <a:pPr marL="266700" lvl="0" indent="0" algn="l" rtl="0">
                        <a:lnSpc>
                          <a:spcPct val="115000"/>
                        </a:lnSpc>
                        <a:spcBef>
                          <a:spcPts val="400"/>
                        </a:spcBef>
                        <a:spcAft>
                          <a:spcPts val="0"/>
                        </a:spcAft>
                        <a:buNone/>
                      </a:pPr>
                      <a:r>
                        <a:rPr lang="en-US" sz="1200">
                          <a:solidFill>
                            <a:srgbClr val="FFFFFF"/>
                          </a:solidFill>
                        </a:rPr>
                        <a:t>Core 0</a:t>
                      </a:r>
                      <a:endParaRPr sz="1200">
                        <a:solidFill>
                          <a:srgbClr val="FFFFFF"/>
                        </a:solidFill>
                      </a:endParaRPr>
                    </a:p>
                  </a:txBody>
                  <a:tcPr marL="12700" marR="12700" marT="47067" marB="121900">
                    <a:lnL w="5397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66700" lvl="0" indent="0" algn="l" rtl="0">
                        <a:lnSpc>
                          <a:spcPct val="115000"/>
                        </a:lnSpc>
                        <a:spcBef>
                          <a:spcPts val="400"/>
                        </a:spcBef>
                        <a:spcAft>
                          <a:spcPts val="0"/>
                        </a:spcAft>
                        <a:buNone/>
                      </a:pPr>
                      <a:r>
                        <a:rPr lang="en-US" sz="1200">
                          <a:solidFill>
                            <a:srgbClr val="FFFFFF"/>
                          </a:solidFill>
                        </a:rPr>
                        <a:t>Core 1</a:t>
                      </a:r>
                      <a:endParaRPr sz="1200">
                        <a:solidFill>
                          <a:srgbClr val="FFFFFF"/>
                        </a:solidFill>
                      </a:endParaRPr>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15900" lvl="0" indent="0" algn="l" rtl="0">
                        <a:lnSpc>
                          <a:spcPct val="115000"/>
                        </a:lnSpc>
                        <a:spcBef>
                          <a:spcPts val="400"/>
                        </a:spcBef>
                        <a:spcAft>
                          <a:spcPts val="0"/>
                        </a:spcAft>
                        <a:buNone/>
                      </a:pPr>
                      <a:r>
                        <a:rPr lang="en-US" sz="1200">
                          <a:solidFill>
                            <a:srgbClr val="FFFFFF"/>
                          </a:solidFill>
                        </a:rPr>
                        <a:t>Core 2</a:t>
                      </a:r>
                      <a:endParaRPr sz="1200">
                        <a:solidFill>
                          <a:srgbClr val="FFFFFF"/>
                        </a:solidFill>
                      </a:endParaRPr>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66700" lvl="0" indent="0" algn="l" rtl="0">
                        <a:lnSpc>
                          <a:spcPct val="115000"/>
                        </a:lnSpc>
                        <a:spcBef>
                          <a:spcPts val="400"/>
                        </a:spcBef>
                        <a:spcAft>
                          <a:spcPts val="0"/>
                        </a:spcAft>
                        <a:buNone/>
                      </a:pPr>
                      <a:r>
                        <a:rPr lang="en-US" sz="1200">
                          <a:solidFill>
                            <a:srgbClr val="FFFFFF"/>
                          </a:solidFill>
                        </a:rPr>
                        <a:t>Core 3</a:t>
                      </a:r>
                      <a:endParaRPr sz="1200">
                        <a:solidFill>
                          <a:srgbClr val="FFFFFF"/>
                        </a:solidFill>
                      </a:endParaRPr>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extLst>
                  <a:ext uri="{0D108BD9-81ED-4DB2-BD59-A6C34878D82A}">
                    <a16:rowId xmlns:a16="http://schemas.microsoft.com/office/drawing/2014/main" val="10000"/>
                  </a:ext>
                </a:extLst>
              </a:tr>
              <a:tr h="393700">
                <a:tc vMerge="1">
                  <a:txBody>
                    <a:bodyPr/>
                    <a:lstStyle/>
                    <a:p>
                      <a:endParaRPr lang="en-US"/>
                    </a:p>
                  </a:txBody>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7067" marB="121900">
                    <a:lnL w="5397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extLst>
                  <a:ext uri="{0D108BD9-81ED-4DB2-BD59-A6C34878D82A}">
                    <a16:rowId xmlns:a16="http://schemas.microsoft.com/office/drawing/2014/main" val="10001"/>
                  </a:ext>
                </a:extLst>
              </a:tr>
              <a:tr h="500360">
                <a:tc>
                  <a:txBody>
                    <a:bodyPr/>
                    <a:lstStyle/>
                    <a:p>
                      <a:pPr marL="88900" lvl="0" indent="0" algn="l" rtl="0">
                        <a:lnSpc>
                          <a:spcPct val="115000"/>
                        </a:lnSpc>
                        <a:spcBef>
                          <a:spcPts val="400"/>
                        </a:spcBef>
                        <a:spcAft>
                          <a:spcPts val="0"/>
                        </a:spcAft>
                        <a:buNone/>
                      </a:pPr>
                      <a:r>
                        <a:rPr lang="en-US" sz="1200"/>
                        <a:t>Thread</a:t>
                      </a:r>
                      <a:endParaRPr sz="1200"/>
                    </a:p>
                  </a:txBody>
                  <a:tcPr marL="12700" marR="12700" marT="457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0</a:t>
                      </a:r>
                      <a:endParaRPr sz="1200"/>
                    </a:p>
                  </a:txBody>
                  <a:tcPr marL="12700" marR="12700" marT="457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1</a:t>
                      </a:r>
                      <a:endParaRPr sz="1200"/>
                    </a:p>
                  </a:txBody>
                  <a:tcPr marL="12700" marR="12700" marT="457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2</a:t>
                      </a:r>
                      <a:endParaRPr sz="1200"/>
                    </a:p>
                  </a:txBody>
                  <a:tcPr marL="12700" marR="12700" marT="457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3</a:t>
                      </a:r>
                      <a:endParaRPr sz="1200"/>
                    </a:p>
                  </a:txBody>
                  <a:tcPr marL="12700" marR="12700" marT="457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extLst>
                  <a:ext uri="{0D108BD9-81ED-4DB2-BD59-A6C34878D82A}">
                    <a16:rowId xmlns:a16="http://schemas.microsoft.com/office/drawing/2014/main" val="10002"/>
                  </a:ext>
                </a:extLst>
              </a:tr>
            </a:tbl>
          </a:graphicData>
        </a:graphic>
      </p:graphicFrame>
      <p:graphicFrame>
        <p:nvGraphicFramePr>
          <p:cNvPr id="211" name="Google Shape;211;p35"/>
          <p:cNvGraphicFramePr/>
          <p:nvPr/>
        </p:nvGraphicFramePr>
        <p:xfrm>
          <a:off x="2743200" y="4267200"/>
          <a:ext cx="4940300" cy="1253398"/>
        </p:xfrm>
        <a:graphic>
          <a:graphicData uri="http://schemas.openxmlformats.org/drawingml/2006/table">
            <a:tbl>
              <a:tblPr>
                <a:noFill/>
              </a:tblPr>
              <a:tblGrid>
                <a:gridCol w="7239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46100">
                  <a:extLst>
                    <a:ext uri="{9D8B030D-6E8A-4147-A177-3AD203B41FA5}">
                      <a16:colId xmlns:a16="http://schemas.microsoft.com/office/drawing/2014/main" val="20006"/>
                    </a:ext>
                  </a:extLst>
                </a:gridCol>
                <a:gridCol w="5461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tblGrid>
              <a:tr h="359296">
                <a:tc rowSpan="2">
                  <a:txBody>
                    <a:bodyPr/>
                    <a:lstStyle/>
                    <a:p>
                      <a:pPr marL="88900" lvl="0" indent="0" algn="l" rtl="0">
                        <a:lnSpc>
                          <a:spcPct val="115000"/>
                        </a:lnSpc>
                        <a:spcBef>
                          <a:spcPts val="400"/>
                        </a:spcBef>
                        <a:spcAft>
                          <a:spcPts val="0"/>
                        </a:spcAft>
                        <a:buNone/>
                      </a:pPr>
                      <a:r>
                        <a:rPr lang="en-US" sz="1200">
                          <a:solidFill>
                            <a:srgbClr val="FFFFFF"/>
                          </a:solidFill>
                        </a:rPr>
                        <a:t>Node</a:t>
                      </a:r>
                      <a:endParaRPr sz="1200">
                        <a:solidFill>
                          <a:srgbClr val="FFFFFF"/>
                        </a:solidFill>
                      </a:endParaRPr>
                    </a:p>
                  </a:txBody>
                  <a:tcPr marL="12700" marR="12700" marT="45033" marB="121900">
                    <a:lnL w="19050"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gridSpan="2">
                  <a:txBody>
                    <a:bodyPr/>
                    <a:lstStyle/>
                    <a:p>
                      <a:pPr marL="266700" lvl="0" indent="0" algn="l" rtl="0">
                        <a:lnSpc>
                          <a:spcPct val="115000"/>
                        </a:lnSpc>
                        <a:spcBef>
                          <a:spcPts val="400"/>
                        </a:spcBef>
                        <a:spcAft>
                          <a:spcPts val="0"/>
                        </a:spcAft>
                        <a:buNone/>
                      </a:pPr>
                      <a:r>
                        <a:rPr lang="en-US" sz="1200">
                          <a:solidFill>
                            <a:srgbClr val="FFFFFF"/>
                          </a:solidFill>
                        </a:rPr>
                        <a:t>Core 0</a:t>
                      </a:r>
                      <a:endParaRPr sz="1200">
                        <a:solidFill>
                          <a:srgbClr val="FFFFFF"/>
                        </a:solidFill>
                      </a:endParaRPr>
                    </a:p>
                  </a:txBody>
                  <a:tcPr marL="12700" marR="12700" marT="45033" marB="121900">
                    <a:lnL w="5397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66700" lvl="0" indent="0" algn="l" rtl="0">
                        <a:lnSpc>
                          <a:spcPct val="115000"/>
                        </a:lnSpc>
                        <a:spcBef>
                          <a:spcPts val="400"/>
                        </a:spcBef>
                        <a:spcAft>
                          <a:spcPts val="0"/>
                        </a:spcAft>
                        <a:buNone/>
                      </a:pPr>
                      <a:r>
                        <a:rPr lang="en-US" sz="1200">
                          <a:solidFill>
                            <a:srgbClr val="FFFFFF"/>
                          </a:solidFill>
                        </a:rPr>
                        <a:t>Core 1</a:t>
                      </a:r>
                      <a:endParaRPr sz="1200">
                        <a:solidFill>
                          <a:srgbClr val="FFFFFF"/>
                        </a:solidFill>
                      </a:endParaRPr>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15900" lvl="0" indent="0" algn="l" rtl="0">
                        <a:lnSpc>
                          <a:spcPct val="115000"/>
                        </a:lnSpc>
                        <a:spcBef>
                          <a:spcPts val="400"/>
                        </a:spcBef>
                        <a:spcAft>
                          <a:spcPts val="0"/>
                        </a:spcAft>
                        <a:buNone/>
                      </a:pPr>
                      <a:r>
                        <a:rPr lang="en-US" sz="1200">
                          <a:solidFill>
                            <a:srgbClr val="FFFFFF"/>
                          </a:solidFill>
                        </a:rPr>
                        <a:t>Core 2</a:t>
                      </a:r>
                      <a:endParaRPr sz="1200">
                        <a:solidFill>
                          <a:srgbClr val="FFFFFF"/>
                        </a:solidFill>
                      </a:endParaRPr>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tc gridSpan="2">
                  <a:txBody>
                    <a:bodyPr/>
                    <a:lstStyle/>
                    <a:p>
                      <a:pPr marL="266700" lvl="0" indent="0" algn="l" rtl="0">
                        <a:lnSpc>
                          <a:spcPct val="115000"/>
                        </a:lnSpc>
                        <a:spcBef>
                          <a:spcPts val="400"/>
                        </a:spcBef>
                        <a:spcAft>
                          <a:spcPts val="0"/>
                        </a:spcAft>
                        <a:buNone/>
                      </a:pPr>
                      <a:r>
                        <a:rPr lang="en-US" sz="1200">
                          <a:solidFill>
                            <a:srgbClr val="FFFFFF"/>
                          </a:solidFill>
                        </a:rPr>
                        <a:t>Core 3</a:t>
                      </a:r>
                      <a:endParaRPr sz="1200">
                        <a:solidFill>
                          <a:srgbClr val="FFFFFF"/>
                        </a:solidFill>
                      </a:endParaRPr>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085671"/>
                    </a:solidFill>
                  </a:tcPr>
                </a:tc>
                <a:tc hMerge="1">
                  <a:txBody>
                    <a:bodyPr/>
                    <a:lstStyle/>
                    <a:p>
                      <a:endParaRPr lang="en-US"/>
                    </a:p>
                  </a:txBody>
                  <a:tcPr/>
                </a:tc>
                <a:extLst>
                  <a:ext uri="{0D108BD9-81ED-4DB2-BD59-A6C34878D82A}">
                    <a16:rowId xmlns:a16="http://schemas.microsoft.com/office/drawing/2014/main" val="10000"/>
                  </a:ext>
                </a:extLst>
              </a:tr>
              <a:tr h="393700">
                <a:tc vMerge="1">
                  <a:txBody>
                    <a:bodyPr/>
                    <a:lstStyle/>
                    <a:p>
                      <a:endParaRPr lang="en-US"/>
                    </a:p>
                  </a:txBody>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5033" marB="121900">
                    <a:lnL w="5397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HT1</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tc>
                  <a:txBody>
                    <a:bodyPr/>
                    <a:lstStyle/>
                    <a:p>
                      <a:pPr marL="88900" lvl="0" indent="0" algn="l" rtl="0">
                        <a:lnSpc>
                          <a:spcPct val="115000"/>
                        </a:lnSpc>
                        <a:spcBef>
                          <a:spcPts val="400"/>
                        </a:spcBef>
                        <a:spcAft>
                          <a:spcPts val="0"/>
                        </a:spcAft>
                        <a:buNone/>
                      </a:pPr>
                      <a:r>
                        <a:rPr lang="en-US" sz="1200"/>
                        <a:t>HT2</a:t>
                      </a:r>
                      <a:endParaRPr sz="1200"/>
                    </a:p>
                  </a:txBody>
                  <a:tcPr marL="12700" marR="12700" marT="45033"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BFBFBF"/>
                    </a:solidFill>
                  </a:tcPr>
                </a:tc>
                <a:extLst>
                  <a:ext uri="{0D108BD9-81ED-4DB2-BD59-A6C34878D82A}">
                    <a16:rowId xmlns:a16="http://schemas.microsoft.com/office/drawing/2014/main" val="10001"/>
                  </a:ext>
                </a:extLst>
              </a:tr>
              <a:tr h="500360">
                <a:tc>
                  <a:txBody>
                    <a:bodyPr/>
                    <a:lstStyle/>
                    <a:p>
                      <a:pPr marL="88900" lvl="0" indent="0" algn="l" rtl="0">
                        <a:lnSpc>
                          <a:spcPct val="115000"/>
                        </a:lnSpc>
                        <a:spcBef>
                          <a:spcPts val="400"/>
                        </a:spcBef>
                        <a:spcAft>
                          <a:spcPts val="0"/>
                        </a:spcAft>
                        <a:buNone/>
                      </a:pPr>
                      <a:r>
                        <a:rPr lang="en-US" sz="1200"/>
                        <a:t>Thread</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0</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1</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2</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88900" lvl="0" indent="0" algn="l" rtl="0">
                        <a:lnSpc>
                          <a:spcPct val="115000"/>
                        </a:lnSpc>
                        <a:spcBef>
                          <a:spcPts val="400"/>
                        </a:spcBef>
                        <a:spcAft>
                          <a:spcPts val="0"/>
                        </a:spcAft>
                        <a:buNone/>
                      </a:pPr>
                      <a:r>
                        <a:rPr lang="en-US" sz="1200"/>
                        <a:t>3</a:t>
                      </a:r>
                      <a:endParaRPr sz="1200"/>
                    </a:p>
                  </a:txBody>
                  <a:tcPr marL="12700" marR="12700" marT="47067"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tc>
                  <a:txBody>
                    <a:bodyPr/>
                    <a:lstStyle/>
                    <a:p>
                      <a:pPr marL="0" lvl="0" indent="0" algn="l" rtl="0">
                        <a:spcBef>
                          <a:spcPts val="0"/>
                        </a:spcBef>
                        <a:spcAft>
                          <a:spcPts val="0"/>
                        </a:spcAft>
                        <a:buNone/>
                      </a:pPr>
                      <a:endParaRPr sz="2400"/>
                    </a:p>
                  </a:txBody>
                  <a:tcPr marL="12700" marR="12700" marT="12700" marB="1219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EAE7"/>
                    </a:solidFill>
                  </a:tcPr>
                </a:tc>
                <a:extLst>
                  <a:ext uri="{0D108BD9-81ED-4DB2-BD59-A6C34878D82A}">
                    <a16:rowId xmlns:a16="http://schemas.microsoft.com/office/drawing/2014/main" val="10002"/>
                  </a:ext>
                </a:extLst>
              </a:tr>
            </a:tbl>
          </a:graphicData>
        </a:graphic>
      </p:graphicFrame>
      <p:sp>
        <p:nvSpPr>
          <p:cNvPr id="212" name="Google Shape;212;p35"/>
          <p:cNvSpPr txBox="1"/>
          <p:nvPr/>
        </p:nvSpPr>
        <p:spPr>
          <a:xfrm>
            <a:off x="990321" y="788948"/>
            <a:ext cx="10662246" cy="5289879"/>
          </a:xfrm>
          <a:prstGeom prst="rect">
            <a:avLst/>
          </a:prstGeom>
          <a:noFill/>
          <a:ln>
            <a:noFill/>
          </a:ln>
        </p:spPr>
        <p:txBody>
          <a:bodyPr spcFirstLastPara="1" wrap="square" lIns="121900" tIns="121900" rIns="121900" bIns="121900" anchor="t" anchorCtr="0">
            <a:noAutofit/>
          </a:bodyPr>
          <a:lstStyle/>
          <a:p>
            <a:pPr>
              <a:spcBef>
                <a:spcPts val="800"/>
              </a:spcBef>
            </a:pPr>
            <a:r>
              <a:rPr lang="en-US" sz="2267" dirty="0">
                <a:solidFill>
                  <a:schemeClr val="dk1"/>
                </a:solidFill>
              </a:rPr>
              <a:t>Prototype example: 4 cores total, 2 </a:t>
            </a:r>
            <a:r>
              <a:rPr lang="en-US" sz="2267" dirty="0" err="1">
                <a:solidFill>
                  <a:schemeClr val="dk1"/>
                </a:solidFill>
              </a:rPr>
              <a:t>hyperthreads</a:t>
            </a:r>
            <a:r>
              <a:rPr lang="en-US" sz="2267" dirty="0">
                <a:solidFill>
                  <a:schemeClr val="dk1"/>
                </a:solidFill>
              </a:rPr>
              <a:t> per core, 4 OpenMP threads</a:t>
            </a:r>
            <a:endParaRPr sz="2267" dirty="0">
              <a:solidFill>
                <a:schemeClr val="dk1"/>
              </a:solidFill>
            </a:endParaRPr>
          </a:p>
          <a:p>
            <a:pPr marL="609585" indent="-423323">
              <a:spcBef>
                <a:spcPts val="800"/>
              </a:spcBef>
              <a:buClr>
                <a:schemeClr val="tx1"/>
              </a:buClr>
              <a:buSzPts val="1400"/>
              <a:buFont typeface="Noto Sans Symbols"/>
              <a:buChar char="●"/>
            </a:pPr>
            <a:r>
              <a:rPr lang="en-US" sz="2400" dirty="0">
                <a:solidFill>
                  <a:srgbClr val="0000FF"/>
                </a:solidFill>
              </a:rPr>
              <a:t>none:</a:t>
            </a:r>
            <a:r>
              <a:rPr lang="en-US" sz="2400" dirty="0">
                <a:solidFill>
                  <a:schemeClr val="dk1"/>
                </a:solidFill>
              </a:rPr>
              <a:t> no affinity setting</a:t>
            </a:r>
            <a:endParaRPr sz="2400" dirty="0">
              <a:solidFill>
                <a:schemeClr val="dk1"/>
              </a:solidFill>
            </a:endParaRPr>
          </a:p>
          <a:p>
            <a:pPr marL="609585" indent="-423323">
              <a:buClr>
                <a:schemeClr val="tx1"/>
              </a:buClr>
              <a:buSzPts val="1400"/>
              <a:buFont typeface="Noto Sans Symbols"/>
              <a:buChar char="●"/>
            </a:pPr>
            <a:r>
              <a:rPr lang="en-US" sz="2400" dirty="0">
                <a:solidFill>
                  <a:srgbClr val="0000FF"/>
                </a:solidFill>
              </a:rPr>
              <a:t>close</a:t>
            </a:r>
            <a:r>
              <a:rPr lang="en-US" sz="2400" dirty="0">
                <a:solidFill>
                  <a:schemeClr val="dk1"/>
                </a:solidFill>
              </a:rPr>
              <a:t>: Bind threads as close to each other as possible</a:t>
            </a:r>
            <a:endParaRPr sz="2400" dirty="0">
              <a:solidFill>
                <a:schemeClr val="dk1"/>
              </a:solidFill>
            </a:endParaRPr>
          </a:p>
          <a:p>
            <a:pPr>
              <a:spcBef>
                <a:spcPts val="800"/>
              </a:spcBef>
              <a:buClr>
                <a:schemeClr val="tx1"/>
              </a:buClr>
            </a:pPr>
            <a:endParaRPr sz="2400" dirty="0">
              <a:solidFill>
                <a:schemeClr val="dk1"/>
              </a:solidFill>
            </a:endParaRPr>
          </a:p>
          <a:p>
            <a:pPr>
              <a:spcBef>
                <a:spcPts val="800"/>
              </a:spcBef>
              <a:buClr>
                <a:schemeClr val="tx1"/>
              </a:buClr>
            </a:pPr>
            <a:endParaRPr sz="2400" dirty="0">
              <a:solidFill>
                <a:schemeClr val="dk1"/>
              </a:solidFill>
            </a:endParaRPr>
          </a:p>
          <a:p>
            <a:pPr>
              <a:spcBef>
                <a:spcPts val="800"/>
              </a:spcBef>
              <a:buClr>
                <a:schemeClr val="tx1"/>
              </a:buClr>
            </a:pPr>
            <a:endParaRPr sz="2400" dirty="0">
              <a:solidFill>
                <a:schemeClr val="dk1"/>
              </a:solidFill>
            </a:endParaRPr>
          </a:p>
          <a:p>
            <a:pPr marL="609585" indent="-423323">
              <a:spcBef>
                <a:spcPts val="800"/>
              </a:spcBef>
              <a:buClr>
                <a:schemeClr val="tx1"/>
              </a:buClr>
              <a:buSzPts val="1400"/>
              <a:buFont typeface="Noto Sans Symbols"/>
              <a:buChar char="●"/>
            </a:pPr>
            <a:r>
              <a:rPr lang="en-US" sz="2400" dirty="0">
                <a:solidFill>
                  <a:srgbClr val="0000FF"/>
                </a:solidFill>
              </a:rPr>
              <a:t>spread</a:t>
            </a:r>
            <a:r>
              <a:rPr lang="en-US" sz="2400" dirty="0">
                <a:solidFill>
                  <a:schemeClr val="dk1"/>
                </a:solidFill>
              </a:rPr>
              <a:t>: Bind threads as far apart as possible </a:t>
            </a:r>
            <a:endParaRPr sz="2400" dirty="0">
              <a:solidFill>
                <a:schemeClr val="dk1"/>
              </a:solidFill>
            </a:endParaRPr>
          </a:p>
          <a:p>
            <a:pPr marL="609585">
              <a:spcBef>
                <a:spcPts val="800"/>
              </a:spcBef>
              <a:buClr>
                <a:schemeClr val="tx1"/>
              </a:buClr>
            </a:pPr>
            <a:endParaRPr sz="2400" dirty="0">
              <a:solidFill>
                <a:schemeClr val="dk1"/>
              </a:solidFill>
            </a:endParaRPr>
          </a:p>
          <a:p>
            <a:pPr marL="609585">
              <a:spcBef>
                <a:spcPts val="800"/>
              </a:spcBef>
              <a:buClr>
                <a:schemeClr val="tx1"/>
              </a:buClr>
            </a:pPr>
            <a:r>
              <a:rPr lang="en-US" sz="2400" dirty="0">
                <a:solidFill>
                  <a:schemeClr val="dk1"/>
                </a:solidFill>
              </a:rPr>
              <a:t>  </a:t>
            </a:r>
            <a:endParaRPr sz="2400" dirty="0">
              <a:solidFill>
                <a:schemeClr val="dk1"/>
              </a:solidFill>
            </a:endParaRPr>
          </a:p>
          <a:p>
            <a:pPr>
              <a:spcBef>
                <a:spcPts val="800"/>
              </a:spcBef>
              <a:buClr>
                <a:schemeClr val="tx1"/>
              </a:buClr>
            </a:pPr>
            <a:endParaRPr sz="2400" dirty="0">
              <a:solidFill>
                <a:schemeClr val="dk1"/>
              </a:solidFill>
            </a:endParaRPr>
          </a:p>
          <a:p>
            <a:pPr marL="609585" indent="-423323">
              <a:spcBef>
                <a:spcPts val="800"/>
              </a:spcBef>
              <a:buClr>
                <a:schemeClr val="tx1"/>
              </a:buClr>
              <a:buSzPts val="1400"/>
              <a:buFont typeface="Noto Sans Symbols"/>
              <a:buChar char="●"/>
            </a:pPr>
            <a:r>
              <a:rPr lang="en-US" sz="2400" dirty="0">
                <a:solidFill>
                  <a:srgbClr val="0000FF"/>
                </a:solidFill>
              </a:rPr>
              <a:t>master</a:t>
            </a:r>
            <a:r>
              <a:rPr lang="en-US" sz="2400" dirty="0">
                <a:solidFill>
                  <a:schemeClr val="dk1"/>
                </a:solidFill>
              </a:rPr>
              <a:t>: bind threads to the same place as the master thread</a:t>
            </a:r>
            <a:endParaRPr sz="2400" dirty="0">
              <a:solidFill>
                <a:schemeClr val="dk1"/>
              </a:solidFill>
            </a:endParaRPr>
          </a:p>
        </p:txBody>
      </p:sp>
    </p:spTree>
    <p:extLst>
      <p:ext uri="{BB962C8B-B14F-4D97-AF65-F5344CB8AC3E}">
        <p14:creationId xmlns:p14="http://schemas.microsoft.com/office/powerpoint/2010/main" val="30631965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613400" y="123833"/>
            <a:ext cx="9720800" cy="6484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Various Methods to Set Number of Threads</a:t>
            </a:r>
            <a:endParaRPr dirty="0"/>
          </a:p>
        </p:txBody>
      </p:sp>
      <p:sp>
        <p:nvSpPr>
          <p:cNvPr id="225" name="Google Shape;225;p37"/>
          <p:cNvSpPr txBox="1"/>
          <p:nvPr/>
        </p:nvSpPr>
        <p:spPr>
          <a:xfrm>
            <a:off x="1296467" y="4910833"/>
            <a:ext cx="9132800" cy="1345200"/>
          </a:xfrm>
          <a:prstGeom prst="rect">
            <a:avLst/>
          </a:prstGeom>
          <a:solidFill>
            <a:srgbClr val="E5DFEC"/>
          </a:solidFill>
          <a:ln>
            <a:noFill/>
          </a:ln>
        </p:spPr>
        <p:txBody>
          <a:bodyPr spcFirstLastPara="1" wrap="square" lIns="121900" tIns="60933" rIns="121900" bIns="60933" anchor="t" anchorCtr="0">
            <a:noAutofit/>
          </a:bodyPr>
          <a:lstStyle/>
          <a:p>
            <a:pPr marL="609585" indent="-440256">
              <a:spcBef>
                <a:spcPts val="800"/>
              </a:spcBef>
              <a:buClr>
                <a:schemeClr val="tx1"/>
              </a:buClr>
              <a:buSzPts val="1600"/>
              <a:buChar char="●"/>
            </a:pPr>
            <a:r>
              <a:rPr lang="en-US" sz="2133" dirty="0">
                <a:solidFill>
                  <a:srgbClr val="FF00FF"/>
                </a:solidFill>
              </a:rPr>
              <a:t>Precedence: 1) &gt; 2) &gt; 3) &gt; 4)</a:t>
            </a:r>
            <a:endParaRPr sz="2133" dirty="0">
              <a:solidFill>
                <a:srgbClr val="FF00FF"/>
              </a:solidFill>
            </a:endParaRPr>
          </a:p>
          <a:p>
            <a:pPr marL="609585" indent="-440256">
              <a:spcBef>
                <a:spcPts val="800"/>
              </a:spcBef>
              <a:buClr>
                <a:schemeClr val="tx1"/>
              </a:buClr>
              <a:buSzPts val="1600"/>
              <a:buChar char="●"/>
            </a:pPr>
            <a:r>
              <a:rPr lang="en-US" sz="2133" dirty="0">
                <a:solidFill>
                  <a:srgbClr val="1610FF"/>
                </a:solidFill>
              </a:rPr>
              <a:t>You may get fewer threads than you requested</a:t>
            </a:r>
            <a:r>
              <a:rPr lang="en-US" sz="2133" dirty="0">
                <a:solidFill>
                  <a:srgbClr val="000000"/>
                </a:solidFill>
              </a:rPr>
              <a:t>, check with </a:t>
            </a:r>
            <a:r>
              <a:rPr lang="en-US" sz="2133" dirty="0" err="1">
                <a:solidFill>
                  <a:srgbClr val="000000"/>
                </a:solidFill>
              </a:rPr>
              <a:t>omp_get_num_threads</a:t>
            </a:r>
            <a:r>
              <a:rPr lang="en-US" sz="2133" dirty="0">
                <a:solidFill>
                  <a:srgbClr val="000000"/>
                </a:solidFill>
              </a:rPr>
              <a:t>()</a:t>
            </a:r>
            <a:endParaRPr sz="2133" dirty="0"/>
          </a:p>
        </p:txBody>
      </p:sp>
      <p:sp>
        <p:nvSpPr>
          <p:cNvPr id="226" name="Google Shape;226;p37"/>
          <p:cNvSpPr txBox="1"/>
          <p:nvPr/>
        </p:nvSpPr>
        <p:spPr>
          <a:xfrm>
            <a:off x="1296467" y="772433"/>
            <a:ext cx="4533600" cy="1838400"/>
          </a:xfrm>
          <a:prstGeom prst="rect">
            <a:avLst/>
          </a:prstGeom>
          <a:solidFill>
            <a:srgbClr val="D6ECF4"/>
          </a:solidFill>
          <a:ln>
            <a:noFill/>
          </a:ln>
        </p:spPr>
        <p:txBody>
          <a:bodyPr spcFirstLastPara="1" wrap="square" lIns="0" tIns="0" rIns="0" bIns="0" anchor="t" anchorCtr="0">
            <a:noAutofit/>
          </a:bodyPr>
          <a:lstStyle/>
          <a:p>
            <a:r>
              <a:rPr lang="en-US" sz="1733" b="1" dirty="0">
                <a:solidFill>
                  <a:srgbClr val="FF00FF"/>
                </a:solidFill>
              </a:rPr>
              <a:t> </a:t>
            </a:r>
            <a:r>
              <a:rPr lang="en-US" sz="1733" b="1" dirty="0">
                <a:solidFill>
                  <a:srgbClr val="FF00FF"/>
                </a:solidFill>
                <a:latin typeface="Arial"/>
                <a:ea typeface="Arial"/>
                <a:cs typeface="Arial"/>
                <a:sym typeface="Arial"/>
              </a:rPr>
              <a:t>1) Use </a:t>
            </a:r>
            <a:r>
              <a:rPr lang="en-US" sz="1733" b="1" dirty="0" err="1">
                <a:solidFill>
                  <a:srgbClr val="FF00FF"/>
                </a:solidFill>
                <a:latin typeface="Arial"/>
                <a:ea typeface="Arial"/>
                <a:cs typeface="Arial"/>
                <a:sym typeface="Arial"/>
              </a:rPr>
              <a:t>num_threads</a:t>
            </a:r>
            <a:r>
              <a:rPr lang="en-US" sz="1733" b="1" dirty="0">
                <a:solidFill>
                  <a:srgbClr val="FF00FF"/>
                </a:solidFill>
                <a:latin typeface="Arial"/>
                <a:ea typeface="Arial"/>
                <a:cs typeface="Arial"/>
                <a:sym typeface="Arial"/>
              </a:rPr>
              <a:t> clause</a:t>
            </a:r>
            <a:br>
              <a:rPr lang="en-US" sz="1733" dirty="0">
                <a:solidFill>
                  <a:srgbClr val="000000"/>
                </a:solidFill>
                <a:latin typeface="Arial"/>
                <a:ea typeface="Arial"/>
                <a:cs typeface="Arial"/>
                <a:sym typeface="Arial"/>
              </a:rPr>
            </a:br>
            <a:r>
              <a:rPr lang="en-US" sz="1733" dirty="0">
                <a:solidFill>
                  <a:srgbClr val="000000"/>
                </a:solidFill>
                <a:latin typeface="Arial"/>
                <a:ea typeface="Arial"/>
                <a:cs typeface="Arial"/>
                <a:sym typeface="Arial"/>
              </a:rPr>
              <a:t> #pragma </a:t>
            </a:r>
            <a:r>
              <a:rPr lang="en-US" sz="1733" dirty="0" err="1">
                <a:solidFill>
                  <a:srgbClr val="000000"/>
                </a:solidFill>
                <a:latin typeface="Arial"/>
                <a:ea typeface="Arial"/>
                <a:cs typeface="Arial"/>
                <a:sym typeface="Arial"/>
              </a:rPr>
              <a:t>omp</a:t>
            </a:r>
            <a:r>
              <a:rPr lang="en-US" sz="1733" dirty="0">
                <a:solidFill>
                  <a:srgbClr val="000000"/>
                </a:solidFill>
                <a:latin typeface="Arial"/>
                <a:ea typeface="Arial"/>
                <a:cs typeface="Arial"/>
                <a:sym typeface="Arial"/>
              </a:rPr>
              <a:t> parallel </a:t>
            </a:r>
            <a:r>
              <a:rPr lang="en-US" sz="1733" b="1" dirty="0" err="1">
                <a:solidFill>
                  <a:srgbClr val="1610FF"/>
                </a:solidFill>
                <a:latin typeface="Arial"/>
                <a:ea typeface="Arial"/>
                <a:cs typeface="Arial"/>
                <a:sym typeface="Arial"/>
              </a:rPr>
              <a:t>num_threads</a:t>
            </a:r>
            <a:r>
              <a:rPr lang="en-US" sz="1733" b="1" dirty="0">
                <a:solidFill>
                  <a:srgbClr val="1610FF"/>
                </a:solidFill>
                <a:latin typeface="Arial"/>
                <a:ea typeface="Arial"/>
                <a:cs typeface="Arial"/>
                <a:sym typeface="Arial"/>
              </a:rPr>
              <a:t> (4)</a:t>
            </a:r>
            <a:br>
              <a:rPr lang="en-US" sz="1733" b="1" dirty="0">
                <a:solidFill>
                  <a:srgbClr val="1610FF"/>
                </a:solidFill>
                <a:latin typeface="Arial"/>
                <a:ea typeface="Arial"/>
                <a:cs typeface="Arial"/>
                <a:sym typeface="Arial"/>
              </a:rPr>
            </a:br>
            <a:r>
              <a:rPr lang="en-US" sz="1733" b="1" dirty="0">
                <a:solidFill>
                  <a:srgbClr val="1610FF"/>
                </a:solidFill>
                <a:latin typeface="Arial"/>
                <a:ea typeface="Arial"/>
                <a:cs typeface="Arial"/>
                <a:sym typeface="Arial"/>
              </a:rPr>
              <a:t> </a:t>
            </a:r>
            <a:r>
              <a:rPr lang="en-US" sz="1733" dirty="0">
                <a:solidFill>
                  <a:srgbClr val="000000"/>
                </a:solidFill>
                <a:latin typeface="Arial"/>
                <a:ea typeface="Arial"/>
                <a:cs typeface="Arial"/>
                <a:sym typeface="Arial"/>
              </a:rPr>
              <a:t>{</a:t>
            </a:r>
            <a:endParaRPr sz="1733" dirty="0"/>
          </a:p>
          <a:p>
            <a:pPr>
              <a:spcBef>
                <a:spcPts val="700"/>
              </a:spcBef>
            </a:pPr>
            <a:r>
              <a:rPr lang="en-US" sz="1733" dirty="0">
                <a:solidFill>
                  <a:srgbClr val="000000"/>
                </a:solidFill>
                <a:latin typeface="Arial"/>
                <a:ea typeface="Arial"/>
                <a:cs typeface="Arial"/>
                <a:sym typeface="Arial"/>
              </a:rPr>
              <a:t>     int ID = </a:t>
            </a:r>
            <a:r>
              <a:rPr lang="en-US" sz="1733" dirty="0" err="1">
                <a:solidFill>
                  <a:srgbClr val="000000"/>
                </a:solidFill>
                <a:latin typeface="Arial"/>
                <a:ea typeface="Arial"/>
                <a:cs typeface="Arial"/>
                <a:sym typeface="Arial"/>
              </a:rPr>
              <a:t>omp_get_thread_num</a:t>
            </a:r>
            <a:r>
              <a:rPr lang="en-US" sz="1733" dirty="0">
                <a:solidFill>
                  <a:srgbClr val="000000"/>
                </a:solidFill>
                <a:latin typeface="Arial"/>
                <a:ea typeface="Arial"/>
                <a:cs typeface="Arial"/>
                <a:sym typeface="Arial"/>
              </a:rPr>
              <a:t>();</a:t>
            </a:r>
            <a:br>
              <a:rPr lang="en-US" sz="1733" dirty="0">
                <a:solidFill>
                  <a:srgbClr val="000000"/>
                </a:solidFill>
                <a:latin typeface="Arial"/>
                <a:ea typeface="Arial"/>
                <a:cs typeface="Arial"/>
                <a:sym typeface="Arial"/>
              </a:rPr>
            </a:br>
            <a:r>
              <a:rPr lang="en-US" sz="1733" dirty="0">
                <a:solidFill>
                  <a:srgbClr val="000000"/>
                </a:solidFill>
                <a:latin typeface="Arial"/>
                <a:ea typeface="Arial"/>
                <a:cs typeface="Arial"/>
                <a:sym typeface="Arial"/>
              </a:rPr>
              <a:t>     pooh(ID,A);</a:t>
            </a:r>
            <a:br>
              <a:rPr lang="en-US" sz="1733" dirty="0">
                <a:solidFill>
                  <a:srgbClr val="000000"/>
                </a:solidFill>
                <a:latin typeface="Arial"/>
                <a:ea typeface="Arial"/>
                <a:cs typeface="Arial"/>
                <a:sym typeface="Arial"/>
              </a:rPr>
            </a:br>
            <a:r>
              <a:rPr lang="en-US" sz="1733" dirty="0">
                <a:solidFill>
                  <a:srgbClr val="000000"/>
                </a:solidFill>
                <a:latin typeface="Arial"/>
                <a:ea typeface="Arial"/>
                <a:cs typeface="Arial"/>
                <a:sym typeface="Arial"/>
              </a:rPr>
              <a:t> }</a:t>
            </a:r>
            <a:endParaRPr sz="1733" dirty="0"/>
          </a:p>
        </p:txBody>
      </p:sp>
      <p:sp>
        <p:nvSpPr>
          <p:cNvPr id="227" name="Google Shape;227;p37"/>
          <p:cNvSpPr txBox="1"/>
          <p:nvPr/>
        </p:nvSpPr>
        <p:spPr>
          <a:xfrm>
            <a:off x="1296467" y="2815433"/>
            <a:ext cx="4533600" cy="1992400"/>
          </a:xfrm>
          <a:prstGeom prst="rect">
            <a:avLst/>
          </a:prstGeom>
          <a:solidFill>
            <a:srgbClr val="D6ECF4"/>
          </a:solidFill>
          <a:ln>
            <a:noFill/>
          </a:ln>
        </p:spPr>
        <p:txBody>
          <a:bodyPr spcFirstLastPara="1" wrap="square" lIns="0" tIns="0" rIns="0" bIns="0" anchor="t" anchorCtr="0">
            <a:noAutofit/>
          </a:bodyPr>
          <a:lstStyle/>
          <a:p>
            <a:r>
              <a:rPr lang="en-US" sz="1733" b="1">
                <a:solidFill>
                  <a:srgbClr val="FF00FF"/>
                </a:solidFill>
              </a:rPr>
              <a:t> </a:t>
            </a:r>
            <a:r>
              <a:rPr lang="en-US" sz="1733" b="1">
                <a:solidFill>
                  <a:srgbClr val="FF00FF"/>
                </a:solidFill>
                <a:latin typeface="Arial"/>
                <a:ea typeface="Arial"/>
                <a:cs typeface="Arial"/>
                <a:sym typeface="Arial"/>
              </a:rPr>
              <a:t>2) Call omp_set_num_threads API </a:t>
            </a:r>
            <a:br>
              <a:rPr lang="en-US" sz="1733" b="1">
                <a:solidFill>
                  <a:srgbClr val="7030A0"/>
                </a:solidFill>
                <a:latin typeface="Arial"/>
                <a:ea typeface="Arial"/>
                <a:cs typeface="Arial"/>
                <a:sym typeface="Arial"/>
              </a:rPr>
            </a:br>
            <a:r>
              <a:rPr lang="en-US" sz="1733" b="1">
                <a:solidFill>
                  <a:srgbClr val="7030A0"/>
                </a:solidFill>
                <a:latin typeface="Arial"/>
                <a:ea typeface="Arial"/>
                <a:cs typeface="Arial"/>
                <a:sym typeface="Arial"/>
              </a:rPr>
              <a:t> </a:t>
            </a:r>
            <a:r>
              <a:rPr lang="en-US" sz="1733" b="1">
                <a:solidFill>
                  <a:srgbClr val="1610FF"/>
                </a:solidFill>
                <a:latin typeface="Arial"/>
                <a:ea typeface="Arial"/>
                <a:cs typeface="Arial"/>
                <a:sym typeface="Arial"/>
              </a:rPr>
              <a:t>omp_set_num_threads(4);</a:t>
            </a:r>
            <a:br>
              <a:rPr lang="en-US" sz="1733" b="1">
                <a:solidFill>
                  <a:srgbClr val="1610FF"/>
                </a:solidFill>
                <a:latin typeface="Arial"/>
                <a:ea typeface="Arial"/>
                <a:cs typeface="Arial"/>
                <a:sym typeface="Arial"/>
              </a:rPr>
            </a:br>
            <a:r>
              <a:rPr lang="en-US" sz="1733" b="1">
                <a:solidFill>
                  <a:srgbClr val="1610FF"/>
                </a:solidFill>
                <a:latin typeface="Arial"/>
                <a:ea typeface="Arial"/>
                <a:cs typeface="Arial"/>
                <a:sym typeface="Arial"/>
              </a:rPr>
              <a:t> </a:t>
            </a:r>
            <a:r>
              <a:rPr lang="en-US" sz="1733">
                <a:solidFill>
                  <a:srgbClr val="000000"/>
                </a:solidFill>
                <a:latin typeface="Arial"/>
                <a:ea typeface="Arial"/>
                <a:cs typeface="Arial"/>
                <a:sym typeface="Arial"/>
              </a:rPr>
              <a:t>#pragma omp parallel</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int ID = omp_get_thread_num();</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pooh(ID,A);</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a:t>
            </a:r>
            <a:endParaRPr sz="1733"/>
          </a:p>
        </p:txBody>
      </p:sp>
      <p:sp>
        <p:nvSpPr>
          <p:cNvPr id="228" name="Google Shape;228;p37"/>
          <p:cNvSpPr txBox="1"/>
          <p:nvPr/>
        </p:nvSpPr>
        <p:spPr>
          <a:xfrm>
            <a:off x="6206333" y="2815433"/>
            <a:ext cx="4222800" cy="1992400"/>
          </a:xfrm>
          <a:prstGeom prst="rect">
            <a:avLst/>
          </a:prstGeom>
          <a:solidFill>
            <a:srgbClr val="D6ECF4"/>
          </a:solidFill>
          <a:ln>
            <a:noFill/>
          </a:ln>
        </p:spPr>
        <p:txBody>
          <a:bodyPr spcFirstLastPara="1" wrap="square" lIns="0" tIns="0" rIns="0" bIns="0" anchor="t" anchorCtr="0">
            <a:noAutofit/>
          </a:bodyPr>
          <a:lstStyle/>
          <a:p>
            <a:r>
              <a:rPr lang="en-US" sz="1733" b="1">
                <a:solidFill>
                  <a:srgbClr val="FF00FF"/>
                </a:solidFill>
              </a:rPr>
              <a:t> </a:t>
            </a:r>
            <a:r>
              <a:rPr lang="en-US" sz="1733" b="1">
                <a:solidFill>
                  <a:srgbClr val="FF00FF"/>
                </a:solidFill>
                <a:latin typeface="Arial"/>
                <a:ea typeface="Arial"/>
                <a:cs typeface="Arial"/>
                <a:sym typeface="Arial"/>
              </a:rPr>
              <a:t>4) Do none of the three above. </a:t>
            </a:r>
            <a:endParaRPr sz="1733" b="1">
              <a:solidFill>
                <a:srgbClr val="FF00FF"/>
              </a:solidFill>
              <a:latin typeface="Arial"/>
              <a:ea typeface="Arial"/>
              <a:cs typeface="Arial"/>
              <a:sym typeface="Arial"/>
            </a:endParaRPr>
          </a:p>
          <a:p>
            <a:r>
              <a:rPr lang="en-US" sz="1733"/>
              <a:t> </a:t>
            </a:r>
            <a:r>
              <a:rPr lang="en-US" sz="1733">
                <a:solidFill>
                  <a:srgbClr val="000000"/>
                </a:solidFill>
                <a:latin typeface="Arial"/>
                <a:ea typeface="Arial"/>
                <a:cs typeface="Arial"/>
                <a:sym typeface="Arial"/>
              </a:rPr>
              <a:t>Code will use an implementation   </a:t>
            </a:r>
            <a:endParaRPr sz="1733">
              <a:solidFill>
                <a:srgbClr val="000000"/>
              </a:solidFill>
              <a:latin typeface="Arial"/>
              <a:ea typeface="Arial"/>
              <a:cs typeface="Arial"/>
              <a:sym typeface="Arial"/>
            </a:endParaRPr>
          </a:p>
          <a:p>
            <a:r>
              <a:rPr lang="en-US" sz="1733"/>
              <a:t> </a:t>
            </a:r>
            <a:r>
              <a:rPr lang="en-US" sz="1733">
                <a:solidFill>
                  <a:srgbClr val="000000"/>
                </a:solidFill>
                <a:latin typeface="Arial"/>
                <a:ea typeface="Arial"/>
                <a:cs typeface="Arial"/>
                <a:sym typeface="Arial"/>
              </a:rPr>
              <a:t>dependent default number of threads  </a:t>
            </a:r>
            <a:endParaRPr sz="1733">
              <a:solidFill>
                <a:srgbClr val="000000"/>
              </a:solidFill>
              <a:latin typeface="Arial"/>
              <a:ea typeface="Arial"/>
              <a:cs typeface="Arial"/>
              <a:sym typeface="Arial"/>
            </a:endParaRPr>
          </a:p>
          <a:p>
            <a:r>
              <a:rPr lang="en-US" sz="1733"/>
              <a:t> </a:t>
            </a:r>
            <a:r>
              <a:rPr lang="en-US" sz="1733">
                <a:solidFill>
                  <a:srgbClr val="000000"/>
                </a:solidFill>
                <a:latin typeface="Arial"/>
                <a:ea typeface="Arial"/>
                <a:cs typeface="Arial"/>
                <a:sym typeface="Arial"/>
              </a:rPr>
              <a:t>defined by the compiler.</a:t>
            </a:r>
            <a:endParaRPr sz="1733"/>
          </a:p>
        </p:txBody>
      </p:sp>
      <p:sp>
        <p:nvSpPr>
          <p:cNvPr id="229" name="Google Shape;229;p37"/>
          <p:cNvSpPr txBox="1"/>
          <p:nvPr/>
        </p:nvSpPr>
        <p:spPr>
          <a:xfrm>
            <a:off x="6206333" y="772433"/>
            <a:ext cx="4222800" cy="1906000"/>
          </a:xfrm>
          <a:prstGeom prst="rect">
            <a:avLst/>
          </a:prstGeom>
          <a:solidFill>
            <a:srgbClr val="D6ECF4"/>
          </a:solidFill>
          <a:ln>
            <a:noFill/>
          </a:ln>
        </p:spPr>
        <p:txBody>
          <a:bodyPr spcFirstLastPara="1" wrap="square" lIns="0" tIns="0" rIns="0" bIns="0" anchor="t" anchorCtr="0">
            <a:noAutofit/>
          </a:bodyPr>
          <a:lstStyle/>
          <a:p>
            <a:r>
              <a:rPr lang="en-US" sz="1733" b="1">
                <a:solidFill>
                  <a:srgbClr val="FF00FF"/>
                </a:solidFill>
              </a:rPr>
              <a:t> </a:t>
            </a:r>
            <a:r>
              <a:rPr lang="en-US" sz="1733" b="1">
                <a:solidFill>
                  <a:srgbClr val="FF00FF"/>
                </a:solidFill>
                <a:latin typeface="Arial"/>
                <a:ea typeface="Arial"/>
                <a:cs typeface="Arial"/>
                <a:sym typeface="Arial"/>
              </a:rPr>
              <a:t>3) Set runtime environment</a:t>
            </a:r>
            <a:r>
              <a:rPr lang="en-US" sz="1733" b="1">
                <a:solidFill>
                  <a:srgbClr val="FF0000"/>
                </a:solidFill>
                <a:latin typeface="Arial"/>
                <a:ea typeface="Arial"/>
                <a:cs typeface="Arial"/>
                <a:sym typeface="Arial"/>
              </a:rPr>
              <a:t>   </a:t>
            </a:r>
            <a:endParaRPr sz="1733" b="1">
              <a:solidFill>
                <a:srgbClr val="FF0000"/>
              </a:solidFill>
              <a:latin typeface="Arial"/>
              <a:ea typeface="Arial"/>
              <a:cs typeface="Arial"/>
              <a:sym typeface="Arial"/>
            </a:endParaRPr>
          </a:p>
          <a:p>
            <a:r>
              <a:rPr lang="en-US" sz="1733" b="1">
                <a:solidFill>
                  <a:srgbClr val="1610FF"/>
                </a:solidFill>
              </a:rPr>
              <a:t> </a:t>
            </a:r>
            <a:r>
              <a:rPr lang="en-US" sz="1733" b="1">
                <a:solidFill>
                  <a:srgbClr val="1610FF"/>
                </a:solidFill>
                <a:latin typeface="Arial"/>
                <a:ea typeface="Arial"/>
                <a:cs typeface="Arial"/>
                <a:sym typeface="Arial"/>
              </a:rPr>
              <a:t>export OMP_NUM_THREDS=4 </a:t>
            </a:r>
            <a:br>
              <a:rPr lang="en-US" sz="1733" b="1">
                <a:solidFill>
                  <a:srgbClr val="1610FF"/>
                </a:solidFill>
                <a:latin typeface="Arial"/>
                <a:ea typeface="Arial"/>
                <a:cs typeface="Arial"/>
                <a:sym typeface="Arial"/>
              </a:rPr>
            </a:br>
            <a:r>
              <a:rPr lang="en-US" sz="1733" b="1">
                <a:solidFill>
                  <a:srgbClr val="1610FF"/>
                </a:solidFill>
                <a:latin typeface="Arial"/>
                <a:ea typeface="Arial"/>
                <a:cs typeface="Arial"/>
                <a:sym typeface="Arial"/>
              </a:rPr>
              <a:t> </a:t>
            </a:r>
            <a:r>
              <a:rPr lang="en-US" sz="1733">
                <a:solidFill>
                  <a:srgbClr val="000000"/>
                </a:solidFill>
                <a:latin typeface="Arial"/>
                <a:ea typeface="Arial"/>
                <a:cs typeface="Arial"/>
                <a:sym typeface="Arial"/>
              </a:rPr>
              <a:t>#pragma omp parallel</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int ID = omp_get_thread_num();</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pooh(ID,A);</a:t>
            </a:r>
            <a:br>
              <a:rPr lang="en-US" sz="1733">
                <a:solidFill>
                  <a:srgbClr val="000000"/>
                </a:solidFill>
                <a:latin typeface="Arial"/>
                <a:ea typeface="Arial"/>
                <a:cs typeface="Arial"/>
                <a:sym typeface="Arial"/>
              </a:rPr>
            </a:br>
            <a:r>
              <a:rPr lang="en-US" sz="1733">
                <a:solidFill>
                  <a:srgbClr val="000000"/>
                </a:solidFill>
                <a:latin typeface="Arial"/>
                <a:ea typeface="Arial"/>
                <a:cs typeface="Arial"/>
                <a:sym typeface="Arial"/>
              </a:rPr>
              <a:t> }</a:t>
            </a:r>
            <a:endParaRPr sz="1733"/>
          </a:p>
        </p:txBody>
      </p:sp>
    </p:spTree>
    <p:extLst>
      <p:ext uri="{BB962C8B-B14F-4D97-AF65-F5344CB8AC3E}">
        <p14:creationId xmlns:p14="http://schemas.microsoft.com/office/powerpoint/2010/main" val="18790901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567888" y="368508"/>
            <a:ext cx="9674000" cy="519200"/>
          </a:xfrm>
          <a:prstGeom prst="rect">
            <a:avLst/>
          </a:prstGeom>
          <a:noFill/>
          <a:ln>
            <a:noFill/>
          </a:ln>
        </p:spPr>
        <p:txBody>
          <a:bodyPr spcFirstLastPara="1" vert="horz" wrap="square" lIns="0" tIns="6333" rIns="0" bIns="0" numCol="1" anchor="t" anchorCtr="0" compatLnSpc="1">
            <a:prstTxWarp prst="textNoShape">
              <a:avLst/>
            </a:prstTxWarp>
            <a:noAutofit/>
          </a:bodyPr>
          <a:lstStyle/>
          <a:p>
            <a:pPr marL="12700" marR="5080">
              <a:lnSpc>
                <a:spcPct val="101200"/>
              </a:lnSpc>
              <a:spcBef>
                <a:spcPts val="51"/>
              </a:spcBef>
              <a:spcAft>
                <a:spcPts val="0"/>
              </a:spcAft>
              <a:buSzPts val="1400"/>
            </a:pPr>
            <a:r>
              <a:rPr lang="en-US" dirty="0"/>
              <a:t>Affinity Clauses for OpenMP Parallel Construct</a:t>
            </a:r>
            <a:endParaRPr dirty="0"/>
          </a:p>
        </p:txBody>
      </p:sp>
      <p:sp>
        <p:nvSpPr>
          <p:cNvPr id="218" name="Google Shape;218;p36"/>
          <p:cNvSpPr txBox="1"/>
          <p:nvPr/>
        </p:nvSpPr>
        <p:spPr>
          <a:xfrm>
            <a:off x="1200467" y="1039733"/>
            <a:ext cx="9147200" cy="1761200"/>
          </a:xfrm>
          <a:prstGeom prst="rect">
            <a:avLst/>
          </a:prstGeom>
          <a:noFill/>
          <a:ln>
            <a:noFill/>
          </a:ln>
        </p:spPr>
        <p:txBody>
          <a:bodyPr spcFirstLastPara="1" wrap="square" lIns="0" tIns="92067" rIns="0" bIns="0" anchor="t" anchorCtr="0">
            <a:noAutofit/>
          </a:bodyPr>
          <a:lstStyle/>
          <a:p>
            <a:pPr marL="609585" indent="-457189">
              <a:spcBef>
                <a:spcPts val="800"/>
              </a:spcBef>
              <a:buClr>
                <a:schemeClr val="tx1"/>
              </a:buClr>
              <a:buSzPts val="1800"/>
              <a:buFont typeface="Noto Sans Symbols"/>
              <a:buChar char="●"/>
            </a:pPr>
            <a:r>
              <a:rPr lang="en-US" sz="2400" dirty="0">
                <a:solidFill>
                  <a:srgbClr val="000000"/>
                </a:solidFill>
                <a:latin typeface="Arial"/>
                <a:ea typeface="Arial"/>
                <a:cs typeface="Arial"/>
                <a:sym typeface="Arial"/>
              </a:rPr>
              <a:t>The </a:t>
            </a:r>
            <a:r>
              <a:rPr lang="en-US" sz="2400" dirty="0" err="1">
                <a:solidFill>
                  <a:srgbClr val="1610FF"/>
                </a:solidFill>
                <a:latin typeface="Arial"/>
                <a:ea typeface="Arial"/>
                <a:cs typeface="Arial"/>
                <a:sym typeface="Arial"/>
              </a:rPr>
              <a:t>num_threads</a:t>
            </a:r>
            <a:r>
              <a:rPr lang="en-US" sz="2400" dirty="0">
                <a:solidFill>
                  <a:srgbClr val="000000"/>
                </a:solidFill>
                <a:latin typeface="Arial"/>
                <a:ea typeface="Arial"/>
                <a:cs typeface="Arial"/>
                <a:sym typeface="Arial"/>
              </a:rPr>
              <a:t> and </a:t>
            </a:r>
            <a:r>
              <a:rPr lang="en-US" sz="2400" dirty="0" err="1">
                <a:solidFill>
                  <a:srgbClr val="1610FF"/>
                </a:solidFill>
                <a:latin typeface="Arial"/>
                <a:ea typeface="Arial"/>
                <a:cs typeface="Arial"/>
                <a:sym typeface="Arial"/>
              </a:rPr>
              <a:t>proc_bind</a:t>
            </a:r>
            <a:r>
              <a:rPr lang="en-US" sz="2400" dirty="0"/>
              <a:t> </a:t>
            </a:r>
            <a:r>
              <a:rPr lang="en-US" sz="2400" dirty="0">
                <a:solidFill>
                  <a:srgbClr val="000000"/>
                </a:solidFill>
                <a:latin typeface="Arial"/>
                <a:ea typeface="Arial"/>
                <a:cs typeface="Arial"/>
                <a:sym typeface="Arial"/>
              </a:rPr>
              <a:t>clauses can be used</a:t>
            </a:r>
            <a:endParaRPr sz="2400" dirty="0"/>
          </a:p>
          <a:p>
            <a:pPr marL="1219170" lvl="1" indent="-440256">
              <a:buClr>
                <a:schemeClr val="tx1"/>
              </a:buClr>
              <a:buSzPts val="1600"/>
              <a:buFont typeface="Noto Sans Symbols"/>
              <a:buChar char="○"/>
            </a:pPr>
            <a:r>
              <a:rPr lang="en-US" sz="2133" dirty="0">
                <a:solidFill>
                  <a:srgbClr val="000000"/>
                </a:solidFill>
                <a:latin typeface="Arial"/>
                <a:ea typeface="Arial"/>
                <a:cs typeface="Arial"/>
                <a:sym typeface="Arial"/>
              </a:rPr>
              <a:t>The values set with these clauses take precedence over values set  by runtime environment variables</a:t>
            </a:r>
            <a:endParaRPr sz="2133" dirty="0"/>
          </a:p>
          <a:p>
            <a:pPr marL="609585" indent="-457189">
              <a:buClr>
                <a:schemeClr val="tx1"/>
              </a:buClr>
              <a:buSzPts val="1800"/>
              <a:buFont typeface="Noto Sans Symbols"/>
              <a:buChar char="●"/>
            </a:pPr>
            <a:r>
              <a:rPr lang="en-US" sz="2400" dirty="0">
                <a:solidFill>
                  <a:srgbClr val="000000"/>
                </a:solidFill>
                <a:latin typeface="Arial"/>
                <a:ea typeface="Arial"/>
                <a:cs typeface="Arial"/>
                <a:sym typeface="Arial"/>
              </a:rPr>
              <a:t>Helps code portability</a:t>
            </a:r>
            <a:endParaRPr sz="2400" dirty="0"/>
          </a:p>
          <a:p>
            <a:pPr marL="1180434" indent="38734">
              <a:spcBef>
                <a:spcPts val="505"/>
              </a:spcBef>
            </a:pPr>
            <a:endParaRPr sz="2133" dirty="0">
              <a:solidFill>
                <a:srgbClr val="000000"/>
              </a:solidFill>
              <a:latin typeface="Arial"/>
              <a:ea typeface="Arial"/>
              <a:cs typeface="Arial"/>
              <a:sym typeface="Arial"/>
            </a:endParaRPr>
          </a:p>
        </p:txBody>
      </p:sp>
      <p:sp>
        <p:nvSpPr>
          <p:cNvPr id="219" name="Google Shape;219;p36"/>
          <p:cNvSpPr txBox="1"/>
          <p:nvPr/>
        </p:nvSpPr>
        <p:spPr>
          <a:xfrm>
            <a:off x="1200467" y="2800933"/>
            <a:ext cx="9147200" cy="3077200"/>
          </a:xfrm>
          <a:prstGeom prst="rect">
            <a:avLst/>
          </a:prstGeom>
          <a:solidFill>
            <a:srgbClr val="D6ECF4"/>
          </a:solidFill>
          <a:ln>
            <a:noFill/>
          </a:ln>
        </p:spPr>
        <p:txBody>
          <a:bodyPr spcFirstLastPara="1" wrap="square" lIns="0" tIns="92067" rIns="0" bIns="0" anchor="t" anchorCtr="0">
            <a:noAutofit/>
          </a:bodyPr>
          <a:lstStyle/>
          <a:p>
            <a:pPr marL="609585" indent="-457189">
              <a:spcBef>
                <a:spcPts val="800"/>
              </a:spcBef>
              <a:buClr>
                <a:schemeClr val="tx1"/>
              </a:buClr>
              <a:buSzPts val="1800"/>
              <a:buFont typeface="Noto Sans Symbols"/>
              <a:buChar char="●"/>
            </a:pPr>
            <a:r>
              <a:rPr lang="en-US" sz="2133" dirty="0">
                <a:solidFill>
                  <a:srgbClr val="000000"/>
                </a:solidFill>
                <a:latin typeface="Arial"/>
                <a:ea typeface="Arial"/>
                <a:cs typeface="Arial"/>
                <a:sym typeface="Arial"/>
              </a:rPr>
              <a:t>Examples:</a:t>
            </a:r>
            <a:endParaRPr sz="2133" dirty="0"/>
          </a:p>
          <a:p>
            <a:pPr marL="1219170" lvl="1" indent="-440256">
              <a:buClr>
                <a:srgbClr val="0067A6"/>
              </a:buClr>
              <a:buSzPts val="1600"/>
              <a:buFont typeface="Noto Sans Symbols"/>
              <a:buChar char="○"/>
            </a:pPr>
            <a:r>
              <a:rPr lang="en-US" sz="2133" dirty="0">
                <a:solidFill>
                  <a:srgbClr val="0000FF"/>
                </a:solidFill>
                <a:latin typeface="Arial"/>
                <a:ea typeface="Arial"/>
                <a:cs typeface="Arial"/>
                <a:sym typeface="Arial"/>
              </a:rPr>
              <a:t>C/C++</a:t>
            </a:r>
            <a:r>
              <a:rPr lang="en-US" sz="2133" dirty="0">
                <a:solidFill>
                  <a:srgbClr val="000000"/>
                </a:solidFill>
                <a:latin typeface="Arial"/>
                <a:ea typeface="Arial"/>
                <a:cs typeface="Arial"/>
                <a:sym typeface="Arial"/>
              </a:rPr>
              <a:t>:</a:t>
            </a:r>
            <a:endParaRPr sz="2133" dirty="0"/>
          </a:p>
          <a:p>
            <a:pPr marL="1219170">
              <a:spcBef>
                <a:spcPts val="800"/>
              </a:spcBef>
            </a:pPr>
            <a:r>
              <a:rPr lang="en-US" sz="2133" dirty="0">
                <a:solidFill>
                  <a:srgbClr val="000000"/>
                </a:solidFill>
                <a:latin typeface="Arial"/>
                <a:ea typeface="Arial"/>
                <a:cs typeface="Arial"/>
                <a:sym typeface="Arial"/>
              </a:rPr>
              <a:t>#pragma </a:t>
            </a:r>
            <a:r>
              <a:rPr lang="en-US" sz="2133" dirty="0" err="1">
                <a:solidFill>
                  <a:srgbClr val="000000"/>
                </a:solidFill>
                <a:latin typeface="Arial"/>
                <a:ea typeface="Arial"/>
                <a:cs typeface="Arial"/>
                <a:sym typeface="Arial"/>
              </a:rPr>
              <a:t>omp</a:t>
            </a:r>
            <a:r>
              <a:rPr lang="en-US" sz="2133" dirty="0">
                <a:solidFill>
                  <a:srgbClr val="000000"/>
                </a:solidFill>
                <a:latin typeface="Arial"/>
                <a:ea typeface="Arial"/>
                <a:cs typeface="Arial"/>
                <a:sym typeface="Arial"/>
              </a:rPr>
              <a:t> parallel </a:t>
            </a:r>
            <a:r>
              <a:rPr lang="en-US" sz="2133" i="1" dirty="0" err="1">
                <a:solidFill>
                  <a:srgbClr val="0000FF"/>
                </a:solidFill>
                <a:latin typeface="Arial"/>
                <a:ea typeface="Arial"/>
                <a:cs typeface="Arial"/>
                <a:sym typeface="Arial"/>
              </a:rPr>
              <a:t>num_threads</a:t>
            </a:r>
            <a:r>
              <a:rPr lang="en-US" sz="2133" i="1" dirty="0">
                <a:solidFill>
                  <a:srgbClr val="0000FF"/>
                </a:solidFill>
                <a:latin typeface="Arial"/>
                <a:ea typeface="Arial"/>
                <a:cs typeface="Arial"/>
                <a:sym typeface="Arial"/>
              </a:rPr>
              <a:t>(2) </a:t>
            </a:r>
            <a:r>
              <a:rPr lang="en-US" sz="2133" i="1" dirty="0" err="1">
                <a:solidFill>
                  <a:srgbClr val="0000FF"/>
                </a:solidFill>
                <a:latin typeface="Arial"/>
                <a:ea typeface="Arial"/>
                <a:cs typeface="Arial"/>
                <a:sym typeface="Arial"/>
              </a:rPr>
              <a:t>proc_bind</a:t>
            </a:r>
            <a:r>
              <a:rPr lang="en-US" sz="2133" i="1" dirty="0">
                <a:solidFill>
                  <a:srgbClr val="0000FF"/>
                </a:solidFill>
                <a:latin typeface="Arial"/>
                <a:ea typeface="Arial"/>
                <a:cs typeface="Arial"/>
                <a:sym typeface="Arial"/>
              </a:rPr>
              <a:t>(spread)</a:t>
            </a:r>
            <a:endParaRPr sz="2133" dirty="0"/>
          </a:p>
          <a:p>
            <a:pPr marL="1219170" lvl="1" indent="-440256">
              <a:spcBef>
                <a:spcPts val="800"/>
              </a:spcBef>
              <a:buClr>
                <a:srgbClr val="0067A6"/>
              </a:buClr>
              <a:buSzPts val="1600"/>
              <a:buFont typeface="Noto Sans Symbols"/>
              <a:buChar char="○"/>
            </a:pPr>
            <a:r>
              <a:rPr lang="en-US" sz="2133" dirty="0">
                <a:solidFill>
                  <a:srgbClr val="0000FF"/>
                </a:solidFill>
                <a:latin typeface="Arial"/>
                <a:ea typeface="Arial"/>
                <a:cs typeface="Arial"/>
                <a:sym typeface="Arial"/>
              </a:rPr>
              <a:t>Fortran</a:t>
            </a:r>
            <a:r>
              <a:rPr lang="en-US" sz="2133" dirty="0">
                <a:solidFill>
                  <a:srgbClr val="000000"/>
                </a:solidFill>
                <a:latin typeface="Arial"/>
                <a:ea typeface="Arial"/>
                <a:cs typeface="Arial"/>
                <a:sym typeface="Arial"/>
              </a:rPr>
              <a:t>:</a:t>
            </a:r>
            <a:endParaRPr sz="2133" dirty="0">
              <a:solidFill>
                <a:srgbClr val="000000"/>
              </a:solidFill>
              <a:latin typeface="Arial"/>
              <a:ea typeface="Arial"/>
              <a:cs typeface="Arial"/>
              <a:sym typeface="Arial"/>
            </a:endParaRPr>
          </a:p>
          <a:p>
            <a:pPr marL="1170911" indent="48257">
              <a:spcBef>
                <a:spcPts val="409"/>
              </a:spcBef>
            </a:pPr>
            <a:r>
              <a:rPr lang="en-US" sz="2133" dirty="0">
                <a:solidFill>
                  <a:srgbClr val="000000"/>
                </a:solidFill>
                <a:latin typeface="Arial"/>
                <a:ea typeface="Arial"/>
                <a:cs typeface="Arial"/>
                <a:sym typeface="Arial"/>
              </a:rPr>
              <a:t>!$</a:t>
            </a:r>
            <a:r>
              <a:rPr lang="en-US" sz="2133" dirty="0" err="1">
                <a:solidFill>
                  <a:srgbClr val="000000"/>
                </a:solidFill>
                <a:latin typeface="Arial"/>
                <a:ea typeface="Arial"/>
                <a:cs typeface="Arial"/>
                <a:sym typeface="Arial"/>
              </a:rPr>
              <a:t>omp</a:t>
            </a:r>
            <a:r>
              <a:rPr lang="en-US" sz="2133" dirty="0">
                <a:solidFill>
                  <a:srgbClr val="000000"/>
                </a:solidFill>
                <a:latin typeface="Arial"/>
                <a:ea typeface="Arial"/>
                <a:cs typeface="Arial"/>
                <a:sym typeface="Arial"/>
              </a:rPr>
              <a:t> parallel </a:t>
            </a:r>
            <a:r>
              <a:rPr lang="en-US" sz="2133" i="1" dirty="0" err="1">
                <a:solidFill>
                  <a:srgbClr val="0000FF"/>
                </a:solidFill>
                <a:latin typeface="Arial"/>
                <a:ea typeface="Arial"/>
                <a:cs typeface="Arial"/>
                <a:sym typeface="Arial"/>
              </a:rPr>
              <a:t>num_threads</a:t>
            </a:r>
            <a:r>
              <a:rPr lang="en-US" sz="2133" i="1" dirty="0">
                <a:solidFill>
                  <a:srgbClr val="0000FF"/>
                </a:solidFill>
                <a:latin typeface="Arial"/>
                <a:ea typeface="Arial"/>
                <a:cs typeface="Arial"/>
                <a:sym typeface="Arial"/>
              </a:rPr>
              <a:t> (2) </a:t>
            </a:r>
            <a:r>
              <a:rPr lang="en-US" sz="2133" i="1" dirty="0" err="1">
                <a:solidFill>
                  <a:srgbClr val="0000FF"/>
                </a:solidFill>
                <a:latin typeface="Arial"/>
                <a:ea typeface="Arial"/>
                <a:cs typeface="Arial"/>
                <a:sym typeface="Arial"/>
              </a:rPr>
              <a:t>proc_bind</a:t>
            </a:r>
            <a:r>
              <a:rPr lang="en-US" sz="2133" i="1" dirty="0">
                <a:solidFill>
                  <a:srgbClr val="0000FF"/>
                </a:solidFill>
                <a:latin typeface="Arial"/>
                <a:ea typeface="Arial"/>
                <a:cs typeface="Arial"/>
                <a:sym typeface="Arial"/>
              </a:rPr>
              <a:t> (spread)</a:t>
            </a:r>
            <a:endParaRPr sz="2133" dirty="0">
              <a:solidFill>
                <a:srgbClr val="000000"/>
              </a:solidFill>
              <a:latin typeface="Arial"/>
              <a:ea typeface="Arial"/>
              <a:cs typeface="Arial"/>
              <a:sym typeface="Arial"/>
            </a:endParaRPr>
          </a:p>
          <a:p>
            <a:pPr marL="1110587" indent="108581">
              <a:spcBef>
                <a:spcPts val="480"/>
              </a:spcBef>
            </a:pPr>
            <a:r>
              <a:rPr lang="en-US" sz="2133" i="1" dirty="0"/>
              <a:t>…</a:t>
            </a:r>
            <a:endParaRPr sz="2133" dirty="0">
              <a:solidFill>
                <a:srgbClr val="000000"/>
              </a:solidFill>
              <a:latin typeface="Arial"/>
              <a:ea typeface="Arial"/>
              <a:cs typeface="Arial"/>
              <a:sym typeface="Arial"/>
            </a:endParaRPr>
          </a:p>
          <a:p>
            <a:pPr marL="1180434" indent="38734">
              <a:spcBef>
                <a:spcPts val="505"/>
              </a:spcBef>
            </a:pPr>
            <a:r>
              <a:rPr lang="en-US" sz="2133" dirty="0">
                <a:solidFill>
                  <a:srgbClr val="000000"/>
                </a:solidFill>
                <a:latin typeface="Arial"/>
                <a:ea typeface="Arial"/>
                <a:cs typeface="Arial"/>
                <a:sym typeface="Arial"/>
              </a:rPr>
              <a:t>!$</a:t>
            </a:r>
            <a:r>
              <a:rPr lang="en-US" sz="2133" dirty="0" err="1">
                <a:solidFill>
                  <a:srgbClr val="000000"/>
                </a:solidFill>
                <a:latin typeface="Arial"/>
                <a:ea typeface="Arial"/>
                <a:cs typeface="Arial"/>
                <a:sym typeface="Arial"/>
              </a:rPr>
              <a:t>omp</a:t>
            </a:r>
            <a:r>
              <a:rPr lang="en-US" sz="2133" dirty="0">
                <a:solidFill>
                  <a:srgbClr val="000000"/>
                </a:solidFill>
                <a:latin typeface="Arial"/>
                <a:ea typeface="Arial"/>
                <a:cs typeface="Arial"/>
                <a:sym typeface="Arial"/>
              </a:rPr>
              <a:t> end parallel</a:t>
            </a:r>
            <a:endParaRPr sz="2133"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24987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idx="4294967295"/>
          </p:nvPr>
        </p:nvSpPr>
        <p:spPr>
          <a:xfrm>
            <a:off x="480456" y="179869"/>
            <a:ext cx="90920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Affinity Verification Methods</a:t>
            </a:r>
            <a:endParaRPr dirty="0"/>
          </a:p>
        </p:txBody>
      </p:sp>
      <p:sp>
        <p:nvSpPr>
          <p:cNvPr id="336" name="Google Shape;336;p49"/>
          <p:cNvSpPr txBox="1">
            <a:spLocks noGrp="1"/>
          </p:cNvSpPr>
          <p:nvPr>
            <p:ph type="body" idx="4294967295"/>
          </p:nvPr>
        </p:nvSpPr>
        <p:spPr>
          <a:xfrm>
            <a:off x="678867" y="996700"/>
            <a:ext cx="10730800" cy="45896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dirty="0"/>
              <a:t>NERSC provides pre-built binaries from a Cray code (</a:t>
            </a:r>
            <a:r>
              <a:rPr lang="en-US" dirty="0" err="1"/>
              <a:t>xthi.c</a:t>
            </a:r>
            <a:r>
              <a:rPr lang="en-US" dirty="0"/>
              <a:t>) to display process thread affinity</a:t>
            </a:r>
            <a:endParaRPr dirty="0"/>
          </a:p>
          <a:p>
            <a:pPr marL="0" indent="609585">
              <a:spcBef>
                <a:spcPts val="800"/>
              </a:spcBef>
              <a:spcAft>
                <a:spcPts val="0"/>
              </a:spcAft>
              <a:buNone/>
            </a:pPr>
            <a:r>
              <a:rPr lang="en-US" sz="1867" dirty="0"/>
              <a:t>% </a:t>
            </a:r>
            <a:r>
              <a:rPr lang="en-US" sz="1867" dirty="0" err="1"/>
              <a:t>srun</a:t>
            </a:r>
            <a:r>
              <a:rPr lang="en-US" sz="1867" dirty="0"/>
              <a:t> -n 32 -c 8 --</a:t>
            </a:r>
            <a:r>
              <a:rPr lang="en-US" sz="1867" dirty="0" err="1"/>
              <a:t>cpu</a:t>
            </a:r>
            <a:r>
              <a:rPr lang="en-US" sz="1867" dirty="0"/>
              <a:t>-bind=cores </a:t>
            </a:r>
            <a:r>
              <a:rPr lang="en-US" sz="1867" dirty="0">
                <a:solidFill>
                  <a:srgbClr val="FF00FF"/>
                </a:solidFill>
              </a:rPr>
              <a:t>check-</a:t>
            </a:r>
            <a:r>
              <a:rPr lang="en-US" sz="1867" dirty="0" err="1">
                <a:solidFill>
                  <a:srgbClr val="FF00FF"/>
                </a:solidFill>
              </a:rPr>
              <a:t>mpi.intel.cori</a:t>
            </a:r>
            <a:r>
              <a:rPr lang="en-US" sz="1867" dirty="0"/>
              <a:t> | sort -</a:t>
            </a:r>
            <a:r>
              <a:rPr lang="en-US" sz="1867" dirty="0" err="1"/>
              <a:t>nk</a:t>
            </a:r>
            <a:r>
              <a:rPr lang="en-US" sz="1867" dirty="0"/>
              <a:t> 4 </a:t>
            </a:r>
            <a:endParaRPr sz="1867" dirty="0"/>
          </a:p>
          <a:p>
            <a:pPr marL="0" indent="0">
              <a:lnSpc>
                <a:spcPct val="95000"/>
              </a:lnSpc>
              <a:spcBef>
                <a:spcPts val="267"/>
              </a:spcBef>
              <a:spcAft>
                <a:spcPts val="0"/>
              </a:spcAft>
              <a:buSzPts val="1000"/>
              <a:buNone/>
            </a:pPr>
            <a:r>
              <a:rPr lang="en-US" sz="1867" dirty="0"/>
              <a:t>         Hello from rank 0, on nid02305. (core affinity = 0,1,68,69,136,137,204,205)</a:t>
            </a:r>
            <a:endParaRPr sz="1867" dirty="0"/>
          </a:p>
          <a:p>
            <a:pPr marL="0" indent="0">
              <a:lnSpc>
                <a:spcPct val="95000"/>
              </a:lnSpc>
              <a:spcBef>
                <a:spcPts val="267"/>
              </a:spcBef>
              <a:spcAft>
                <a:spcPts val="0"/>
              </a:spcAft>
              <a:buSzPts val="1000"/>
              <a:buNone/>
            </a:pPr>
            <a:r>
              <a:rPr lang="en-US" sz="1867" dirty="0"/>
              <a:t>         Hello from rank 1, on nid02305. (core affinity = 2,3,70,71,138,139,206,207)</a:t>
            </a:r>
            <a:endParaRPr dirty="0"/>
          </a:p>
          <a:p>
            <a:pPr marL="609585" indent="-457189">
              <a:spcBef>
                <a:spcPts val="800"/>
              </a:spcBef>
              <a:spcAft>
                <a:spcPts val="0"/>
              </a:spcAft>
              <a:buSzPts val="1800"/>
              <a:buChar char="●"/>
            </a:pPr>
            <a:r>
              <a:rPr lang="en-US" dirty="0"/>
              <a:t>Use portable OpenMP environment variables </a:t>
            </a:r>
            <a:r>
              <a:rPr lang="en-US" dirty="0">
                <a:solidFill>
                  <a:srgbClr val="1610FF"/>
                </a:solidFill>
              </a:rPr>
              <a:t>OMP_DISPLAY_AFFINITY</a:t>
            </a:r>
            <a:r>
              <a:rPr lang="en-US" dirty="0"/>
              <a:t> and </a:t>
            </a:r>
            <a:r>
              <a:rPr lang="en-US" dirty="0">
                <a:solidFill>
                  <a:srgbClr val="1610FF"/>
                </a:solidFill>
              </a:rPr>
              <a:t>OMP_AFFINITY_FORMAT </a:t>
            </a:r>
            <a:r>
              <a:rPr lang="en-US" dirty="0">
                <a:solidFill>
                  <a:srgbClr val="000000"/>
                </a:solidFill>
              </a:rPr>
              <a:t>(in OpenMP 5.0)</a:t>
            </a:r>
            <a:endParaRPr dirty="0">
              <a:solidFill>
                <a:srgbClr val="000000"/>
              </a:solidFill>
            </a:endParaRPr>
          </a:p>
          <a:p>
            <a:pPr marL="1219170" lvl="1" indent="-440256">
              <a:spcBef>
                <a:spcPts val="800"/>
              </a:spcBef>
              <a:spcAft>
                <a:spcPts val="0"/>
              </a:spcAft>
              <a:buClr>
                <a:schemeClr val="tx1"/>
              </a:buClr>
              <a:buSzPts val="1600"/>
              <a:buChar char="○"/>
            </a:pPr>
            <a:r>
              <a:rPr lang="en-US" sz="2133" dirty="0"/>
              <a:t>Automatically displays affinity info when </a:t>
            </a:r>
            <a:r>
              <a:rPr lang="en-US" dirty="0">
                <a:solidFill>
                  <a:srgbClr val="1610FF"/>
                </a:solidFill>
              </a:rPr>
              <a:t>OMP_DISPLAY_AFFINITY=true</a:t>
            </a:r>
            <a:endParaRPr dirty="0">
              <a:solidFill>
                <a:srgbClr val="1610FF"/>
              </a:solidFill>
            </a:endParaRPr>
          </a:p>
          <a:p>
            <a:pPr marL="1219170" lvl="1" indent="-414856">
              <a:spcBef>
                <a:spcPts val="800"/>
              </a:spcBef>
              <a:spcAft>
                <a:spcPts val="0"/>
              </a:spcAft>
              <a:buClr>
                <a:schemeClr val="tx1"/>
              </a:buClr>
              <a:buSzPts val="1300"/>
              <a:buChar char="○"/>
            </a:pPr>
            <a:r>
              <a:rPr lang="en-US" sz="2133" dirty="0"/>
              <a:t>Can set custom</a:t>
            </a:r>
            <a:r>
              <a:rPr lang="en-US" sz="1733" dirty="0"/>
              <a:t> </a:t>
            </a:r>
            <a:r>
              <a:rPr lang="en-US" dirty="0">
                <a:solidFill>
                  <a:srgbClr val="1610FF"/>
                </a:solidFill>
              </a:rPr>
              <a:t>OMP_DISPLAY_AFFINITY_FORMAT</a:t>
            </a:r>
            <a:endParaRPr dirty="0">
              <a:solidFill>
                <a:srgbClr val="1610FF"/>
              </a:solidFill>
            </a:endParaRPr>
          </a:p>
          <a:p>
            <a:pPr marL="1219170" lvl="1" indent="-440256">
              <a:spcBef>
                <a:spcPts val="800"/>
              </a:spcBef>
              <a:spcAft>
                <a:spcPts val="0"/>
              </a:spcAft>
              <a:buClr>
                <a:schemeClr val="tx1"/>
              </a:buClr>
              <a:buSzPts val="1600"/>
              <a:buFont typeface="Arial"/>
              <a:buChar char="○"/>
            </a:pPr>
            <a:r>
              <a:rPr lang="en-US" sz="2133" dirty="0"/>
              <a:t>Also has runtime APIs such as </a:t>
            </a:r>
            <a:r>
              <a:rPr lang="en-US" sz="2133" dirty="0" err="1">
                <a:solidFill>
                  <a:srgbClr val="1610FF"/>
                </a:solidFill>
              </a:rPr>
              <a:t>omp_display_affinity</a:t>
            </a:r>
            <a:r>
              <a:rPr lang="en-US" sz="2133" dirty="0"/>
              <a:t> and </a:t>
            </a:r>
            <a:r>
              <a:rPr lang="en-US" sz="2133" dirty="0" err="1">
                <a:solidFill>
                  <a:srgbClr val="1610FF"/>
                </a:solidFill>
              </a:rPr>
              <a:t>omp_capture_affinity</a:t>
            </a:r>
            <a:endParaRPr sz="2133" dirty="0">
              <a:solidFill>
                <a:srgbClr val="1610FF"/>
              </a:solidFill>
            </a:endParaRPr>
          </a:p>
          <a:p>
            <a:pPr marL="457189" lvl="1" indent="0">
              <a:lnSpc>
                <a:spcPct val="95000"/>
              </a:lnSpc>
              <a:spcBef>
                <a:spcPts val="400"/>
              </a:spcBef>
              <a:spcAft>
                <a:spcPts val="0"/>
              </a:spcAft>
              <a:buSzPts val="1700"/>
              <a:buNone/>
            </a:pPr>
            <a:endParaRPr sz="2400" dirty="0"/>
          </a:p>
        </p:txBody>
      </p:sp>
    </p:spTree>
    <p:extLst>
      <p:ext uri="{BB962C8B-B14F-4D97-AF65-F5344CB8AC3E}">
        <p14:creationId xmlns:p14="http://schemas.microsoft.com/office/powerpoint/2010/main" val="251695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599267" y="69767"/>
            <a:ext cx="9588400" cy="6696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OMP_AFFINITY_FORMAT Fields</a:t>
            </a:r>
            <a:br>
              <a:rPr lang="en-US" dirty="0"/>
            </a:br>
            <a:endParaRPr dirty="0"/>
          </a:p>
        </p:txBody>
      </p:sp>
      <p:graphicFrame>
        <p:nvGraphicFramePr>
          <p:cNvPr id="343" name="Google Shape;343;p50"/>
          <p:cNvGraphicFramePr/>
          <p:nvPr>
            <p:extLst>
              <p:ext uri="{D42A27DB-BD31-4B8C-83A1-F6EECF244321}">
                <p14:modId xmlns:p14="http://schemas.microsoft.com/office/powerpoint/2010/main" val="964263881"/>
              </p:ext>
            </p:extLst>
          </p:nvPr>
        </p:nvGraphicFramePr>
        <p:xfrm>
          <a:off x="1620633" y="637755"/>
          <a:ext cx="8890000" cy="3492075"/>
        </p:xfrm>
        <a:graphic>
          <a:graphicData uri="http://schemas.openxmlformats.org/drawingml/2006/table">
            <a:tbl>
              <a:tblPr firstRow="1" bandRow="1">
                <a:noFill/>
              </a:tblPr>
              <a:tblGrid>
                <a:gridCol w="1462600">
                  <a:extLst>
                    <a:ext uri="{9D8B030D-6E8A-4147-A177-3AD203B41FA5}">
                      <a16:colId xmlns:a16="http://schemas.microsoft.com/office/drawing/2014/main" val="20000"/>
                    </a:ext>
                  </a:extLst>
                </a:gridCol>
                <a:gridCol w="1882467">
                  <a:extLst>
                    <a:ext uri="{9D8B030D-6E8A-4147-A177-3AD203B41FA5}">
                      <a16:colId xmlns:a16="http://schemas.microsoft.com/office/drawing/2014/main" val="20001"/>
                    </a:ext>
                  </a:extLst>
                </a:gridCol>
                <a:gridCol w="5544933">
                  <a:extLst>
                    <a:ext uri="{9D8B030D-6E8A-4147-A177-3AD203B41FA5}">
                      <a16:colId xmlns:a16="http://schemas.microsoft.com/office/drawing/2014/main" val="20002"/>
                    </a:ext>
                  </a:extLst>
                </a:gridCol>
              </a:tblGrid>
              <a:tr h="314987">
                <a:tc>
                  <a:txBody>
                    <a:bodyPr/>
                    <a:lstStyle/>
                    <a:p>
                      <a:pPr marL="0" marR="0" lvl="0" indent="0" algn="ctr" rtl="0">
                        <a:lnSpc>
                          <a:spcPct val="100000"/>
                        </a:lnSpc>
                        <a:spcBef>
                          <a:spcPts val="0"/>
                        </a:spcBef>
                        <a:spcAft>
                          <a:spcPts val="0"/>
                        </a:spcAft>
                        <a:buNone/>
                      </a:pPr>
                      <a:r>
                        <a:rPr lang="en-US" sz="1500" u="none" strike="noStrike" cap="none" dirty="0">
                          <a:solidFill>
                            <a:schemeClr val="bg1"/>
                          </a:solidFill>
                        </a:rPr>
                        <a:t>Short Name</a:t>
                      </a:r>
                      <a:endParaRPr sz="2400" dirty="0">
                        <a:solidFill>
                          <a:schemeClr val="bg1"/>
                        </a:solidFill>
                      </a:endParaRPr>
                    </a:p>
                  </a:txBody>
                  <a:tcPr marL="91433" marR="91433" marT="45733" marB="45733">
                    <a:solidFill>
                      <a:srgbClr val="0070C0"/>
                    </a:solidFill>
                  </a:tcPr>
                </a:tc>
                <a:tc>
                  <a:txBody>
                    <a:bodyPr/>
                    <a:lstStyle/>
                    <a:p>
                      <a:pPr marL="0" marR="0" lvl="0" indent="0" algn="ctr" rtl="0">
                        <a:lnSpc>
                          <a:spcPct val="100000"/>
                        </a:lnSpc>
                        <a:spcBef>
                          <a:spcPts val="0"/>
                        </a:spcBef>
                        <a:spcAft>
                          <a:spcPts val="0"/>
                        </a:spcAft>
                        <a:buNone/>
                      </a:pPr>
                      <a:r>
                        <a:rPr lang="en-US" sz="1500" u="none" strike="noStrike" cap="none" dirty="0">
                          <a:solidFill>
                            <a:schemeClr val="bg1"/>
                          </a:solidFill>
                        </a:rPr>
                        <a:t>Long name</a:t>
                      </a:r>
                      <a:endParaRPr sz="2400" dirty="0">
                        <a:solidFill>
                          <a:schemeClr val="bg1"/>
                        </a:solidFill>
                      </a:endParaRPr>
                    </a:p>
                  </a:txBody>
                  <a:tcPr marL="91433" marR="91433" marT="45733" marB="45733">
                    <a:solidFill>
                      <a:srgbClr val="0070C0"/>
                    </a:solidFill>
                  </a:tcPr>
                </a:tc>
                <a:tc>
                  <a:txBody>
                    <a:bodyPr/>
                    <a:lstStyle/>
                    <a:p>
                      <a:pPr marL="0" marR="0" lvl="0" indent="0" algn="ctr" rtl="0">
                        <a:lnSpc>
                          <a:spcPct val="100000"/>
                        </a:lnSpc>
                        <a:spcBef>
                          <a:spcPts val="0"/>
                        </a:spcBef>
                        <a:spcAft>
                          <a:spcPts val="0"/>
                        </a:spcAft>
                        <a:buNone/>
                      </a:pPr>
                      <a:r>
                        <a:rPr lang="en-US" sz="1500" u="none" strike="noStrike" cap="none" dirty="0">
                          <a:solidFill>
                            <a:schemeClr val="bg1"/>
                          </a:solidFill>
                        </a:rPr>
                        <a:t>Meaning</a:t>
                      </a:r>
                      <a:endParaRPr sz="2400" dirty="0">
                        <a:solidFill>
                          <a:schemeClr val="bg1"/>
                        </a:solidFill>
                      </a:endParaRPr>
                    </a:p>
                  </a:txBody>
                  <a:tcPr marL="91433" marR="91433" marT="45733" marB="45733">
                    <a:solidFill>
                      <a:srgbClr val="0070C0"/>
                    </a:solidFill>
                  </a:tcPr>
                </a:tc>
                <a:extLst>
                  <a:ext uri="{0D108BD9-81ED-4DB2-BD59-A6C34878D82A}">
                    <a16:rowId xmlns:a16="http://schemas.microsoft.com/office/drawing/2014/main" val="10000"/>
                  </a:ext>
                </a:extLst>
              </a:tr>
              <a:tr h="335307">
                <a:tc>
                  <a:txBody>
                    <a:bodyPr/>
                    <a:lstStyle/>
                    <a:p>
                      <a:pPr marL="0" marR="0" lvl="0" indent="0" algn="ctr" rtl="0">
                        <a:lnSpc>
                          <a:spcPct val="100000"/>
                        </a:lnSpc>
                        <a:spcBef>
                          <a:spcPts val="0"/>
                        </a:spcBef>
                        <a:spcAft>
                          <a:spcPts val="0"/>
                        </a:spcAft>
                        <a:buNone/>
                      </a:pPr>
                      <a:r>
                        <a:rPr lang="en-US" sz="1600" u="none" strike="noStrike" cap="none"/>
                        <a:t>L</a:t>
                      </a:r>
                      <a:endParaRPr sz="2400"/>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thread_level</a:t>
                      </a:r>
                      <a:endParaRPr sz="1600" u="none" strike="noStrike" cap="none"/>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dirty="0"/>
                        <a:t>from </a:t>
                      </a:r>
                      <a:r>
                        <a:rPr lang="en-US" sz="1600" u="none" strike="noStrike" cap="none" dirty="0" err="1"/>
                        <a:t>omp_get_level</a:t>
                      </a:r>
                      <a:r>
                        <a:rPr lang="en-US" sz="1600" u="none" strike="noStrike" cap="none" dirty="0"/>
                        <a:t>()</a:t>
                      </a:r>
                      <a:endParaRPr sz="2400" dirty="0"/>
                    </a:p>
                  </a:txBody>
                  <a:tcPr marL="91433" marR="91433" marT="45733" marB="45733">
                    <a:solidFill>
                      <a:srgbClr val="FBFAF8"/>
                    </a:solidFill>
                  </a:tcPr>
                </a:tc>
                <a:extLst>
                  <a:ext uri="{0D108BD9-81ED-4DB2-BD59-A6C34878D82A}">
                    <a16:rowId xmlns:a16="http://schemas.microsoft.com/office/drawing/2014/main" val="10001"/>
                  </a:ext>
                </a:extLst>
              </a:tr>
              <a:tr h="335307">
                <a:tc>
                  <a:txBody>
                    <a:bodyPr/>
                    <a:lstStyle/>
                    <a:p>
                      <a:pPr marL="0" marR="0" lvl="0" indent="0" algn="ctr" rtl="0">
                        <a:lnSpc>
                          <a:spcPct val="100000"/>
                        </a:lnSpc>
                        <a:spcBef>
                          <a:spcPts val="0"/>
                        </a:spcBef>
                        <a:spcAft>
                          <a:spcPts val="0"/>
                        </a:spcAft>
                        <a:buNone/>
                      </a:pPr>
                      <a:r>
                        <a:rPr lang="en-US" sz="1600" u="none" strike="noStrike" cap="none"/>
                        <a:t>n</a:t>
                      </a:r>
                      <a:endParaRPr sz="1600" u="none" strike="noStrike" cap="none"/>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thread_num</a:t>
                      </a:r>
                      <a:endParaRPr sz="1600" u="none" strike="noStrike" cap="none"/>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from omp_get_thread_num()</a:t>
                      </a:r>
                      <a:endParaRPr sz="2400"/>
                    </a:p>
                  </a:txBody>
                  <a:tcPr marL="91433" marR="91433" marT="45733" marB="45733">
                    <a:solidFill>
                      <a:srgbClr val="E6F8FF"/>
                    </a:solidFill>
                  </a:tcPr>
                </a:tc>
                <a:extLst>
                  <a:ext uri="{0D108BD9-81ED-4DB2-BD59-A6C34878D82A}">
                    <a16:rowId xmlns:a16="http://schemas.microsoft.com/office/drawing/2014/main" val="10002"/>
                  </a:ext>
                </a:extLst>
              </a:tr>
              <a:tr h="864267">
                <a:tc>
                  <a:txBody>
                    <a:bodyPr/>
                    <a:lstStyle/>
                    <a:p>
                      <a:pPr marL="0" marR="0" lvl="0" indent="0" algn="ctr" rtl="0">
                        <a:lnSpc>
                          <a:spcPct val="100000"/>
                        </a:lnSpc>
                        <a:spcBef>
                          <a:spcPts val="0"/>
                        </a:spcBef>
                        <a:spcAft>
                          <a:spcPts val="0"/>
                        </a:spcAft>
                        <a:buNone/>
                      </a:pPr>
                      <a:r>
                        <a:rPr lang="en-US" sz="1600" u="none" strike="noStrike" cap="none"/>
                        <a:t>a</a:t>
                      </a:r>
                      <a:endParaRPr sz="2400"/>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thread_affinity</a:t>
                      </a:r>
                      <a:endParaRPr sz="1600" u="none" strike="noStrike" cap="none"/>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the numerical identifiers of the processors the current thread is binding to, in the format of a comma separated list of OpenMP thread places </a:t>
                      </a:r>
                      <a:endParaRPr sz="1600" u="none" strike="noStrike" cap="none"/>
                    </a:p>
                  </a:txBody>
                  <a:tcPr marL="91433" marR="91433" marT="45733" marB="45733">
                    <a:solidFill>
                      <a:srgbClr val="FBFAF8"/>
                    </a:solidFill>
                  </a:tcPr>
                </a:tc>
                <a:extLst>
                  <a:ext uri="{0D108BD9-81ED-4DB2-BD59-A6C34878D82A}">
                    <a16:rowId xmlns:a16="http://schemas.microsoft.com/office/drawing/2014/main" val="10003"/>
                  </a:ext>
                </a:extLst>
              </a:tr>
              <a:tr h="335307">
                <a:tc>
                  <a:txBody>
                    <a:bodyPr/>
                    <a:lstStyle/>
                    <a:p>
                      <a:pPr marL="0" marR="0" lvl="0" indent="0" algn="ctr" rtl="0">
                        <a:lnSpc>
                          <a:spcPct val="100000"/>
                        </a:lnSpc>
                        <a:spcBef>
                          <a:spcPts val="0"/>
                        </a:spcBef>
                        <a:spcAft>
                          <a:spcPts val="0"/>
                        </a:spcAft>
                        <a:buNone/>
                      </a:pPr>
                      <a:r>
                        <a:rPr lang="en-US" sz="1600" u="none" strike="noStrike" cap="none"/>
                        <a:t>h</a:t>
                      </a:r>
                      <a:endParaRPr sz="2400"/>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host</a:t>
                      </a:r>
                      <a:endParaRPr sz="2400"/>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host or node name</a:t>
                      </a:r>
                      <a:endParaRPr sz="2400"/>
                    </a:p>
                  </a:txBody>
                  <a:tcPr marL="91433" marR="91433" marT="45733" marB="45733">
                    <a:solidFill>
                      <a:srgbClr val="E6F8FF"/>
                    </a:solidFill>
                  </a:tcPr>
                </a:tc>
                <a:extLst>
                  <a:ext uri="{0D108BD9-81ED-4DB2-BD59-A6C34878D82A}">
                    <a16:rowId xmlns:a16="http://schemas.microsoft.com/office/drawing/2014/main" val="10004"/>
                  </a:ext>
                </a:extLst>
              </a:tr>
              <a:tr h="579147">
                <a:tc>
                  <a:txBody>
                    <a:bodyPr/>
                    <a:lstStyle/>
                    <a:p>
                      <a:pPr marL="0" marR="0" lvl="0" indent="0" algn="ctr" rtl="0">
                        <a:lnSpc>
                          <a:spcPct val="100000"/>
                        </a:lnSpc>
                        <a:spcBef>
                          <a:spcPts val="0"/>
                        </a:spcBef>
                        <a:spcAft>
                          <a:spcPts val="0"/>
                        </a:spcAft>
                        <a:buNone/>
                      </a:pPr>
                      <a:r>
                        <a:rPr lang="en-US" sz="1600" u="none" strike="noStrike" cap="none"/>
                        <a:t>p</a:t>
                      </a:r>
                      <a:endParaRPr sz="2400"/>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process_id</a:t>
                      </a:r>
                      <a:endParaRPr sz="1600" u="none" strike="noStrike" cap="none"/>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process id used by the implementation (such as the process id for the MPI process)</a:t>
                      </a:r>
                      <a:endParaRPr sz="1600" u="none" strike="noStrike" cap="none"/>
                    </a:p>
                  </a:txBody>
                  <a:tcPr marL="91433" marR="91433" marT="45733" marB="45733">
                    <a:solidFill>
                      <a:srgbClr val="FBFAF8"/>
                    </a:solidFill>
                  </a:tcPr>
                </a:tc>
                <a:extLst>
                  <a:ext uri="{0D108BD9-81ED-4DB2-BD59-A6C34878D82A}">
                    <a16:rowId xmlns:a16="http://schemas.microsoft.com/office/drawing/2014/main" val="10005"/>
                  </a:ext>
                </a:extLst>
              </a:tr>
              <a:tr h="335307">
                <a:tc>
                  <a:txBody>
                    <a:bodyPr/>
                    <a:lstStyle/>
                    <a:p>
                      <a:pPr marL="0" marR="0" lvl="0" indent="0" algn="ctr" rtl="0">
                        <a:lnSpc>
                          <a:spcPct val="100000"/>
                        </a:lnSpc>
                        <a:spcBef>
                          <a:spcPts val="0"/>
                        </a:spcBef>
                        <a:spcAft>
                          <a:spcPts val="0"/>
                        </a:spcAft>
                        <a:buNone/>
                      </a:pPr>
                      <a:r>
                        <a:rPr lang="en-US" sz="1600" u="none" strike="noStrike" cap="none"/>
                        <a:t>N</a:t>
                      </a:r>
                      <a:endParaRPr sz="2400"/>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num_threads</a:t>
                      </a:r>
                      <a:endParaRPr sz="1600" u="none" strike="noStrike" cap="none"/>
                    </a:p>
                  </a:txBody>
                  <a:tcPr marL="91433" marR="91433" marT="45733" marB="45733">
                    <a:solidFill>
                      <a:srgbClr val="E6F8FF"/>
                    </a:solidFill>
                  </a:tcPr>
                </a:tc>
                <a:tc>
                  <a:txBody>
                    <a:bodyPr/>
                    <a:lstStyle/>
                    <a:p>
                      <a:pPr marL="0" marR="0" lvl="0" indent="0" algn="l" rtl="0">
                        <a:lnSpc>
                          <a:spcPct val="100000"/>
                        </a:lnSpc>
                        <a:spcBef>
                          <a:spcPts val="0"/>
                        </a:spcBef>
                        <a:spcAft>
                          <a:spcPts val="0"/>
                        </a:spcAft>
                        <a:buNone/>
                      </a:pPr>
                      <a:r>
                        <a:rPr lang="en-US" sz="1600" u="none" strike="noStrike" cap="none"/>
                        <a:t>from omp_get_num_threads()</a:t>
                      </a:r>
                      <a:endParaRPr sz="2400"/>
                    </a:p>
                  </a:txBody>
                  <a:tcPr marL="91433" marR="91433" marT="45733" marB="45733">
                    <a:solidFill>
                      <a:srgbClr val="E6F8FF"/>
                    </a:solidFill>
                  </a:tcPr>
                </a:tc>
                <a:extLst>
                  <a:ext uri="{0D108BD9-81ED-4DB2-BD59-A6C34878D82A}">
                    <a16:rowId xmlns:a16="http://schemas.microsoft.com/office/drawing/2014/main" val="10006"/>
                  </a:ext>
                </a:extLst>
              </a:tr>
              <a:tr h="387367">
                <a:tc>
                  <a:txBody>
                    <a:bodyPr/>
                    <a:lstStyle/>
                    <a:p>
                      <a:pPr marL="0" marR="0" lvl="0" indent="0" algn="ctr" rtl="0">
                        <a:lnSpc>
                          <a:spcPct val="100000"/>
                        </a:lnSpc>
                        <a:spcBef>
                          <a:spcPts val="0"/>
                        </a:spcBef>
                        <a:spcAft>
                          <a:spcPts val="0"/>
                        </a:spcAft>
                        <a:buNone/>
                      </a:pPr>
                      <a:r>
                        <a:rPr lang="en-US" sz="1600" u="none" strike="noStrike" cap="none"/>
                        <a:t>A</a:t>
                      </a:r>
                      <a:endParaRPr sz="2400"/>
                    </a:p>
                  </a:txBody>
                  <a:tcPr marL="91433" marR="91433" marT="45733" marB="45733">
                    <a:solidFill>
                      <a:srgbClr val="FBFAF8"/>
                    </a:solidFill>
                  </a:tcPr>
                </a:tc>
                <a:tc>
                  <a:txBody>
                    <a:bodyPr/>
                    <a:lstStyle/>
                    <a:p>
                      <a:pPr marL="0" marR="0" lvl="0" indent="0" algn="l" rtl="0">
                        <a:lnSpc>
                          <a:spcPct val="100000"/>
                        </a:lnSpc>
                        <a:spcBef>
                          <a:spcPts val="0"/>
                        </a:spcBef>
                        <a:spcAft>
                          <a:spcPts val="0"/>
                        </a:spcAft>
                        <a:buNone/>
                      </a:pPr>
                      <a:r>
                        <a:rPr lang="en-US" sz="1600" u="none" strike="noStrike" cap="none"/>
                        <a:t>ancestor_tnum</a:t>
                      </a:r>
                      <a:endParaRPr sz="1600" u="none" strike="noStrike" cap="none"/>
                    </a:p>
                  </a:txBody>
                  <a:tcPr marL="91433" marR="91433" marT="45733" marB="45733">
                    <a:solidFill>
                      <a:srgbClr val="FBFAF8"/>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from </a:t>
                      </a:r>
                      <a:r>
                        <a:rPr lang="en-US" sz="1600" u="none" strike="noStrike" cap="none" dirty="0" err="1"/>
                        <a:t>omp_get_ancestor_thread_num</a:t>
                      </a:r>
                      <a:r>
                        <a:rPr lang="en-US" sz="1600" u="none" strike="noStrike" cap="none" dirty="0"/>
                        <a:t>(). One level up only.</a:t>
                      </a:r>
                      <a:endParaRPr sz="1600" u="none" strike="noStrike" cap="none" dirty="0"/>
                    </a:p>
                  </a:txBody>
                  <a:tcPr marL="91433" marR="91433" marT="45733" marB="45733">
                    <a:solidFill>
                      <a:srgbClr val="FBFAF8"/>
                    </a:solidFill>
                  </a:tcPr>
                </a:tc>
                <a:extLst>
                  <a:ext uri="{0D108BD9-81ED-4DB2-BD59-A6C34878D82A}">
                    <a16:rowId xmlns:a16="http://schemas.microsoft.com/office/drawing/2014/main" val="10007"/>
                  </a:ext>
                </a:extLst>
              </a:tr>
            </a:tbl>
          </a:graphicData>
        </a:graphic>
      </p:graphicFrame>
      <p:sp>
        <p:nvSpPr>
          <p:cNvPr id="344" name="Google Shape;344;p50"/>
          <p:cNvSpPr txBox="1"/>
          <p:nvPr/>
        </p:nvSpPr>
        <p:spPr>
          <a:xfrm>
            <a:off x="1213400" y="4143333"/>
            <a:ext cx="9992400" cy="2113200"/>
          </a:xfrm>
          <a:prstGeom prst="rect">
            <a:avLst/>
          </a:prstGeom>
          <a:solidFill>
            <a:srgbClr val="D6ECF4"/>
          </a:solidFill>
          <a:ln>
            <a:noFill/>
          </a:ln>
        </p:spPr>
        <p:txBody>
          <a:bodyPr spcFirstLastPara="1" wrap="square" lIns="121900" tIns="60933" rIns="121900" bIns="60933" anchor="t" anchorCtr="0">
            <a:noAutofit/>
          </a:bodyPr>
          <a:lstStyle/>
          <a:p>
            <a:pPr marL="0" lvl="1">
              <a:lnSpc>
                <a:spcPct val="95000"/>
              </a:lnSpc>
            </a:pPr>
            <a:r>
              <a:rPr lang="en-US" sz="1733">
                <a:solidFill>
                  <a:srgbClr val="1610FF"/>
                </a:solidFill>
              </a:rPr>
              <a:t>% export OMP_DISPLAY_AFFINITY=true</a:t>
            </a:r>
            <a:endParaRPr sz="1733">
              <a:solidFill>
                <a:srgbClr val="1610FF"/>
              </a:solidFill>
            </a:endParaRPr>
          </a:p>
          <a:p>
            <a:pPr marL="0" lvl="1">
              <a:lnSpc>
                <a:spcPct val="95000"/>
              </a:lnSpc>
              <a:spcBef>
                <a:spcPts val="400"/>
              </a:spcBef>
            </a:pPr>
            <a:r>
              <a:rPr lang="en-US" sz="1733">
                <a:solidFill>
                  <a:srgbClr val="1610FF"/>
                </a:solidFill>
              </a:rPr>
              <a:t>% export OMP_AFFINITY_FORMAT="host=%h, pid=%p, thread_num=%n, thread affinity=%a”</a:t>
            </a:r>
            <a:endParaRPr sz="1733">
              <a:solidFill>
                <a:srgbClr val="1610FF"/>
              </a:solidFill>
            </a:endParaRPr>
          </a:p>
          <a:p>
            <a:pPr marL="0" lvl="1">
              <a:lnSpc>
                <a:spcPct val="95000"/>
              </a:lnSpc>
              <a:spcBef>
                <a:spcPts val="400"/>
              </a:spcBef>
            </a:pPr>
            <a:r>
              <a:rPr lang="en-US" sz="1733">
                <a:solidFill>
                  <a:srgbClr val="000000"/>
                </a:solidFill>
              </a:rPr>
              <a:t>host=nid02496, pid=150147, thread_num=0, thread affinity=0</a:t>
            </a:r>
            <a:endParaRPr sz="1733">
              <a:solidFill>
                <a:srgbClr val="000000"/>
              </a:solidFill>
            </a:endParaRPr>
          </a:p>
          <a:p>
            <a:pPr>
              <a:lnSpc>
                <a:spcPct val="95000"/>
              </a:lnSpc>
              <a:spcBef>
                <a:spcPts val="267"/>
              </a:spcBef>
            </a:pPr>
            <a:r>
              <a:rPr lang="en-US" sz="1733">
                <a:solidFill>
                  <a:srgbClr val="000000"/>
                </a:solidFill>
              </a:rPr>
              <a:t>host=nid02496, pid=150147, thread_num=1, thread affinity=4</a:t>
            </a:r>
            <a:endParaRPr sz="1733">
              <a:solidFill>
                <a:srgbClr val="000000"/>
              </a:solidFill>
            </a:endParaRPr>
          </a:p>
          <a:p>
            <a:pPr>
              <a:lnSpc>
                <a:spcPct val="95000"/>
              </a:lnSpc>
              <a:spcBef>
                <a:spcPts val="267"/>
              </a:spcBef>
              <a:buClr>
                <a:schemeClr val="dk1"/>
              </a:buClr>
              <a:buSzPts val="1100"/>
            </a:pPr>
            <a:r>
              <a:rPr lang="en-US" sz="1733">
                <a:solidFill>
                  <a:srgbClr val="0000FF"/>
                </a:solidFill>
              </a:rPr>
              <a:t>% export  OMP_AFFINITY_FORMAT="Thread Affinity: %0.3L %.10n %.20{thread_affinity} %.15h”</a:t>
            </a:r>
            <a:endParaRPr sz="1733">
              <a:solidFill>
                <a:srgbClr val="0000FF"/>
              </a:solidFill>
            </a:endParaRPr>
          </a:p>
          <a:p>
            <a:pPr>
              <a:lnSpc>
                <a:spcPct val="95000"/>
              </a:lnSpc>
              <a:spcBef>
                <a:spcPts val="267"/>
              </a:spcBef>
              <a:buClr>
                <a:schemeClr val="dk1"/>
              </a:buClr>
              <a:buSzPts val="1100"/>
            </a:pPr>
            <a:r>
              <a:rPr lang="en-US" sz="1733"/>
              <a:t>Thread Affinity: 001         0           0-1,16-17         nid003</a:t>
            </a:r>
            <a:endParaRPr sz="1733"/>
          </a:p>
          <a:p>
            <a:pPr>
              <a:lnSpc>
                <a:spcPct val="95000"/>
              </a:lnSpc>
              <a:spcBef>
                <a:spcPts val="267"/>
              </a:spcBef>
              <a:buClr>
                <a:schemeClr val="dk1"/>
              </a:buClr>
              <a:buSzPts val="1100"/>
            </a:pPr>
            <a:r>
              <a:rPr lang="en-US" sz="1733"/>
              <a:t>Thread Affinity: 001         1           2-3,18-19         nid003</a:t>
            </a:r>
            <a:endParaRPr sz="1733"/>
          </a:p>
          <a:p>
            <a:pPr>
              <a:lnSpc>
                <a:spcPct val="95000"/>
              </a:lnSpc>
              <a:spcBef>
                <a:spcPts val="267"/>
              </a:spcBef>
              <a:buClr>
                <a:schemeClr val="dk1"/>
              </a:buClr>
              <a:buSzPts val="1100"/>
            </a:pPr>
            <a:endParaRPr sz="1733">
              <a:solidFill>
                <a:srgbClr val="0000FF"/>
              </a:solidFill>
            </a:endParaRPr>
          </a:p>
          <a:p>
            <a:pPr>
              <a:lnSpc>
                <a:spcPct val="95000"/>
              </a:lnSpc>
              <a:spcBef>
                <a:spcPts val="267"/>
              </a:spcBef>
            </a:pPr>
            <a:endParaRPr sz="1600">
              <a:solidFill>
                <a:srgbClr val="0000FF"/>
              </a:solidFill>
            </a:endParaRPr>
          </a:p>
          <a:p>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5558203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95419" y="255353"/>
            <a:ext cx="11130800" cy="4924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sz="2600" dirty="0"/>
              <a:t>  </a:t>
            </a:r>
            <a:r>
              <a:rPr lang="en-US" sz="3733" dirty="0"/>
              <a:t>Sample Nested OpenMP Program</a:t>
            </a:r>
            <a:endParaRPr sz="3733" dirty="0"/>
          </a:p>
        </p:txBody>
      </p:sp>
      <p:sp>
        <p:nvSpPr>
          <p:cNvPr id="271" name="Google Shape;271;p41"/>
          <p:cNvSpPr txBox="1">
            <a:spLocks noGrp="1"/>
          </p:cNvSpPr>
          <p:nvPr>
            <p:ph type="body" idx="1"/>
          </p:nvPr>
        </p:nvSpPr>
        <p:spPr>
          <a:xfrm>
            <a:off x="1370000" y="1100133"/>
            <a:ext cx="4129200" cy="5106000"/>
          </a:xfrm>
          <a:prstGeom prst="rect">
            <a:avLst/>
          </a:prstGeom>
          <a:solidFill>
            <a:srgbClr val="D6ECF4"/>
          </a:solidFill>
          <a:ln>
            <a:noFill/>
          </a:ln>
        </p:spPr>
        <p:txBody>
          <a:bodyPr spcFirstLastPara="1" vert="horz" wrap="square" lIns="0" tIns="0" rIns="0" bIns="0" numCol="1" anchor="t" anchorCtr="0" compatLnSpc="1">
            <a:prstTxWarp prst="textNoShape">
              <a:avLst/>
            </a:prstTxWarp>
            <a:noAutofit/>
          </a:bodyPr>
          <a:lstStyle/>
          <a:p>
            <a:pPr marL="0" indent="0">
              <a:spcBef>
                <a:spcPts val="0"/>
              </a:spcBef>
              <a:spcAft>
                <a:spcPts val="0"/>
              </a:spcAft>
              <a:buSzPts val="1800"/>
              <a:buNone/>
            </a:pPr>
            <a:r>
              <a:rPr lang="en-US" sz="1400"/>
              <a:t> #include &lt;omp.h&gt;</a:t>
            </a:r>
            <a:endParaRPr/>
          </a:p>
          <a:p>
            <a:pPr marL="0" indent="0">
              <a:spcBef>
                <a:spcPts val="0"/>
              </a:spcBef>
              <a:spcAft>
                <a:spcPts val="0"/>
              </a:spcAft>
              <a:buSzPts val="1800"/>
              <a:buNone/>
            </a:pPr>
            <a:r>
              <a:rPr lang="en-US" sz="1400"/>
              <a:t> #include &lt;stdio.h&gt;</a:t>
            </a:r>
            <a:endParaRPr/>
          </a:p>
          <a:p>
            <a:pPr marL="0" indent="0">
              <a:spcBef>
                <a:spcPts val="0"/>
              </a:spcBef>
              <a:spcAft>
                <a:spcPts val="0"/>
              </a:spcAft>
              <a:buSzPts val="1800"/>
              <a:buNone/>
            </a:pPr>
            <a:r>
              <a:rPr lang="en-US" sz="1400"/>
              <a:t> void report_num_threads(int level)</a:t>
            </a:r>
            <a:endParaRPr/>
          </a:p>
          <a:p>
            <a:pPr marL="0" indent="0">
              <a:spcBef>
                <a:spcPts val="0"/>
              </a:spcBef>
              <a:spcAft>
                <a:spcPts val="0"/>
              </a:spcAft>
              <a:buSzPts val="1800"/>
              <a:buNone/>
            </a:pPr>
            <a:r>
              <a:rPr lang="en-US" sz="1400"/>
              <a:t> {</a:t>
            </a:r>
            <a:endParaRPr sz="1400">
              <a:solidFill>
                <a:srgbClr val="FF0000"/>
              </a:solidFill>
            </a:endParaRPr>
          </a:p>
          <a:p>
            <a:pPr marL="0" indent="0">
              <a:spcBef>
                <a:spcPts val="0"/>
              </a:spcBef>
              <a:spcAft>
                <a:spcPts val="0"/>
              </a:spcAft>
              <a:buSzPts val="1800"/>
              <a:buNone/>
            </a:pPr>
            <a:r>
              <a:rPr lang="en-US" sz="1400">
                <a:solidFill>
                  <a:srgbClr val="FF0000"/>
                </a:solidFill>
              </a:rPr>
              <a:t>    #pragma omp single </a:t>
            </a:r>
            <a:r>
              <a:rPr lang="en-US" sz="1400"/>
              <a:t>{</a:t>
            </a:r>
            <a:endParaRPr/>
          </a:p>
          <a:p>
            <a:pPr marL="0" indent="0">
              <a:spcBef>
                <a:spcPts val="0"/>
              </a:spcBef>
              <a:spcAft>
                <a:spcPts val="0"/>
              </a:spcAft>
              <a:buSzPts val="1800"/>
              <a:buNone/>
            </a:pPr>
            <a:r>
              <a:rPr lang="en-US" sz="1400"/>
              <a:t>         printf("Level %d: number of threads in the  team: %d\n", level, omp_get_num_threads());</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int main()</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omp_set_dynamic(0);</a:t>
            </a:r>
            <a:endParaRPr/>
          </a:p>
          <a:p>
            <a:pPr marL="0" indent="0">
              <a:spcBef>
                <a:spcPts val="0"/>
              </a:spcBef>
              <a:spcAft>
                <a:spcPts val="0"/>
              </a:spcAft>
              <a:buSzPts val="1800"/>
              <a:buNone/>
            </a:pPr>
            <a:r>
              <a:rPr lang="en-US" sz="1400"/>
              <a:t>   </a:t>
            </a:r>
            <a:r>
              <a:rPr lang="en-US" sz="1400">
                <a:solidFill>
                  <a:srgbClr val="FF0000"/>
                </a:solidFill>
              </a:rPr>
              <a:t> #pragma omp parallel num_threads(2) </a:t>
            </a:r>
            <a:r>
              <a:rPr lang="en-US" sz="1400">
                <a:solidFill>
                  <a:srgbClr val="000000"/>
                </a:solidFill>
              </a:rPr>
              <a:t>{</a:t>
            </a:r>
            <a:endParaRPr sz="1400"/>
          </a:p>
          <a:p>
            <a:pPr marL="0" indent="0">
              <a:spcBef>
                <a:spcPts val="0"/>
              </a:spcBef>
              <a:spcAft>
                <a:spcPts val="0"/>
              </a:spcAft>
              <a:buSzPts val="1800"/>
              <a:buNone/>
            </a:pPr>
            <a:r>
              <a:rPr lang="en-US" sz="1400"/>
              <a:t>        report_num_threads(1);</a:t>
            </a:r>
            <a:endParaRPr/>
          </a:p>
          <a:p>
            <a:pPr marL="0" indent="0">
              <a:spcBef>
                <a:spcPts val="0"/>
              </a:spcBef>
              <a:spcAft>
                <a:spcPts val="0"/>
              </a:spcAft>
              <a:buSzPts val="1800"/>
              <a:buNone/>
            </a:pPr>
            <a:r>
              <a:rPr lang="en-US" sz="1400"/>
              <a:t>        </a:t>
            </a:r>
            <a:r>
              <a:rPr lang="en-US" sz="1400">
                <a:solidFill>
                  <a:srgbClr val="0C22C0"/>
                </a:solidFill>
              </a:rPr>
              <a:t>#pragma omp parallel num_threads(2)</a:t>
            </a:r>
            <a:r>
              <a:rPr lang="en-US" sz="1400">
                <a:solidFill>
                  <a:srgbClr val="0070C0"/>
                </a:solidFill>
              </a:rPr>
              <a:t> </a:t>
            </a:r>
            <a:r>
              <a:rPr lang="en-US" sz="1400">
                <a:solidFill>
                  <a:srgbClr val="000000"/>
                </a:solidFill>
              </a:rPr>
              <a:t>{</a:t>
            </a:r>
            <a:endParaRPr sz="1400"/>
          </a:p>
          <a:p>
            <a:pPr marL="0" indent="0">
              <a:spcBef>
                <a:spcPts val="0"/>
              </a:spcBef>
              <a:spcAft>
                <a:spcPts val="0"/>
              </a:spcAft>
              <a:buSzPts val="1800"/>
              <a:buNone/>
            </a:pPr>
            <a:r>
              <a:rPr lang="en-US" sz="1400"/>
              <a:t>            report_num_threads(2);</a:t>
            </a:r>
            <a:endParaRPr/>
          </a:p>
          <a:p>
            <a:pPr marL="0" indent="0">
              <a:spcBef>
                <a:spcPts val="0"/>
              </a:spcBef>
              <a:spcAft>
                <a:spcPts val="0"/>
              </a:spcAft>
              <a:buSzPts val="1800"/>
              <a:buNone/>
            </a:pPr>
            <a:r>
              <a:rPr lang="en-US" sz="1400"/>
              <a:t>           </a:t>
            </a:r>
            <a:r>
              <a:rPr lang="en-US" sz="1400">
                <a:solidFill>
                  <a:srgbClr val="00B050"/>
                </a:solidFill>
              </a:rPr>
              <a:t> #pragma omp parallel num_threads(2) </a:t>
            </a:r>
            <a:r>
              <a:rPr lang="en-US" sz="1400">
                <a:solidFill>
                  <a:srgbClr val="000000"/>
                </a:solidFill>
              </a:rPr>
              <a:t>{</a:t>
            </a:r>
            <a:endParaRPr/>
          </a:p>
          <a:p>
            <a:pPr marL="0" indent="0">
              <a:spcBef>
                <a:spcPts val="0"/>
              </a:spcBef>
              <a:spcAft>
                <a:spcPts val="0"/>
              </a:spcAft>
              <a:buSzPts val="1800"/>
              <a:buNone/>
            </a:pPr>
            <a:r>
              <a:rPr lang="en-US" sz="1400"/>
              <a:t>                report_num_threads(3);</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a:t>
            </a:r>
            <a:endParaRPr/>
          </a:p>
          <a:p>
            <a:pPr marL="0" indent="0">
              <a:spcBef>
                <a:spcPts val="0"/>
              </a:spcBef>
              <a:spcAft>
                <a:spcPts val="0"/>
              </a:spcAft>
              <a:buSzPts val="1800"/>
              <a:buNone/>
            </a:pPr>
            <a:r>
              <a:rPr lang="en-US" sz="1400"/>
              <a:t>    return(0);</a:t>
            </a:r>
            <a:endParaRPr/>
          </a:p>
          <a:p>
            <a:pPr marL="0" indent="0">
              <a:spcBef>
                <a:spcPts val="0"/>
              </a:spcBef>
              <a:spcAft>
                <a:spcPts val="0"/>
              </a:spcAft>
              <a:buSzPts val="1800"/>
              <a:buNone/>
            </a:pPr>
            <a:r>
              <a:rPr lang="en-US" sz="1400"/>
              <a:t> }</a:t>
            </a:r>
            <a:endParaRPr sz="1400"/>
          </a:p>
        </p:txBody>
      </p:sp>
      <p:sp>
        <p:nvSpPr>
          <p:cNvPr id="272" name="Google Shape;272;p41"/>
          <p:cNvSpPr/>
          <p:nvPr/>
        </p:nvSpPr>
        <p:spPr>
          <a:xfrm>
            <a:off x="5943600" y="964333"/>
            <a:ext cx="4587200" cy="1517600"/>
          </a:xfrm>
          <a:prstGeom prst="rect">
            <a:avLst/>
          </a:prstGeom>
          <a:solidFill>
            <a:srgbClr val="E5DFEC"/>
          </a:solidFill>
          <a:ln>
            <a:noFill/>
          </a:ln>
        </p:spPr>
        <p:txBody>
          <a:bodyPr spcFirstLastPara="1" wrap="square" lIns="121900" tIns="60933" rIns="121900" bIns="60933" anchor="t" anchorCtr="0">
            <a:noAutofit/>
          </a:bodyPr>
          <a:lstStyle/>
          <a:p>
            <a:r>
              <a:rPr lang="en-US" sz="1600">
                <a:solidFill>
                  <a:srgbClr val="000000"/>
                </a:solidFill>
                <a:latin typeface="Arial"/>
                <a:ea typeface="Arial"/>
                <a:cs typeface="Arial"/>
                <a:sym typeface="Arial"/>
              </a:rPr>
              <a:t>% ./a.out   </a:t>
            </a:r>
            <a:endParaRPr sz="2400"/>
          </a:p>
          <a:p>
            <a:r>
              <a:rPr lang="en-US" sz="1467">
                <a:solidFill>
                  <a:srgbClr val="FF6600"/>
                </a:solidFill>
                <a:latin typeface="Arial"/>
                <a:ea typeface="Arial"/>
                <a:cs typeface="Arial"/>
                <a:sym typeface="Arial"/>
              </a:rPr>
              <a:t>Level 1: number of threads in the team: 2</a:t>
            </a:r>
            <a:endParaRPr sz="1467"/>
          </a:p>
          <a:p>
            <a:r>
              <a:rPr lang="en-US" sz="1467">
                <a:solidFill>
                  <a:srgbClr val="3366FF"/>
                </a:solidFill>
                <a:latin typeface="Arial"/>
                <a:ea typeface="Arial"/>
                <a:cs typeface="Arial"/>
                <a:sym typeface="Arial"/>
              </a:rPr>
              <a:t>Level 2: number of threads in the team: 1</a:t>
            </a:r>
            <a:endParaRPr sz="1467"/>
          </a:p>
          <a:p>
            <a:r>
              <a:rPr lang="en-US" sz="1467">
                <a:solidFill>
                  <a:srgbClr val="229246"/>
                </a:solidFill>
                <a:latin typeface="Arial"/>
                <a:ea typeface="Arial"/>
                <a:cs typeface="Arial"/>
                <a:sym typeface="Arial"/>
              </a:rPr>
              <a:t>Level 3: number of threads in the team: 1</a:t>
            </a:r>
            <a:endParaRPr sz="1467"/>
          </a:p>
          <a:p>
            <a:r>
              <a:rPr lang="en-US" sz="1467">
                <a:solidFill>
                  <a:srgbClr val="3366FF"/>
                </a:solidFill>
                <a:latin typeface="Arial"/>
                <a:ea typeface="Arial"/>
                <a:cs typeface="Arial"/>
                <a:sym typeface="Arial"/>
              </a:rPr>
              <a:t>Level 2: number of threads in the team: 1</a:t>
            </a:r>
            <a:endParaRPr sz="1467"/>
          </a:p>
          <a:p>
            <a:r>
              <a:rPr lang="en-US" sz="1467">
                <a:solidFill>
                  <a:srgbClr val="229246"/>
                </a:solidFill>
                <a:latin typeface="Arial"/>
                <a:ea typeface="Arial"/>
                <a:cs typeface="Arial"/>
                <a:sym typeface="Arial"/>
              </a:rPr>
              <a:t>Level 3: number of threads in the team: 1</a:t>
            </a:r>
            <a:endParaRPr sz="1467">
              <a:solidFill>
                <a:srgbClr val="229246"/>
              </a:solidFill>
              <a:latin typeface="Arial"/>
              <a:ea typeface="Arial"/>
              <a:cs typeface="Arial"/>
              <a:sym typeface="Arial"/>
            </a:endParaRPr>
          </a:p>
        </p:txBody>
      </p:sp>
      <p:sp>
        <p:nvSpPr>
          <p:cNvPr id="273" name="Google Shape;273;p41"/>
          <p:cNvSpPr/>
          <p:nvPr/>
        </p:nvSpPr>
        <p:spPr>
          <a:xfrm>
            <a:off x="5943600" y="2568465"/>
            <a:ext cx="4587600" cy="2443200"/>
          </a:xfrm>
          <a:prstGeom prst="rect">
            <a:avLst/>
          </a:prstGeom>
          <a:solidFill>
            <a:srgbClr val="E5DFEC"/>
          </a:solidFill>
          <a:ln>
            <a:noFill/>
          </a:ln>
        </p:spPr>
        <p:txBody>
          <a:bodyPr spcFirstLastPara="1" wrap="square" lIns="121900" tIns="60933" rIns="121900" bIns="60933" anchor="t" anchorCtr="0">
            <a:noAutofit/>
          </a:bodyPr>
          <a:lstStyle/>
          <a:p>
            <a:r>
              <a:rPr lang="en-US" sz="1600" b="1">
                <a:solidFill>
                  <a:srgbClr val="0000FF"/>
                </a:solidFill>
                <a:latin typeface="Arial"/>
                <a:ea typeface="Arial"/>
                <a:cs typeface="Arial"/>
                <a:sym typeface="Arial"/>
              </a:rPr>
              <a:t>% export OMP_NESTED=true</a:t>
            </a:r>
            <a:endParaRPr sz="2400" b="1"/>
          </a:p>
          <a:p>
            <a:r>
              <a:rPr lang="en-US" sz="1600" b="1">
                <a:solidFill>
                  <a:srgbClr val="0000FF"/>
                </a:solidFill>
                <a:latin typeface="Arial"/>
                <a:ea typeface="Arial"/>
                <a:cs typeface="Arial"/>
                <a:sym typeface="Arial"/>
              </a:rPr>
              <a:t>% export OMP_MAX_ACTIVE_LEVELS=3</a:t>
            </a:r>
            <a:endParaRPr sz="1600" b="1">
              <a:solidFill>
                <a:srgbClr val="000000"/>
              </a:solidFill>
            </a:endParaRPr>
          </a:p>
          <a:p>
            <a:r>
              <a:rPr lang="en-US" sz="1600">
                <a:solidFill>
                  <a:srgbClr val="000000"/>
                </a:solidFill>
                <a:latin typeface="Arial"/>
                <a:ea typeface="Arial"/>
                <a:cs typeface="Arial"/>
                <a:sym typeface="Arial"/>
              </a:rPr>
              <a:t>% ./a.out</a:t>
            </a:r>
            <a:endParaRPr sz="1600">
              <a:solidFill>
                <a:srgbClr val="000000"/>
              </a:solidFill>
              <a:latin typeface="Arial"/>
              <a:ea typeface="Arial"/>
              <a:cs typeface="Arial"/>
              <a:sym typeface="Arial"/>
            </a:endParaRPr>
          </a:p>
          <a:p>
            <a:r>
              <a:rPr lang="en-US" sz="1467">
                <a:solidFill>
                  <a:srgbClr val="FF6600"/>
                </a:solidFill>
                <a:latin typeface="Arial"/>
                <a:ea typeface="Arial"/>
                <a:cs typeface="Arial"/>
                <a:sym typeface="Arial"/>
              </a:rPr>
              <a:t>Level 1: number of threads in the team: </a:t>
            </a:r>
            <a:r>
              <a:rPr lang="en-US" sz="1467">
                <a:solidFill>
                  <a:srgbClr val="FF0000"/>
                </a:solidFill>
                <a:latin typeface="Arial"/>
                <a:ea typeface="Arial"/>
                <a:cs typeface="Arial"/>
                <a:sym typeface="Arial"/>
              </a:rPr>
              <a:t>2</a:t>
            </a:r>
            <a:endParaRPr sz="1467"/>
          </a:p>
          <a:p>
            <a:r>
              <a:rPr lang="en-US" sz="1467">
                <a:solidFill>
                  <a:srgbClr val="3366FF"/>
                </a:solidFill>
                <a:latin typeface="Arial"/>
                <a:ea typeface="Arial"/>
                <a:cs typeface="Arial"/>
                <a:sym typeface="Arial"/>
              </a:rPr>
              <a:t>Level 2: number of threads in the team: 2</a:t>
            </a:r>
            <a:endParaRPr sz="1467"/>
          </a:p>
          <a:p>
            <a:r>
              <a:rPr lang="en-US" sz="1467">
                <a:solidFill>
                  <a:srgbClr val="3366FF"/>
                </a:solidFill>
                <a:latin typeface="Arial"/>
                <a:ea typeface="Arial"/>
                <a:cs typeface="Arial"/>
                <a:sym typeface="Arial"/>
              </a:rPr>
              <a:t>Level 2: number of threads in the team: 2</a:t>
            </a:r>
            <a:endParaRPr sz="1467"/>
          </a:p>
          <a:p>
            <a:r>
              <a:rPr lang="en-US" sz="1467">
                <a:solidFill>
                  <a:srgbClr val="229246"/>
                </a:solidFill>
                <a:latin typeface="Arial"/>
                <a:ea typeface="Arial"/>
                <a:cs typeface="Arial"/>
                <a:sym typeface="Arial"/>
              </a:rPr>
              <a:t>Level 3: number of threads in the team: 2</a:t>
            </a:r>
            <a:endParaRPr sz="1467"/>
          </a:p>
          <a:p>
            <a:r>
              <a:rPr lang="en-US" sz="1467">
                <a:solidFill>
                  <a:srgbClr val="229246"/>
                </a:solidFill>
                <a:latin typeface="Arial"/>
                <a:ea typeface="Arial"/>
                <a:cs typeface="Arial"/>
                <a:sym typeface="Arial"/>
              </a:rPr>
              <a:t>Level 3: number of threads in the team: 2</a:t>
            </a:r>
            <a:endParaRPr sz="1467"/>
          </a:p>
          <a:p>
            <a:r>
              <a:rPr lang="en-US" sz="1467">
                <a:solidFill>
                  <a:srgbClr val="229246"/>
                </a:solidFill>
                <a:latin typeface="Arial"/>
                <a:ea typeface="Arial"/>
                <a:cs typeface="Arial"/>
                <a:sym typeface="Arial"/>
              </a:rPr>
              <a:t>Level 3: number of threads in the team: 2</a:t>
            </a:r>
            <a:endParaRPr sz="1467"/>
          </a:p>
          <a:p>
            <a:r>
              <a:rPr lang="en-US" sz="1467">
                <a:solidFill>
                  <a:srgbClr val="229246"/>
                </a:solidFill>
                <a:latin typeface="Arial"/>
                <a:ea typeface="Arial"/>
                <a:cs typeface="Arial"/>
                <a:sym typeface="Arial"/>
              </a:rPr>
              <a:t>Level 3: number of threads in the team: 2</a:t>
            </a:r>
            <a:endParaRPr sz="1467">
              <a:solidFill>
                <a:srgbClr val="229246"/>
              </a:solidFill>
              <a:latin typeface="Arial"/>
              <a:ea typeface="Arial"/>
              <a:cs typeface="Arial"/>
              <a:sym typeface="Arial"/>
            </a:endParaRPr>
          </a:p>
        </p:txBody>
      </p:sp>
      <p:sp>
        <p:nvSpPr>
          <p:cNvPr id="274" name="Google Shape;274;p41"/>
          <p:cNvSpPr/>
          <p:nvPr/>
        </p:nvSpPr>
        <p:spPr>
          <a:xfrm>
            <a:off x="5943500" y="5098188"/>
            <a:ext cx="4587600" cy="1108000"/>
          </a:xfrm>
          <a:prstGeom prst="rect">
            <a:avLst/>
          </a:prstGeom>
          <a:solidFill>
            <a:srgbClr val="E5DFEC"/>
          </a:solidFill>
          <a:ln>
            <a:noFill/>
          </a:ln>
        </p:spPr>
        <p:txBody>
          <a:bodyPr spcFirstLastPara="1" wrap="square" lIns="121900" tIns="60933" rIns="121900" bIns="60933" anchor="t" anchorCtr="0">
            <a:noAutofit/>
          </a:bodyPr>
          <a:lstStyle/>
          <a:p>
            <a:r>
              <a:rPr lang="en-US" sz="1467">
                <a:solidFill>
                  <a:srgbClr val="000000"/>
                </a:solidFill>
                <a:latin typeface="Arial"/>
                <a:ea typeface="Arial"/>
                <a:cs typeface="Arial"/>
                <a:sym typeface="Arial"/>
              </a:rPr>
              <a:t>Level 0: P0</a:t>
            </a:r>
            <a:endParaRPr sz="1467"/>
          </a:p>
          <a:p>
            <a:r>
              <a:rPr lang="en-US" sz="1467">
                <a:solidFill>
                  <a:srgbClr val="000000"/>
                </a:solidFill>
                <a:latin typeface="Arial"/>
                <a:ea typeface="Arial"/>
                <a:cs typeface="Arial"/>
                <a:sym typeface="Arial"/>
              </a:rPr>
              <a:t>Level 1: </a:t>
            </a:r>
            <a:r>
              <a:rPr lang="en-US" sz="1467">
                <a:solidFill>
                  <a:srgbClr val="FF0000"/>
                </a:solidFill>
                <a:latin typeface="Arial"/>
                <a:ea typeface="Arial"/>
                <a:cs typeface="Arial"/>
                <a:sym typeface="Arial"/>
              </a:rPr>
              <a:t>P0 P1</a:t>
            </a:r>
            <a:endParaRPr sz="1467"/>
          </a:p>
          <a:p>
            <a:r>
              <a:rPr lang="en-US" sz="1467">
                <a:solidFill>
                  <a:srgbClr val="000000"/>
                </a:solidFill>
                <a:latin typeface="Arial"/>
                <a:ea typeface="Arial"/>
                <a:cs typeface="Arial"/>
                <a:sym typeface="Arial"/>
              </a:rPr>
              <a:t>Level 2: </a:t>
            </a:r>
            <a:r>
              <a:rPr lang="en-US" sz="1467">
                <a:solidFill>
                  <a:srgbClr val="0000FF"/>
                </a:solidFill>
                <a:latin typeface="Arial"/>
                <a:ea typeface="Arial"/>
                <a:cs typeface="Arial"/>
                <a:sym typeface="Arial"/>
              </a:rPr>
              <a:t>P0 P2; P1 P3</a:t>
            </a:r>
            <a:endParaRPr sz="1467"/>
          </a:p>
          <a:p>
            <a:r>
              <a:rPr lang="en-US" sz="1467">
                <a:solidFill>
                  <a:srgbClr val="000000"/>
                </a:solidFill>
                <a:latin typeface="Arial"/>
                <a:ea typeface="Arial"/>
                <a:cs typeface="Arial"/>
                <a:sym typeface="Arial"/>
              </a:rPr>
              <a:t>Level 3: </a:t>
            </a:r>
            <a:r>
              <a:rPr lang="en-US" sz="1467">
                <a:solidFill>
                  <a:srgbClr val="229246"/>
                </a:solidFill>
                <a:latin typeface="Arial"/>
                <a:ea typeface="Arial"/>
                <a:cs typeface="Arial"/>
                <a:sym typeface="Arial"/>
              </a:rPr>
              <a:t>P0 P4; P2 P5; P1 P6; P3 P7</a:t>
            </a:r>
            <a:endParaRPr sz="1467"/>
          </a:p>
        </p:txBody>
      </p:sp>
    </p:spTree>
    <p:extLst>
      <p:ext uri="{BB962C8B-B14F-4D97-AF65-F5344CB8AC3E}">
        <p14:creationId xmlns:p14="http://schemas.microsoft.com/office/powerpoint/2010/main" val="20690701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411480" y="226929"/>
            <a:ext cx="10256520" cy="8890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Process and Thread Affinity in Nested OpenMP</a:t>
            </a:r>
            <a:endParaRPr sz="3300" b="1" dirty="0">
              <a:solidFill>
                <a:schemeClr val="tx2"/>
              </a:solidFill>
            </a:endParaRPr>
          </a:p>
        </p:txBody>
      </p:sp>
      <p:sp>
        <p:nvSpPr>
          <p:cNvPr id="281" name="Google Shape;281;p42"/>
          <p:cNvSpPr txBox="1">
            <a:spLocks noGrp="1"/>
          </p:cNvSpPr>
          <p:nvPr>
            <p:ph type="body" idx="1"/>
          </p:nvPr>
        </p:nvSpPr>
        <p:spPr>
          <a:xfrm>
            <a:off x="168000" y="775567"/>
            <a:ext cx="11086000" cy="62180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indent="-448722">
              <a:buSzPts val="1700"/>
              <a:buChar char="●"/>
            </a:pPr>
            <a:r>
              <a:rPr lang="en-US" sz="2267" dirty="0"/>
              <a:t>A combination of OpenMP environment variables and runtime flags are needed for different compilers and different batch schedulers on different systems</a:t>
            </a:r>
            <a:endParaRPr sz="2267" dirty="0"/>
          </a:p>
          <a:p>
            <a:pPr indent="0">
              <a:buNone/>
            </a:pPr>
            <a:endParaRPr sz="2267" dirty="0"/>
          </a:p>
          <a:p>
            <a:pPr indent="0">
              <a:buNone/>
            </a:pPr>
            <a:endParaRPr sz="2267" dirty="0"/>
          </a:p>
          <a:p>
            <a:pPr indent="0">
              <a:buNone/>
            </a:pPr>
            <a:endParaRPr sz="2267" dirty="0"/>
          </a:p>
          <a:p>
            <a:pPr indent="0">
              <a:buNone/>
            </a:pPr>
            <a:endParaRPr sz="2267" dirty="0"/>
          </a:p>
          <a:p>
            <a:pPr indent="0">
              <a:buNone/>
            </a:pPr>
            <a:endParaRPr sz="2267" dirty="0"/>
          </a:p>
          <a:p>
            <a:pPr marL="0" indent="0">
              <a:buNone/>
            </a:pPr>
            <a:endParaRPr sz="2267" dirty="0"/>
          </a:p>
          <a:p>
            <a:pPr marL="0" indent="0">
              <a:buNone/>
            </a:pPr>
            <a:endParaRPr sz="2267" dirty="0"/>
          </a:p>
          <a:p>
            <a:pPr indent="-448722">
              <a:buSzPts val="1700"/>
              <a:buChar char="●"/>
            </a:pPr>
            <a:r>
              <a:rPr lang="en-US" sz="2267" dirty="0"/>
              <a:t>Use </a:t>
            </a:r>
            <a:r>
              <a:rPr lang="en-US" sz="2267" dirty="0" err="1"/>
              <a:t>num_threads</a:t>
            </a:r>
            <a:r>
              <a:rPr lang="en-US" sz="2267" dirty="0"/>
              <a:t> clause in source codes to set threads for nested regions </a:t>
            </a:r>
            <a:endParaRPr sz="2267" dirty="0"/>
          </a:p>
          <a:p>
            <a:pPr indent="-448722">
              <a:buSzPts val="1700"/>
              <a:buChar char="●"/>
            </a:pPr>
            <a:r>
              <a:rPr lang="en-US" sz="2267" dirty="0"/>
              <a:t>For most other non-nested regions, use OMP_NUM_THREADS environment variable for simplicity and flexibility</a:t>
            </a:r>
            <a:endParaRPr sz="2267" dirty="0"/>
          </a:p>
          <a:p>
            <a:pPr marL="230177" indent="-192078">
              <a:lnSpc>
                <a:spcPct val="70000"/>
              </a:lnSpc>
              <a:spcBef>
                <a:spcPts val="1400"/>
              </a:spcBef>
              <a:buClr>
                <a:schemeClr val="dk1"/>
              </a:buClr>
              <a:buSzPts val="600"/>
              <a:buNone/>
            </a:pPr>
            <a:endParaRPr sz="600" dirty="0"/>
          </a:p>
        </p:txBody>
      </p:sp>
      <p:sp>
        <p:nvSpPr>
          <p:cNvPr id="282" name="Google Shape;282;p42"/>
          <p:cNvSpPr txBox="1"/>
          <p:nvPr/>
        </p:nvSpPr>
        <p:spPr>
          <a:xfrm>
            <a:off x="561083" y="2773367"/>
            <a:ext cx="5817200" cy="1816000"/>
          </a:xfrm>
          <a:prstGeom prst="rect">
            <a:avLst/>
          </a:prstGeom>
          <a:solidFill>
            <a:srgbClr val="D0F7FF"/>
          </a:solidFill>
          <a:ln>
            <a:noFill/>
          </a:ln>
        </p:spPr>
        <p:txBody>
          <a:bodyPr spcFirstLastPara="1" wrap="square" lIns="91400" tIns="45700" rIns="91400" bIns="45700" anchor="t" anchorCtr="0">
            <a:noAutofit/>
          </a:bodyPr>
          <a:lstStyle/>
          <a:p>
            <a:r>
              <a:rPr lang="en-US" sz="1600" b="1">
                <a:solidFill>
                  <a:schemeClr val="dk1"/>
                </a:solidFill>
                <a:latin typeface="Arial"/>
                <a:ea typeface="Arial"/>
                <a:cs typeface="Arial"/>
                <a:sym typeface="Arial"/>
              </a:rPr>
              <a:t>Example: Use Intel compiler with SLURM on Cori Haswell</a:t>
            </a:r>
            <a:r>
              <a:rPr lang="en-US" sz="1600">
                <a:solidFill>
                  <a:schemeClr val="dk1"/>
                </a:solidFill>
                <a:latin typeface="Arial"/>
                <a:ea typeface="Arial"/>
                <a:cs typeface="Arial"/>
                <a:sym typeface="Arial"/>
              </a:rPr>
              <a:t>:</a:t>
            </a:r>
            <a:endParaRPr sz="1400">
              <a:solidFill>
                <a:srgbClr val="000000"/>
              </a:solidFill>
              <a:latin typeface="Arial"/>
              <a:ea typeface="Arial"/>
              <a:cs typeface="Arial"/>
              <a:sym typeface="Arial"/>
            </a:endParaRPr>
          </a:p>
          <a:p>
            <a:r>
              <a:rPr lang="en-US" sz="1600">
                <a:solidFill>
                  <a:schemeClr val="dk1"/>
                </a:solidFill>
                <a:latin typeface="Arial"/>
                <a:ea typeface="Arial"/>
                <a:cs typeface="Arial"/>
                <a:sym typeface="Arial"/>
              </a:rPr>
              <a:t>export OMP_NESTED=true</a:t>
            </a:r>
            <a:endParaRPr sz="1400">
              <a:solidFill>
                <a:srgbClr val="000000"/>
              </a:solidFill>
              <a:latin typeface="Arial"/>
              <a:ea typeface="Arial"/>
              <a:cs typeface="Arial"/>
              <a:sym typeface="Arial"/>
            </a:endParaRPr>
          </a:p>
          <a:p>
            <a:r>
              <a:rPr lang="en-US" sz="1600">
                <a:solidFill>
                  <a:schemeClr val="dk1"/>
                </a:solidFill>
                <a:latin typeface="Arial"/>
                <a:ea typeface="Arial"/>
                <a:cs typeface="Arial"/>
                <a:sym typeface="Arial"/>
              </a:rPr>
              <a:t>export OMP_MAX_ACTIVE_LEVELS=2</a:t>
            </a:r>
            <a:endParaRPr sz="1400">
              <a:solidFill>
                <a:srgbClr val="000000"/>
              </a:solidFill>
              <a:latin typeface="Arial"/>
              <a:ea typeface="Arial"/>
              <a:cs typeface="Arial"/>
              <a:sym typeface="Arial"/>
            </a:endParaRPr>
          </a:p>
          <a:p>
            <a:r>
              <a:rPr lang="en-US" sz="1600" b="1">
                <a:solidFill>
                  <a:srgbClr val="0B4CE6"/>
                </a:solidFill>
              </a:rPr>
              <a:t>export OMP_NUM_THREADS=4,4</a:t>
            </a:r>
            <a:endParaRPr sz="1400" b="1">
              <a:solidFill>
                <a:srgbClr val="0B4CE6"/>
              </a:solidFill>
            </a:endParaRPr>
          </a:p>
          <a:p>
            <a:r>
              <a:rPr lang="en-US" sz="1600" b="1">
                <a:solidFill>
                  <a:srgbClr val="0B4CE6"/>
                </a:solidFill>
              </a:rPr>
              <a:t>export OMP_PROC_BIND=spread,close</a:t>
            </a:r>
            <a:endParaRPr sz="1600" b="1">
              <a:solidFill>
                <a:srgbClr val="0B4CE6"/>
              </a:solidFill>
            </a:endParaRPr>
          </a:p>
          <a:p>
            <a:r>
              <a:rPr lang="en-US" sz="1600" b="1">
                <a:solidFill>
                  <a:srgbClr val="0B4CE6"/>
                </a:solidFill>
              </a:rPr>
              <a:t>export OMP_PLACES=threads</a:t>
            </a:r>
            <a:endParaRPr sz="1400" b="1">
              <a:solidFill>
                <a:srgbClr val="0B4CE6"/>
              </a:solidFill>
            </a:endParaRPr>
          </a:p>
          <a:p>
            <a:r>
              <a:rPr lang="en-US" sz="1600">
                <a:solidFill>
                  <a:schemeClr val="dk1"/>
                </a:solidFill>
                <a:latin typeface="Arial"/>
                <a:ea typeface="Arial"/>
                <a:cs typeface="Arial"/>
                <a:sym typeface="Arial"/>
              </a:rPr>
              <a:t>srun -n 4 -c 16 --cpu_bind=cores ./</a:t>
            </a:r>
            <a:r>
              <a:rPr lang="en-US" sz="1600">
                <a:solidFill>
                  <a:schemeClr val="dk1"/>
                </a:solidFill>
              </a:rPr>
              <a:t>code.exe</a:t>
            </a:r>
            <a:endParaRPr sz="1400">
              <a:solidFill>
                <a:srgbClr val="000000"/>
              </a:solidFill>
              <a:latin typeface="Arial"/>
              <a:ea typeface="Arial"/>
              <a:cs typeface="Arial"/>
              <a:sym typeface="Arial"/>
            </a:endParaRPr>
          </a:p>
        </p:txBody>
      </p:sp>
      <p:pic>
        <p:nvPicPr>
          <p:cNvPr id="283" name="Google Shape;283;p42" descr="Screen Shot 2015-10-08 at 4.24.55 AM.png"/>
          <p:cNvPicPr preferRelativeResize="0"/>
          <p:nvPr/>
        </p:nvPicPr>
        <p:blipFill rotWithShape="1">
          <a:blip r:embed="rId3">
            <a:alphaModFix/>
          </a:blip>
          <a:srcRect/>
          <a:stretch/>
        </p:blipFill>
        <p:spPr>
          <a:xfrm>
            <a:off x="7241122" y="2659769"/>
            <a:ext cx="4225533" cy="2016139"/>
          </a:xfrm>
          <a:prstGeom prst="rect">
            <a:avLst/>
          </a:prstGeom>
          <a:noFill/>
          <a:ln>
            <a:noFill/>
          </a:ln>
        </p:spPr>
      </p:pic>
      <p:sp>
        <p:nvSpPr>
          <p:cNvPr id="284" name="Google Shape;284;p42"/>
          <p:cNvSpPr txBox="1"/>
          <p:nvPr/>
        </p:nvSpPr>
        <p:spPr>
          <a:xfrm>
            <a:off x="6365219" y="3484976"/>
            <a:ext cx="1104800" cy="430800"/>
          </a:xfrm>
          <a:prstGeom prst="rect">
            <a:avLst/>
          </a:prstGeom>
          <a:noFill/>
          <a:ln>
            <a:noFill/>
          </a:ln>
        </p:spPr>
        <p:txBody>
          <a:bodyPr spcFirstLastPara="1" wrap="square" lIns="91400" tIns="45700" rIns="91400" bIns="45700" anchor="t" anchorCtr="0">
            <a:noAutofit/>
          </a:bodyPr>
          <a:lstStyle/>
          <a:p>
            <a:r>
              <a:rPr lang="en-US" sz="2000" b="1">
                <a:solidFill>
                  <a:srgbClr val="0000FF"/>
                </a:solidFill>
                <a:latin typeface="Arial"/>
                <a:ea typeface="Arial"/>
                <a:cs typeface="Arial"/>
                <a:sym typeface="Arial"/>
              </a:rPr>
              <a:t>spread</a:t>
            </a:r>
            <a:r>
              <a:rPr lang="en-US" sz="2200" b="1">
                <a:solidFill>
                  <a:srgbClr val="0000FF"/>
                </a:solidFill>
                <a:latin typeface="Arial"/>
                <a:ea typeface="Arial"/>
                <a:cs typeface="Arial"/>
                <a:sym typeface="Arial"/>
              </a:rPr>
              <a:t> </a:t>
            </a:r>
            <a:endParaRPr sz="1400">
              <a:solidFill>
                <a:srgbClr val="000000"/>
              </a:solidFill>
              <a:latin typeface="Arial"/>
              <a:ea typeface="Arial"/>
              <a:cs typeface="Arial"/>
              <a:sym typeface="Arial"/>
            </a:endParaRPr>
          </a:p>
        </p:txBody>
      </p:sp>
      <p:sp>
        <p:nvSpPr>
          <p:cNvPr id="285" name="Google Shape;285;p42"/>
          <p:cNvSpPr txBox="1"/>
          <p:nvPr/>
        </p:nvSpPr>
        <p:spPr>
          <a:xfrm>
            <a:off x="6370879" y="4140039"/>
            <a:ext cx="918800" cy="430800"/>
          </a:xfrm>
          <a:prstGeom prst="rect">
            <a:avLst/>
          </a:prstGeom>
          <a:noFill/>
          <a:ln>
            <a:noFill/>
          </a:ln>
        </p:spPr>
        <p:txBody>
          <a:bodyPr spcFirstLastPara="1" wrap="square" lIns="91400" tIns="45700" rIns="91400" bIns="45700" anchor="t" anchorCtr="0">
            <a:noAutofit/>
          </a:bodyPr>
          <a:lstStyle/>
          <a:p>
            <a:r>
              <a:rPr lang="en-US" sz="2000" b="1">
                <a:solidFill>
                  <a:srgbClr val="0000FF"/>
                </a:solidFill>
              </a:rPr>
              <a:t> </a:t>
            </a:r>
            <a:r>
              <a:rPr lang="en-US" sz="2000" b="1">
                <a:solidFill>
                  <a:srgbClr val="0000FF"/>
                </a:solidFill>
                <a:latin typeface="Arial"/>
                <a:ea typeface="Arial"/>
                <a:cs typeface="Arial"/>
                <a:sym typeface="Arial"/>
              </a:rPr>
              <a:t>close</a:t>
            </a:r>
            <a:r>
              <a:rPr lang="en-US" sz="2200" b="1">
                <a:solidFill>
                  <a:srgbClr val="0000FF"/>
                </a:solidFill>
                <a:latin typeface="Arial"/>
                <a:ea typeface="Arial"/>
                <a:cs typeface="Arial"/>
                <a:sym typeface="Arial"/>
              </a:rPr>
              <a:t> </a:t>
            </a:r>
            <a:endParaRPr sz="1400">
              <a:solidFill>
                <a:srgbClr val="000000"/>
              </a:solidFill>
              <a:latin typeface="Arial"/>
              <a:ea typeface="Arial"/>
              <a:cs typeface="Arial"/>
              <a:sym typeface="Arial"/>
            </a:endParaRPr>
          </a:p>
        </p:txBody>
      </p:sp>
      <p:sp>
        <p:nvSpPr>
          <p:cNvPr id="286" name="Google Shape;286;p42"/>
          <p:cNvSpPr txBox="1"/>
          <p:nvPr/>
        </p:nvSpPr>
        <p:spPr>
          <a:xfrm>
            <a:off x="7774891" y="1727844"/>
            <a:ext cx="3242000" cy="923200"/>
          </a:xfrm>
          <a:prstGeom prst="rect">
            <a:avLst/>
          </a:prstGeom>
          <a:solidFill>
            <a:srgbClr val="EAD1DC"/>
          </a:solidFill>
          <a:ln>
            <a:noFill/>
          </a:ln>
        </p:spPr>
        <p:txBody>
          <a:bodyPr spcFirstLastPara="1" wrap="square" lIns="91400" tIns="45700" rIns="91400" bIns="45700" anchor="t" anchorCtr="0">
            <a:noAutofit/>
          </a:bodyPr>
          <a:lstStyle/>
          <a:p>
            <a:pPr marL="0" lvl="1"/>
            <a:r>
              <a:rPr lang="en-US">
                <a:solidFill>
                  <a:schemeClr val="dk1"/>
                </a:solidFill>
                <a:latin typeface="Arial"/>
                <a:ea typeface="Arial"/>
                <a:cs typeface="Arial"/>
                <a:sym typeface="Arial"/>
              </a:rPr>
              <a:t>Illustration of a system with:</a:t>
            </a:r>
            <a:endParaRPr sz="1400">
              <a:solidFill>
                <a:srgbClr val="000000"/>
              </a:solidFill>
              <a:latin typeface="Arial"/>
              <a:ea typeface="Arial"/>
              <a:cs typeface="Arial"/>
              <a:sym typeface="Arial"/>
            </a:endParaRPr>
          </a:p>
          <a:p>
            <a:pPr marL="0" lvl="1"/>
            <a:r>
              <a:rPr lang="en-US">
                <a:solidFill>
                  <a:schemeClr val="dk1"/>
                </a:solidFill>
                <a:latin typeface="Arial"/>
                <a:ea typeface="Arial"/>
                <a:cs typeface="Arial"/>
                <a:sym typeface="Arial"/>
              </a:rPr>
              <a:t>2 sockets, 4 cores per socket, </a:t>
            </a:r>
            <a:endParaRPr sz="1400">
              <a:solidFill>
                <a:srgbClr val="000000"/>
              </a:solidFill>
              <a:latin typeface="Arial"/>
              <a:ea typeface="Arial"/>
              <a:cs typeface="Arial"/>
              <a:sym typeface="Arial"/>
            </a:endParaRPr>
          </a:p>
          <a:p>
            <a:pPr marL="0" lvl="1"/>
            <a:r>
              <a:rPr lang="en-US">
                <a:solidFill>
                  <a:schemeClr val="dk1"/>
                </a:solidFill>
                <a:latin typeface="Arial"/>
                <a:ea typeface="Arial"/>
                <a:cs typeface="Arial"/>
                <a:sym typeface="Arial"/>
              </a:rPr>
              <a:t>4 hyper-threads per core</a:t>
            </a:r>
            <a:endParaRPr>
              <a:solidFill>
                <a:schemeClr val="dk1"/>
              </a:solidFill>
              <a:latin typeface="Arial"/>
              <a:ea typeface="Arial"/>
              <a:cs typeface="Arial"/>
              <a:sym typeface="Arial"/>
            </a:endParaRPr>
          </a:p>
        </p:txBody>
      </p:sp>
      <p:sp>
        <p:nvSpPr>
          <p:cNvPr id="287" name="Google Shape;287;p42"/>
          <p:cNvSpPr/>
          <p:nvPr/>
        </p:nvSpPr>
        <p:spPr>
          <a:xfrm>
            <a:off x="810292" y="1792137"/>
            <a:ext cx="5318800" cy="646400"/>
          </a:xfrm>
          <a:prstGeom prst="rect">
            <a:avLst/>
          </a:prstGeom>
          <a:solidFill>
            <a:srgbClr val="EAD1DC"/>
          </a:solidFill>
          <a:ln>
            <a:noFill/>
          </a:ln>
        </p:spPr>
        <p:txBody>
          <a:bodyPr spcFirstLastPara="1" wrap="square" lIns="91400" tIns="45700" rIns="91400" bIns="45700" anchor="t" anchorCtr="0">
            <a:noAutofit/>
          </a:bodyPr>
          <a:lstStyle/>
          <a:p>
            <a:pPr marL="346058" lvl="1"/>
            <a:r>
              <a:rPr lang="en-US" b="1" dirty="0">
                <a:solidFill>
                  <a:schemeClr val="dk1"/>
                </a:solidFill>
                <a:latin typeface="Arial"/>
                <a:ea typeface="Arial"/>
                <a:cs typeface="Arial"/>
                <a:sym typeface="Arial"/>
              </a:rPr>
              <a:t>#pragma </a:t>
            </a:r>
            <a:r>
              <a:rPr lang="en-US" b="1" dirty="0" err="1">
                <a:solidFill>
                  <a:schemeClr val="dk1"/>
                </a:solidFill>
                <a:latin typeface="Arial"/>
                <a:ea typeface="Arial"/>
                <a:cs typeface="Arial"/>
                <a:sym typeface="Arial"/>
              </a:rPr>
              <a:t>omp</a:t>
            </a:r>
            <a:r>
              <a:rPr lang="en-US" b="1" dirty="0">
                <a:solidFill>
                  <a:schemeClr val="dk1"/>
                </a:solidFill>
                <a:latin typeface="Arial"/>
                <a:ea typeface="Arial"/>
                <a:cs typeface="Arial"/>
                <a:sym typeface="Arial"/>
              </a:rPr>
              <a:t> parallel </a:t>
            </a:r>
            <a:r>
              <a:rPr lang="en-US" b="1" dirty="0" err="1">
                <a:solidFill>
                  <a:srgbClr val="0B4CE6"/>
                </a:solidFill>
                <a:latin typeface="Arial"/>
                <a:ea typeface="Arial"/>
                <a:cs typeface="Arial"/>
                <a:sym typeface="Arial"/>
              </a:rPr>
              <a:t>proc_bind</a:t>
            </a:r>
            <a:r>
              <a:rPr lang="en-US" b="1" dirty="0">
                <a:solidFill>
                  <a:srgbClr val="0B4CE6"/>
                </a:solidFill>
                <a:latin typeface="Arial"/>
                <a:ea typeface="Arial"/>
                <a:cs typeface="Arial"/>
                <a:sym typeface="Arial"/>
              </a:rPr>
              <a:t>(spread)</a:t>
            </a:r>
            <a:endParaRPr sz="1400" dirty="0">
              <a:solidFill>
                <a:srgbClr val="0B4CE6"/>
              </a:solidFill>
              <a:latin typeface="Arial"/>
              <a:ea typeface="Arial"/>
              <a:cs typeface="Arial"/>
              <a:sym typeface="Arial"/>
            </a:endParaRPr>
          </a:p>
          <a:p>
            <a:pPr marL="346058" lvl="1"/>
            <a:r>
              <a:rPr lang="en-US" b="1" dirty="0">
                <a:solidFill>
                  <a:schemeClr val="dk1"/>
                </a:solidFill>
                <a:latin typeface="Arial"/>
                <a:ea typeface="Arial"/>
                <a:cs typeface="Arial"/>
                <a:sym typeface="Arial"/>
              </a:rPr>
              <a:t>      #pragma </a:t>
            </a:r>
            <a:r>
              <a:rPr lang="en-US" b="1" dirty="0" err="1">
                <a:solidFill>
                  <a:schemeClr val="dk1"/>
                </a:solidFill>
                <a:latin typeface="Arial"/>
                <a:ea typeface="Arial"/>
                <a:cs typeface="Arial"/>
                <a:sym typeface="Arial"/>
              </a:rPr>
              <a:t>omp</a:t>
            </a:r>
            <a:r>
              <a:rPr lang="en-US" b="1" dirty="0">
                <a:solidFill>
                  <a:schemeClr val="dk1"/>
                </a:solidFill>
                <a:latin typeface="Arial"/>
                <a:ea typeface="Arial"/>
                <a:cs typeface="Arial"/>
                <a:sym typeface="Arial"/>
              </a:rPr>
              <a:t> parallel </a:t>
            </a:r>
            <a:r>
              <a:rPr lang="en-US" b="1" dirty="0" err="1">
                <a:solidFill>
                  <a:srgbClr val="0B4CE6"/>
                </a:solidFill>
                <a:latin typeface="Arial"/>
                <a:ea typeface="Arial"/>
                <a:cs typeface="Arial"/>
                <a:sym typeface="Arial"/>
              </a:rPr>
              <a:t>proc_bind</a:t>
            </a:r>
            <a:r>
              <a:rPr lang="en-US" b="1" dirty="0">
                <a:solidFill>
                  <a:srgbClr val="0B4CE6"/>
                </a:solidFill>
                <a:latin typeface="Arial"/>
                <a:ea typeface="Arial"/>
                <a:cs typeface="Arial"/>
                <a:sym typeface="Arial"/>
              </a:rPr>
              <a:t>(close)</a:t>
            </a:r>
            <a:r>
              <a:rPr lang="en-US" dirty="0">
                <a:solidFill>
                  <a:srgbClr val="0B4CE6"/>
                </a:solidFill>
                <a:latin typeface="Arial"/>
                <a:ea typeface="Arial"/>
                <a:cs typeface="Arial"/>
                <a:sym typeface="Arial"/>
              </a:rPr>
              <a:t> </a:t>
            </a:r>
            <a:endParaRPr sz="1400" dirty="0">
              <a:solidFill>
                <a:srgbClr val="0B4CE6"/>
              </a:solidFill>
              <a:latin typeface="Arial"/>
              <a:ea typeface="Arial"/>
              <a:cs typeface="Arial"/>
              <a:sym typeface="Arial"/>
            </a:endParaRPr>
          </a:p>
        </p:txBody>
      </p:sp>
      <p:sp>
        <p:nvSpPr>
          <p:cNvPr id="288" name="Google Shape;288;p42"/>
          <p:cNvSpPr txBox="1"/>
          <p:nvPr/>
        </p:nvSpPr>
        <p:spPr>
          <a:xfrm>
            <a:off x="6372475" y="2728229"/>
            <a:ext cx="930000" cy="430800"/>
          </a:xfrm>
          <a:prstGeom prst="rect">
            <a:avLst/>
          </a:prstGeom>
          <a:noFill/>
          <a:ln>
            <a:noFill/>
          </a:ln>
        </p:spPr>
        <p:txBody>
          <a:bodyPr spcFirstLastPara="1" wrap="square" lIns="91400" tIns="45700" rIns="91400" bIns="45700" anchor="t" anchorCtr="0">
            <a:noAutofit/>
          </a:bodyPr>
          <a:lstStyle/>
          <a:p>
            <a:r>
              <a:rPr lang="en-US" sz="2000" b="1">
                <a:solidFill>
                  <a:srgbClr val="0000FF"/>
                </a:solidFill>
              </a:rPr>
              <a:t> </a:t>
            </a:r>
            <a:r>
              <a:rPr lang="en-US" sz="2000" b="1">
                <a:solidFill>
                  <a:srgbClr val="0000FF"/>
                </a:solidFill>
                <a:latin typeface="Arial"/>
                <a:ea typeface="Arial"/>
                <a:cs typeface="Arial"/>
                <a:sym typeface="Arial"/>
              </a:rPr>
              <a:t>initial</a:t>
            </a:r>
            <a:r>
              <a:rPr lang="en-US" sz="2200" b="1">
                <a:solidFill>
                  <a:srgbClr val="0000FF"/>
                </a:solidFill>
                <a:latin typeface="Arial"/>
                <a:ea typeface="Arial"/>
                <a:cs typeface="Arial"/>
                <a:sym typeface="Arial"/>
              </a:rPr>
              <a:t> </a:t>
            </a: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348530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fld id="{C3D9731C-517F-41EF-9768-6432D85A18E5}" type="slidenum">
              <a:rPr lang="zh-CN" altLang="en-US"/>
              <a:pPr>
                <a:defRPr/>
              </a:pPr>
              <a:t>17</a:t>
            </a:fld>
            <a:endParaRPr lang="en-US" altLang="zh-CN"/>
          </a:p>
        </p:txBody>
      </p:sp>
      <p:sp>
        <p:nvSpPr>
          <p:cNvPr id="18435" name="Rectangle 2"/>
          <p:cNvSpPr>
            <a:spLocks noGrp="1" noChangeArrowheads="1"/>
          </p:cNvSpPr>
          <p:nvPr>
            <p:ph type="title"/>
          </p:nvPr>
        </p:nvSpPr>
        <p:spPr/>
        <p:txBody>
          <a:bodyPr/>
          <a:lstStyle/>
          <a:p>
            <a:pPr eaLnBrk="1" hangingPunct="1"/>
            <a:r>
              <a:rPr lang="en-US" altLang="zh-CN" dirty="0">
                <a:ea typeface="SimSun" pitchFamily="2" charset="-122"/>
              </a:rPr>
              <a:t>Exercise, Part B: Hello World</a:t>
            </a:r>
            <a:br>
              <a:rPr lang="en-US" altLang="zh-CN" dirty="0">
                <a:ea typeface="SimSun" pitchFamily="2" charset="-122"/>
              </a:rPr>
            </a:br>
            <a:r>
              <a:rPr lang="en-US" altLang="zh-CN" sz="2800" dirty="0">
                <a:solidFill>
                  <a:schemeClr val="tx1"/>
                </a:solidFill>
                <a:ea typeface="SimSun" pitchFamily="2" charset="-122"/>
              </a:rPr>
              <a:t>Verify that your OpenMP environment works</a:t>
            </a:r>
          </a:p>
        </p:txBody>
      </p:sp>
      <p:sp>
        <p:nvSpPr>
          <p:cNvPr id="18436" name="Rectangle 3"/>
          <p:cNvSpPr>
            <a:spLocks noGrp="1" noChangeArrowheads="1"/>
          </p:cNvSpPr>
          <p:nvPr>
            <p:ph type="body" idx="1"/>
          </p:nvPr>
        </p:nvSpPr>
        <p:spPr>
          <a:xfrm>
            <a:off x="1812925" y="1270001"/>
            <a:ext cx="8604250" cy="688975"/>
          </a:xfrm>
        </p:spPr>
        <p:txBody>
          <a:bodyPr/>
          <a:lstStyle/>
          <a:p>
            <a:pPr eaLnBrk="1" hangingPunct="1"/>
            <a:r>
              <a:rPr lang="en-US" altLang="zh-CN">
                <a:ea typeface="SimSun" pitchFamily="2" charset="-122"/>
              </a:rPr>
              <a:t>Write a multithreaded program that prints “hello world”.</a:t>
            </a:r>
          </a:p>
        </p:txBody>
      </p:sp>
      <p:sp>
        <p:nvSpPr>
          <p:cNvPr id="3150852" name="Text Box 4"/>
          <p:cNvSpPr txBox="1">
            <a:spLocks noChangeArrowheads="1"/>
          </p:cNvSpPr>
          <p:nvPr/>
        </p:nvSpPr>
        <p:spPr bwMode="auto">
          <a:xfrm>
            <a:off x="2391750" y="1973054"/>
            <a:ext cx="6370637" cy="3970318"/>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endParaRPr lang="en-US" altLang="zh-CN" dirty="0">
              <a:latin typeface="Arial" charset="0"/>
            </a:endParaRPr>
          </a:p>
          <a:p>
            <a:pPr algn="l">
              <a:spcBef>
                <a:spcPct val="50000"/>
              </a:spcBef>
              <a:defRPr/>
            </a:pPr>
            <a:r>
              <a:rPr lang="en-US" altLang="zh-CN" dirty="0">
                <a:latin typeface="Arial" charset="0"/>
              </a:rPr>
              <a:t>#include &lt;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endParaRPr lang="en-US" altLang="zh-CN" dirty="0">
              <a:latin typeface="Arial" charset="0"/>
            </a:endParaRP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p>
          <a:p>
            <a:pPr algn="l">
              <a:spcBef>
                <a:spcPct val="50000"/>
              </a:spcBef>
              <a:defRPr/>
            </a:pPr>
            <a:r>
              <a:rPr lang="en-US" altLang="zh-CN" dirty="0">
                <a:latin typeface="Arial" charset="0"/>
              </a:rPr>
              <a:t>     </a:t>
            </a:r>
            <a:r>
              <a:rPr lang="en-US" altLang="zh-CN" dirty="0" err="1">
                <a:latin typeface="Arial" charset="0"/>
              </a:rPr>
              <a:t>printf</a:t>
            </a:r>
            <a:r>
              <a:rPr lang="en-US" altLang="zh-CN" dirty="0">
                <a:latin typeface="Arial" charset="0"/>
              </a:rPr>
              <a:t>(“ hello ”);</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p>
          <a:p>
            <a:pPr algn="l">
              <a:spcBef>
                <a:spcPct val="50000"/>
              </a:spcBef>
              <a:defRPr/>
            </a:pPr>
            <a:br>
              <a:rPr lang="en-US" altLang="zh-CN" dirty="0">
                <a:latin typeface="Arial" charset="0"/>
              </a:rPr>
            </a:br>
            <a:r>
              <a:rPr lang="en-US" altLang="zh-CN" dirty="0">
                <a:latin typeface="Arial" charset="0"/>
              </a:rPr>
              <a:t>}</a:t>
            </a:r>
          </a:p>
        </p:txBody>
      </p:sp>
      <p:sp>
        <p:nvSpPr>
          <p:cNvPr id="18439" name="Text Box 11"/>
          <p:cNvSpPr txBox="1">
            <a:spLocks noChangeArrowheads="1"/>
          </p:cNvSpPr>
          <p:nvPr/>
        </p:nvSpPr>
        <p:spPr bwMode="auto">
          <a:xfrm>
            <a:off x="4936683" y="2541878"/>
            <a:ext cx="5527962" cy="2247411"/>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l">
              <a:spcBef>
                <a:spcPct val="50000"/>
              </a:spcBef>
            </a:pPr>
            <a:r>
              <a:rPr lang="en-US" sz="2000" b="1" dirty="0">
                <a:latin typeface="Arial" charset="0"/>
              </a:rPr>
              <a:t>Switches for compiling and linking</a:t>
            </a:r>
          </a:p>
          <a:p>
            <a:pPr lvl="1" algn="l">
              <a:spcBef>
                <a:spcPct val="50000"/>
              </a:spcBef>
            </a:pPr>
            <a:r>
              <a:rPr lang="en-US" sz="2000" b="1" dirty="0" err="1">
                <a:latin typeface="Arial" charset="0"/>
              </a:rPr>
              <a:t>gcc</a:t>
            </a:r>
            <a:r>
              <a:rPr lang="en-US" sz="2000" b="1" dirty="0">
                <a:latin typeface="Arial" charset="0"/>
              </a:rPr>
              <a:t> -</a:t>
            </a:r>
            <a:r>
              <a:rPr lang="en-US" sz="2000" b="1" dirty="0" err="1">
                <a:latin typeface="Arial" charset="0"/>
              </a:rPr>
              <a:t>fopenmp</a:t>
            </a:r>
            <a:r>
              <a:rPr lang="en-US" sz="2000" b="1" dirty="0">
                <a:latin typeface="Arial" charset="0"/>
              </a:rPr>
              <a:t>	Gnu (Linux, OSX)</a:t>
            </a:r>
          </a:p>
          <a:p>
            <a:pPr lvl="1" algn="l">
              <a:spcBef>
                <a:spcPct val="50000"/>
              </a:spcBef>
            </a:pPr>
            <a:r>
              <a:rPr lang="en-US" sz="2000" b="1" dirty="0">
                <a:latin typeface="Arial" charset="0"/>
              </a:rPr>
              <a:t>cc -</a:t>
            </a:r>
            <a:r>
              <a:rPr lang="en-US" sz="2000" b="1" dirty="0" err="1">
                <a:latin typeface="Arial" charset="0"/>
              </a:rPr>
              <a:t>qopenmp</a:t>
            </a:r>
            <a:r>
              <a:rPr lang="en-US" sz="2000" b="1" dirty="0">
                <a:latin typeface="Arial" charset="0"/>
              </a:rPr>
              <a:t>         Intel (</a:t>
            </a:r>
            <a:r>
              <a:rPr lang="en-US" sz="2000" b="1" dirty="0" err="1">
                <a:latin typeface="Arial" charset="0"/>
              </a:rPr>
              <a:t>Linux@NERSC</a:t>
            </a:r>
            <a:r>
              <a:rPr lang="en-US" sz="2000" b="1" dirty="0">
                <a:latin typeface="Arial" charset="0"/>
              </a:rPr>
              <a:t>)</a:t>
            </a:r>
          </a:p>
          <a:p>
            <a:pPr lvl="1" algn="l">
              <a:spcBef>
                <a:spcPct val="50000"/>
              </a:spcBef>
            </a:pPr>
            <a:r>
              <a:rPr lang="en-US" sz="2000" b="1" dirty="0" err="1">
                <a:latin typeface="Arial" charset="0"/>
              </a:rPr>
              <a:t>icl</a:t>
            </a:r>
            <a:r>
              <a:rPr lang="en-US" sz="2000" b="1" dirty="0">
                <a:latin typeface="Arial" charset="0"/>
              </a:rPr>
              <a:t> /</a:t>
            </a:r>
            <a:r>
              <a:rPr lang="en-US" sz="2000" b="1" dirty="0" err="1">
                <a:latin typeface="Arial" charset="0"/>
              </a:rPr>
              <a:t>Qopenmp</a:t>
            </a:r>
            <a:r>
              <a:rPr lang="en-US" sz="2000" b="1" dirty="0">
                <a:latin typeface="Arial" charset="0"/>
              </a:rPr>
              <a:t>  	Intel (windows)</a:t>
            </a:r>
          </a:p>
          <a:p>
            <a:pPr lvl="1" algn="l">
              <a:spcBef>
                <a:spcPct val="50000"/>
              </a:spcBef>
            </a:pPr>
            <a:r>
              <a:rPr lang="en-US" sz="2000" b="1" dirty="0" err="1">
                <a:latin typeface="Arial" charset="0"/>
              </a:rPr>
              <a:t>icc</a:t>
            </a:r>
            <a:r>
              <a:rPr lang="en-US" sz="2000" b="1" dirty="0">
                <a:latin typeface="Arial" charset="0"/>
              </a:rPr>
              <a:t> -</a:t>
            </a:r>
            <a:r>
              <a:rPr lang="en-US" sz="2000" b="1" dirty="0" err="1">
                <a:latin typeface="Arial" charset="0"/>
              </a:rPr>
              <a:t>fopenmp</a:t>
            </a:r>
            <a:r>
              <a:rPr lang="en-US" sz="2000" b="1" dirty="0">
                <a:latin typeface="Arial" charset="0"/>
              </a:rPr>
              <a:t>  	Intel (Linux, OSX)</a:t>
            </a:r>
          </a:p>
        </p:txBody>
      </p:sp>
      <p:grpSp>
        <p:nvGrpSpPr>
          <p:cNvPr id="3" name="Group 2"/>
          <p:cNvGrpSpPr/>
          <p:nvPr/>
        </p:nvGrpSpPr>
        <p:grpSpPr>
          <a:xfrm>
            <a:off x="2391209" y="2105026"/>
            <a:ext cx="5539044" cy="3460987"/>
            <a:chOff x="1338263" y="2117725"/>
            <a:chExt cx="5539044" cy="3460987"/>
          </a:xfrm>
        </p:grpSpPr>
        <p:grpSp>
          <p:nvGrpSpPr>
            <p:cNvPr id="2" name="Group 10"/>
            <p:cNvGrpSpPr>
              <a:grpSpLocks/>
            </p:cNvGrpSpPr>
            <p:nvPr/>
          </p:nvGrpSpPr>
          <p:grpSpPr bwMode="auto">
            <a:xfrm>
              <a:off x="1338263" y="2117725"/>
              <a:ext cx="5499100" cy="1960563"/>
              <a:chOff x="843" y="1334"/>
              <a:chExt cx="3464" cy="1235"/>
            </a:xfrm>
          </p:grpSpPr>
          <p:sp>
            <p:nvSpPr>
              <p:cNvPr id="18440" name="Text Box 5"/>
              <p:cNvSpPr txBox="1">
                <a:spLocks noChangeArrowheads="1"/>
              </p:cNvSpPr>
              <p:nvPr/>
            </p:nvSpPr>
            <p:spPr bwMode="auto">
              <a:xfrm>
                <a:off x="906" y="2075"/>
                <a:ext cx="3401" cy="494"/>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#pragma </a:t>
                </a:r>
                <a:r>
                  <a:rPr lang="en-US" dirty="0" err="1">
                    <a:solidFill>
                      <a:srgbClr val="C00000"/>
                    </a:solidFill>
                  </a:rPr>
                  <a:t>omp</a:t>
                </a:r>
                <a:r>
                  <a:rPr lang="en-US" dirty="0">
                    <a:solidFill>
                      <a:srgbClr val="C00000"/>
                    </a:solidFill>
                  </a:rPr>
                  <a:t> parallel</a:t>
                </a:r>
              </a:p>
              <a:p>
                <a:pPr algn="l">
                  <a:spcBef>
                    <a:spcPct val="50000"/>
                  </a:spcBef>
                </a:pPr>
                <a:r>
                  <a:rPr lang="en-US" dirty="0">
                    <a:solidFill>
                      <a:srgbClr val="C00000"/>
                    </a:solidFill>
                  </a:rPr>
                  <a:t>{</a:t>
                </a:r>
              </a:p>
            </p:txBody>
          </p:sp>
          <p:sp>
            <p:nvSpPr>
              <p:cNvPr id="18442" name="Text Box 9"/>
              <p:cNvSpPr txBox="1">
                <a:spLocks noChangeArrowheads="1"/>
              </p:cNvSpPr>
              <p:nvPr/>
            </p:nvSpPr>
            <p:spPr bwMode="auto">
              <a:xfrm>
                <a:off x="843" y="1334"/>
                <a:ext cx="3401" cy="233"/>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#include &lt;</a:t>
                </a:r>
                <a:r>
                  <a:rPr lang="en-US" dirty="0" err="1">
                    <a:solidFill>
                      <a:srgbClr val="C00000"/>
                    </a:solidFill>
                  </a:rPr>
                  <a:t>omp.h</a:t>
                </a:r>
                <a:r>
                  <a:rPr lang="en-US" dirty="0">
                    <a:solidFill>
                      <a:srgbClr val="C00000"/>
                    </a:solidFill>
                  </a:rPr>
                  <a:t>&gt;</a:t>
                </a:r>
              </a:p>
            </p:txBody>
          </p:sp>
        </p:grpSp>
        <p:sp>
          <p:nvSpPr>
            <p:cNvPr id="11" name="Text Box 9"/>
            <p:cNvSpPr txBox="1">
              <a:spLocks noChangeArrowheads="1"/>
            </p:cNvSpPr>
            <p:nvPr/>
          </p:nvSpPr>
          <p:spPr bwMode="auto">
            <a:xfrm>
              <a:off x="1478219" y="5208824"/>
              <a:ext cx="5399088" cy="369888"/>
            </a:xfrm>
            <a:prstGeom prst="rect">
              <a:avLst/>
            </a:prstGeom>
            <a:noFill/>
            <a:ln w="12700">
              <a:noFill/>
              <a:miter lim="800000"/>
              <a:headEnd type="none" w="sm" len="sm"/>
              <a:tailEnd type="none" w="sm" len="sm"/>
            </a:ln>
          </p:spPr>
          <p:txBody>
            <a:bodyPr>
              <a:spAutoFit/>
            </a:bodyPr>
            <a:lstStyle/>
            <a:p>
              <a:pPr algn="l">
                <a:spcBef>
                  <a:spcPct val="50000"/>
                </a:spcBef>
              </a:pPr>
              <a:r>
                <a:rPr lang="en-US" dirty="0">
                  <a:solidFill>
                    <a:srgbClr val="C00000"/>
                  </a:solidFill>
                </a:rPr>
                <a:t>}</a:t>
              </a:r>
            </a:p>
          </p:txBody>
        </p:sp>
      </p:grpSp>
      <p:sp>
        <p:nvSpPr>
          <p:cNvPr id="15" name="TextBox 14"/>
          <p:cNvSpPr txBox="1"/>
          <p:nvPr/>
        </p:nvSpPr>
        <p:spPr>
          <a:xfrm>
            <a:off x="2936113" y="1662812"/>
            <a:ext cx="7257326" cy="369332"/>
          </a:xfrm>
          <a:prstGeom prst="rect">
            <a:avLst/>
          </a:prstGeom>
          <a:noFill/>
        </p:spPr>
        <p:txBody>
          <a:bodyPr wrap="square" rtlCol="0">
            <a:spAutoFit/>
          </a:bodyPr>
          <a:lstStyle/>
          <a:p>
            <a:r>
              <a:rPr lang="en-US" dirty="0"/>
              <a:t>git clone https://</a:t>
            </a:r>
            <a:r>
              <a:rPr lang="en-US" dirty="0" err="1"/>
              <a:t>github.com</a:t>
            </a:r>
            <a:r>
              <a:rPr lang="en-US" dirty="0"/>
              <a:t>/</a:t>
            </a:r>
            <a:r>
              <a:rPr lang="en-US" dirty="0" err="1"/>
              <a:t>tgmattso</a:t>
            </a:r>
            <a:r>
              <a:rPr lang="en-US" dirty="0"/>
              <a:t>/</a:t>
            </a:r>
            <a:r>
              <a:rPr lang="en-US" dirty="0" err="1"/>
              <a:t>OpenMP_Common_Core.git</a:t>
            </a:r>
            <a:endParaRPr lang="en-US" dirty="0"/>
          </a:p>
        </p:txBody>
      </p:sp>
    </p:spTree>
    <p:extLst>
      <p:ext uri="{BB962C8B-B14F-4D97-AF65-F5344CB8AC3E}">
        <p14:creationId xmlns:p14="http://schemas.microsoft.com/office/powerpoint/2010/main" val="127378071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When to Use Nested OpenMP</a:t>
            </a:r>
          </a:p>
        </p:txBody>
      </p:sp>
      <p:sp>
        <p:nvSpPr>
          <p:cNvPr id="3" name="Content Placeholder 2"/>
          <p:cNvSpPr>
            <a:spLocks noGrp="1"/>
          </p:cNvSpPr>
          <p:nvPr>
            <p:ph idx="1"/>
          </p:nvPr>
        </p:nvSpPr>
        <p:spPr>
          <a:xfrm>
            <a:off x="607487" y="1201749"/>
            <a:ext cx="10598150" cy="5104469"/>
          </a:xfrm>
        </p:spPr>
        <p:txBody>
          <a:bodyPr>
            <a:normAutofit/>
          </a:bodyPr>
          <a:lstStyle/>
          <a:p>
            <a:r>
              <a:rPr lang="en-US" dirty="0"/>
              <a:t>Beneficial to use nested OpenMP to allow more fine-grained thread parallelism </a:t>
            </a:r>
          </a:p>
          <a:p>
            <a:r>
              <a:rPr lang="en-US" dirty="0"/>
              <a:t>Some application teams are exploring with nested OpenMP to allow more fine-grained thread parallelism</a:t>
            </a:r>
          </a:p>
          <a:p>
            <a:pPr lvl="1"/>
            <a:r>
              <a:rPr lang="en-US" dirty="0"/>
              <a:t>Hybrid MPI/</a:t>
            </a:r>
            <a:r>
              <a:rPr lang="en-US" dirty="0" err="1"/>
              <a:t>OpenMP</a:t>
            </a:r>
            <a:r>
              <a:rPr lang="en-US" dirty="0"/>
              <a:t> not using node fully packed</a:t>
            </a:r>
          </a:p>
          <a:p>
            <a:pPr lvl="1"/>
            <a:r>
              <a:rPr lang="en-US" dirty="0"/>
              <a:t>Top level </a:t>
            </a:r>
            <a:r>
              <a:rPr lang="en-US" dirty="0" err="1"/>
              <a:t>OpenMP</a:t>
            </a:r>
            <a:r>
              <a:rPr lang="en-US" dirty="0"/>
              <a:t> loop does not use all available threads</a:t>
            </a:r>
          </a:p>
          <a:p>
            <a:pPr lvl="1"/>
            <a:r>
              <a:rPr lang="en-US" dirty="0"/>
              <a:t>Multiple levels of </a:t>
            </a:r>
            <a:r>
              <a:rPr lang="en-US" dirty="0" err="1"/>
              <a:t>OpenMP</a:t>
            </a:r>
            <a:r>
              <a:rPr lang="en-US" dirty="0"/>
              <a:t> loops are not easily collapsed</a:t>
            </a:r>
          </a:p>
          <a:p>
            <a:pPr lvl="1"/>
            <a:r>
              <a:rPr lang="en-US" dirty="0"/>
              <a:t>Certain computational intensive kernels could use more threads</a:t>
            </a:r>
          </a:p>
          <a:p>
            <a:pPr lvl="1"/>
            <a:r>
              <a:rPr lang="en-US" dirty="0"/>
              <a:t>MKL can use extra cores with nested </a:t>
            </a:r>
            <a:r>
              <a:rPr lang="en-US" dirty="0" err="1"/>
              <a:t>OpenMP</a:t>
            </a:r>
            <a:endParaRPr lang="en-US" dirty="0"/>
          </a:p>
          <a:p>
            <a:r>
              <a:rPr lang="en-US" dirty="0"/>
              <a:t>Nested level can be arbitrarily deep</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170</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605694371"/>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Use Multiple Threads in MKL</a:t>
            </a:r>
          </a:p>
        </p:txBody>
      </p:sp>
      <p:sp>
        <p:nvSpPr>
          <p:cNvPr id="3" name="Content Placeholder 2"/>
          <p:cNvSpPr>
            <a:spLocks noGrp="1"/>
          </p:cNvSpPr>
          <p:nvPr>
            <p:ph idx="1"/>
          </p:nvPr>
        </p:nvSpPr>
        <p:spPr>
          <a:xfrm>
            <a:off x="581959" y="1024150"/>
            <a:ext cx="9717741" cy="5104469"/>
          </a:xfrm>
        </p:spPr>
        <p:txBody>
          <a:bodyPr/>
          <a:lstStyle/>
          <a:p>
            <a:r>
              <a:rPr lang="en-US" dirty="0"/>
              <a:t>By Default, in </a:t>
            </a:r>
            <a:r>
              <a:rPr lang="en-US" dirty="0" err="1"/>
              <a:t>OpenMP</a:t>
            </a:r>
            <a:r>
              <a:rPr lang="en-US" dirty="0"/>
              <a:t> parallel regions, only 1 thread will be used for MKL calls. </a:t>
            </a:r>
          </a:p>
          <a:p>
            <a:pPr lvl="1"/>
            <a:r>
              <a:rPr lang="en-US" dirty="0"/>
              <a:t>MKL_DYNAMICS is true by default</a:t>
            </a:r>
          </a:p>
          <a:p>
            <a:r>
              <a:rPr lang="en-US" dirty="0"/>
              <a:t>Nested </a:t>
            </a:r>
            <a:r>
              <a:rPr lang="en-US" dirty="0" err="1"/>
              <a:t>OpenMP</a:t>
            </a:r>
            <a:r>
              <a:rPr lang="en-US" dirty="0"/>
              <a:t> can be used to enable multiple threads for MKL calls.  </a:t>
            </a:r>
            <a:r>
              <a:rPr lang="en-US" dirty="0">
                <a:solidFill>
                  <a:srgbClr val="0000FF"/>
                </a:solidFill>
              </a:rPr>
              <a:t>Treat MKL as a nested inner </a:t>
            </a:r>
            <a:r>
              <a:rPr lang="en-US" dirty="0" err="1">
                <a:solidFill>
                  <a:srgbClr val="0000FF"/>
                </a:solidFill>
              </a:rPr>
              <a:t>OpenMP</a:t>
            </a:r>
            <a:r>
              <a:rPr lang="en-US" dirty="0">
                <a:solidFill>
                  <a:srgbClr val="0000FF"/>
                </a:solidFill>
              </a:rPr>
              <a:t> region.</a:t>
            </a:r>
          </a:p>
          <a:p>
            <a:r>
              <a:rPr lang="en-US" dirty="0"/>
              <a:t>Sample settings</a:t>
            </a:r>
          </a:p>
          <a:p>
            <a:endParaRPr lang="en-US" dirty="0"/>
          </a:p>
          <a:p>
            <a:endParaRPr lang="en-US" dirty="0"/>
          </a:p>
        </p:txBody>
      </p:sp>
      <p:sp>
        <p:nvSpPr>
          <p:cNvPr id="5" name="Rectangle 4"/>
          <p:cNvSpPr/>
          <p:nvPr/>
        </p:nvSpPr>
        <p:spPr>
          <a:xfrm>
            <a:off x="1411725" y="3850830"/>
            <a:ext cx="4571160" cy="1754327"/>
          </a:xfrm>
          <a:prstGeom prst="rect">
            <a:avLst/>
          </a:prstGeom>
          <a:solidFill>
            <a:srgbClr val="D0F7FF"/>
          </a:solidFill>
        </p:spPr>
        <p:txBody>
          <a:bodyPr wrap="square">
            <a:spAutoFit/>
          </a:bodyPr>
          <a:lstStyle/>
          <a:p>
            <a:r>
              <a:rPr lang="en-US" b="1" dirty="0"/>
              <a:t>export OMP_NESTED=true</a:t>
            </a:r>
          </a:p>
          <a:p>
            <a:r>
              <a:rPr lang="en-US" b="1" dirty="0"/>
              <a:t>export OMP_PLACES=cores</a:t>
            </a:r>
          </a:p>
          <a:p>
            <a:r>
              <a:rPr lang="en-US" b="1" dirty="0"/>
              <a:t>export OMP_PROC_BIND=</a:t>
            </a:r>
            <a:r>
              <a:rPr lang="en-US" b="1" dirty="0" err="1"/>
              <a:t>sprad,close</a:t>
            </a:r>
            <a:endParaRPr lang="en-US" b="1" dirty="0"/>
          </a:p>
          <a:p>
            <a:r>
              <a:rPr lang="en-US" b="1" dirty="0"/>
              <a:t>export OMP_NUM_THREADS=6,4</a:t>
            </a:r>
          </a:p>
          <a:p>
            <a:r>
              <a:rPr lang="en-US" b="1" dirty="0">
                <a:solidFill>
                  <a:srgbClr val="0000FF"/>
                </a:solidFill>
              </a:rPr>
              <a:t>export MKL_DYNAMICS=false </a:t>
            </a:r>
            <a:r>
              <a:rPr lang="en-US" b="1" dirty="0"/>
              <a:t> </a:t>
            </a:r>
          </a:p>
          <a:p>
            <a:r>
              <a:rPr lang="en-US" b="1" dirty="0"/>
              <a:t>export OMP_MAX_ACTIVE_LEVELS=2</a:t>
            </a:r>
          </a:p>
        </p:txBody>
      </p:sp>
      <p:pic>
        <p:nvPicPr>
          <p:cNvPr id="6" name="Picture 5" descr="Screen Shot 2015-10-08 at 4.49.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907" y="3142792"/>
            <a:ext cx="3483441" cy="2324593"/>
          </a:xfrm>
          <a:prstGeom prst="rect">
            <a:avLst/>
          </a:prstGeom>
        </p:spPr>
      </p:pic>
      <p:sp>
        <p:nvSpPr>
          <p:cNvPr id="7" name="Rectangle 6"/>
          <p:cNvSpPr/>
          <p:nvPr/>
        </p:nvSpPr>
        <p:spPr>
          <a:xfrm>
            <a:off x="7116119" y="5621660"/>
            <a:ext cx="2553016" cy="553998"/>
          </a:xfrm>
          <a:prstGeom prst="rect">
            <a:avLst/>
          </a:prstGeom>
        </p:spPr>
        <p:txBody>
          <a:bodyPr wrap="square">
            <a:spAutoFit/>
          </a:bodyPr>
          <a:lstStyle/>
          <a:p>
            <a:r>
              <a:rPr lang="en-US" sz="1200" dirty="0"/>
              <a:t>FFT3D on KNC, Ng=64</a:t>
            </a:r>
            <a:r>
              <a:rPr lang="en-US" sz="1200" baseline="30000" dirty="0"/>
              <a:t>3 </a:t>
            </a:r>
            <a:r>
              <a:rPr lang="en-US" sz="1200" i="1" dirty="0"/>
              <a:t>example </a:t>
            </a:r>
          </a:p>
          <a:p>
            <a:r>
              <a:rPr lang="en-US" sz="1200" i="1" dirty="0"/>
              <a:t>Courtesy of </a:t>
            </a:r>
            <a:r>
              <a:rPr lang="en-US" sz="1200" i="1" dirty="0" err="1"/>
              <a:t>Jeongnim</a:t>
            </a:r>
            <a:r>
              <a:rPr lang="en-US" sz="1200" i="1" dirty="0"/>
              <a:t> Kim,  Intel</a:t>
            </a:r>
            <a:r>
              <a:rPr lang="en-US" i="1" dirty="0"/>
              <a:t>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171</a:t>
            </a:fld>
            <a:endParaRPr lang="en-US" dirty="0">
              <a:solidFill>
                <a:srgbClr val="000000"/>
              </a:solidFill>
              <a:latin typeface="Tahoma" pitchFamily="34" charset="0"/>
              <a:cs typeface="Arial" pitchFamily="34" charset="0"/>
            </a:endParaRPr>
          </a:p>
        </p:txBody>
      </p:sp>
      <p:sp>
        <p:nvSpPr>
          <p:cNvPr id="8" name="TextBox 7"/>
          <p:cNvSpPr txBox="1"/>
          <p:nvPr/>
        </p:nvSpPr>
        <p:spPr>
          <a:xfrm>
            <a:off x="1385890" y="6358135"/>
            <a:ext cx="8748458" cy="307777"/>
          </a:xfrm>
          <a:prstGeom prst="rect">
            <a:avLst/>
          </a:prstGeom>
          <a:noFill/>
        </p:spPr>
        <p:txBody>
          <a:bodyPr wrap="square" rtlCol="0">
            <a:spAutoFit/>
          </a:bodyPr>
          <a:lstStyle/>
          <a:p>
            <a:r>
              <a:rPr lang="en-US" sz="1400" dirty="0"/>
              <a:t>*KNC: Intel® Xeon Phi™ processor (Knights Corner) </a:t>
            </a:r>
            <a:r>
              <a:rPr lang="mr-IN" sz="1400" dirty="0"/>
              <a:t>…</a:t>
            </a:r>
            <a:r>
              <a:rPr lang="en-US" sz="1400" dirty="0"/>
              <a:t> the first generation co-processor version of the chip. </a:t>
            </a:r>
          </a:p>
        </p:txBody>
      </p:sp>
    </p:spTree>
    <p:extLst>
      <p:ext uri="{BB962C8B-B14F-4D97-AF65-F5344CB8AC3E}">
        <p14:creationId xmlns:p14="http://schemas.microsoft.com/office/powerpoint/2010/main" val="255033556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2163-B91A-F54E-AC38-6E85CD7A7ADF}"/>
              </a:ext>
            </a:extLst>
          </p:cNvPr>
          <p:cNvSpPr>
            <a:spLocks noGrp="1"/>
          </p:cNvSpPr>
          <p:nvPr>
            <p:ph type="title"/>
          </p:nvPr>
        </p:nvSpPr>
        <p:spPr>
          <a:xfrm>
            <a:off x="222252" y="312749"/>
            <a:ext cx="10983384" cy="889000"/>
          </a:xfrm>
        </p:spPr>
        <p:txBody>
          <a:bodyPr/>
          <a:lstStyle/>
          <a:p>
            <a:r>
              <a:rPr lang="en-US" dirty="0"/>
              <a:t>   Exercise: Affinity Verification</a:t>
            </a:r>
          </a:p>
        </p:txBody>
      </p:sp>
      <p:sp>
        <p:nvSpPr>
          <p:cNvPr id="3" name="Content Placeholder 2">
            <a:extLst>
              <a:ext uri="{FF2B5EF4-FFF2-40B4-BE49-F238E27FC236}">
                <a16:creationId xmlns:a16="http://schemas.microsoft.com/office/drawing/2014/main" id="{CE62007A-9D96-0C4F-9335-A45ED9535364}"/>
              </a:ext>
            </a:extLst>
          </p:cNvPr>
          <p:cNvSpPr>
            <a:spLocks noGrp="1"/>
          </p:cNvSpPr>
          <p:nvPr>
            <p:ph idx="1"/>
          </p:nvPr>
        </p:nvSpPr>
        <p:spPr>
          <a:xfrm>
            <a:off x="607487" y="1201749"/>
            <a:ext cx="10795620" cy="5104469"/>
          </a:xfrm>
        </p:spPr>
        <p:txBody>
          <a:bodyPr/>
          <a:lstStyle/>
          <a:p>
            <a:r>
              <a:rPr lang="en-US" sz="2600" dirty="0"/>
              <a:t>Run the “Hello World” code, use OMP_DISPLAY_AFFINITY to observe affinity status  </a:t>
            </a:r>
          </a:p>
          <a:p>
            <a:pPr marL="0" indent="0">
              <a:buNone/>
            </a:pPr>
            <a:endParaRPr lang="en-US" sz="2600" dirty="0"/>
          </a:p>
          <a:p>
            <a:r>
              <a:rPr lang="en-US" sz="2600" dirty="0"/>
              <a:t>Change thread binding and number of threads and see how affinity status changes</a:t>
            </a:r>
          </a:p>
        </p:txBody>
      </p:sp>
      <p:sp>
        <p:nvSpPr>
          <p:cNvPr id="4" name="Slide Number Placeholder 3">
            <a:extLst>
              <a:ext uri="{FF2B5EF4-FFF2-40B4-BE49-F238E27FC236}">
                <a16:creationId xmlns:a16="http://schemas.microsoft.com/office/drawing/2014/main" id="{C8AEB93D-4EEB-5444-A958-A2E869A2167E}"/>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172</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120138855"/>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705859" y="336352"/>
            <a:ext cx="10983200" cy="8888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dirty="0"/>
              <a:t>OMP_PROC_BIND Choices for STREAM Benchmark</a:t>
            </a:r>
            <a:endParaRPr dirty="0"/>
          </a:p>
        </p:txBody>
      </p:sp>
      <p:sp>
        <p:nvSpPr>
          <p:cNvPr id="260" name="Google Shape;260;p40"/>
          <p:cNvSpPr/>
          <p:nvPr/>
        </p:nvSpPr>
        <p:spPr>
          <a:xfrm>
            <a:off x="1336833" y="1225167"/>
            <a:ext cx="3408400" cy="4291200"/>
          </a:xfrm>
          <a:prstGeom prst="rect">
            <a:avLst/>
          </a:prstGeom>
          <a:solidFill>
            <a:srgbClr val="D6ECF4"/>
          </a:solidFill>
          <a:ln>
            <a:noFill/>
          </a:ln>
        </p:spPr>
        <p:txBody>
          <a:bodyPr spcFirstLastPara="1" wrap="square" lIns="121900" tIns="60933" rIns="121900" bIns="60933" anchor="t" anchorCtr="0">
            <a:noAutofit/>
          </a:bodyPr>
          <a:lstStyle/>
          <a:p>
            <a:r>
              <a:rPr lang="en-US" sz="2000" b="1">
                <a:solidFill>
                  <a:srgbClr val="000000"/>
                </a:solidFill>
                <a:latin typeface="Arial"/>
                <a:ea typeface="Arial"/>
                <a:cs typeface="Arial"/>
                <a:sym typeface="Arial"/>
              </a:rPr>
              <a:t>OMP_NUM_THREADS=32</a:t>
            </a:r>
            <a:endParaRPr sz="2400"/>
          </a:p>
          <a:p>
            <a:r>
              <a:rPr lang="en-US" sz="2000" b="1">
                <a:solidFill>
                  <a:srgbClr val="000000"/>
                </a:solidFill>
                <a:latin typeface="Arial"/>
                <a:ea typeface="Arial"/>
                <a:cs typeface="Arial"/>
                <a:sym typeface="Arial"/>
              </a:rPr>
              <a:t>OMP_PLACES=threads</a:t>
            </a:r>
            <a:endParaRPr sz="2400"/>
          </a:p>
          <a:p>
            <a:endParaRPr sz="1400">
              <a:solidFill>
                <a:srgbClr val="000000"/>
              </a:solidFill>
              <a:latin typeface="Arial"/>
              <a:ea typeface="Arial"/>
              <a:cs typeface="Arial"/>
              <a:sym typeface="Arial"/>
            </a:endParaRPr>
          </a:p>
          <a:p>
            <a:r>
              <a:rPr lang="en-US" sz="1733">
                <a:solidFill>
                  <a:srgbClr val="0000FF"/>
                </a:solidFill>
                <a:latin typeface="Arial"/>
                <a:ea typeface="Arial"/>
                <a:cs typeface="Arial"/>
                <a:sym typeface="Arial"/>
              </a:rPr>
              <a:t>OMP_PROC_BIND=close</a:t>
            </a:r>
            <a:endParaRPr sz="1733"/>
          </a:p>
          <a:p>
            <a:pPr marL="0" lvl="1"/>
            <a:r>
              <a:rPr lang="en-US" sz="1733">
                <a:solidFill>
                  <a:srgbClr val="000000"/>
                </a:solidFill>
                <a:latin typeface="Arial"/>
                <a:ea typeface="Arial"/>
                <a:cs typeface="Arial"/>
                <a:sym typeface="Arial"/>
              </a:rPr>
              <a:t>Threads 0 to 31 bind to CPUs 0,32,1,33,2,34,…15,47.  All threads are in the first socket.  The second socket is idle.  Not optimal.</a:t>
            </a:r>
            <a:endParaRPr sz="1733"/>
          </a:p>
          <a:p>
            <a:endParaRPr sz="1733">
              <a:solidFill>
                <a:srgbClr val="000000"/>
              </a:solidFill>
              <a:latin typeface="Arial"/>
              <a:ea typeface="Arial"/>
              <a:cs typeface="Arial"/>
              <a:sym typeface="Arial"/>
            </a:endParaRPr>
          </a:p>
          <a:p>
            <a:r>
              <a:rPr lang="en-US" sz="1733">
                <a:solidFill>
                  <a:srgbClr val="FF0000"/>
                </a:solidFill>
                <a:latin typeface="Arial"/>
                <a:ea typeface="Arial"/>
                <a:cs typeface="Arial"/>
                <a:sym typeface="Arial"/>
              </a:rPr>
              <a:t>OMP_PROC_BIND=spread</a:t>
            </a:r>
            <a:endParaRPr sz="1733"/>
          </a:p>
          <a:p>
            <a:pPr marL="0" lvl="2"/>
            <a:r>
              <a:rPr lang="en-US" sz="1733">
                <a:solidFill>
                  <a:srgbClr val="000000"/>
                </a:solidFill>
                <a:latin typeface="Arial"/>
                <a:ea typeface="Arial"/>
                <a:cs typeface="Arial"/>
                <a:sym typeface="Arial"/>
              </a:rPr>
              <a:t>Threads 0 to 31 bind to CPUs 0,1,2,… to 31.  Both sockets and memory are used to maximize memory bandwidth.</a:t>
            </a:r>
            <a:endParaRPr sz="1733"/>
          </a:p>
        </p:txBody>
      </p:sp>
      <p:sp>
        <p:nvSpPr>
          <p:cNvPr id="261" name="Google Shape;261;p40"/>
          <p:cNvSpPr txBox="1"/>
          <p:nvPr/>
        </p:nvSpPr>
        <p:spPr>
          <a:xfrm>
            <a:off x="5752700" y="1225152"/>
            <a:ext cx="4169200" cy="769600"/>
          </a:xfrm>
          <a:prstGeom prst="rect">
            <a:avLst/>
          </a:prstGeom>
          <a:solidFill>
            <a:srgbClr val="E6F8FF"/>
          </a:solidFill>
          <a:ln>
            <a:noFill/>
          </a:ln>
        </p:spPr>
        <p:txBody>
          <a:bodyPr spcFirstLastPara="1" wrap="square" lIns="121900" tIns="60933" rIns="121900" bIns="60933" anchor="t" anchorCtr="0">
            <a:noAutofit/>
          </a:bodyPr>
          <a:lstStyle/>
          <a:p>
            <a:r>
              <a:rPr lang="en-US" sz="1400" dirty="0">
                <a:solidFill>
                  <a:srgbClr val="0000FF"/>
                </a:solidFill>
                <a:latin typeface="Arial"/>
                <a:ea typeface="Arial"/>
                <a:cs typeface="Arial"/>
                <a:sym typeface="Arial"/>
              </a:rPr>
              <a:t>Blue</a:t>
            </a:r>
            <a:r>
              <a:rPr lang="en-US" sz="1400" dirty="0">
                <a:solidFill>
                  <a:srgbClr val="000000"/>
                </a:solidFill>
                <a:latin typeface="Arial"/>
                <a:ea typeface="Arial"/>
                <a:cs typeface="Arial"/>
                <a:sym typeface="Arial"/>
              </a:rPr>
              <a:t>:  OMP_PROC_BIND=close</a:t>
            </a:r>
            <a:endParaRPr sz="2400" dirty="0"/>
          </a:p>
          <a:p>
            <a:r>
              <a:rPr lang="en-US" sz="1400" dirty="0">
                <a:solidFill>
                  <a:srgbClr val="FF0000"/>
                </a:solidFill>
                <a:latin typeface="Arial"/>
                <a:ea typeface="Arial"/>
                <a:cs typeface="Arial"/>
                <a:sym typeface="Arial"/>
              </a:rPr>
              <a:t>Red</a:t>
            </a:r>
            <a:r>
              <a:rPr lang="en-US" sz="1400" dirty="0">
                <a:solidFill>
                  <a:srgbClr val="000000"/>
                </a:solidFill>
                <a:latin typeface="Arial"/>
                <a:ea typeface="Arial"/>
                <a:cs typeface="Arial"/>
                <a:sym typeface="Arial"/>
              </a:rPr>
              <a:t>:   OMP_PROC_BIND=spread</a:t>
            </a:r>
            <a:endParaRPr sz="2400" dirty="0"/>
          </a:p>
          <a:p>
            <a:r>
              <a:rPr lang="en-US" sz="1400" dirty="0">
                <a:solidFill>
                  <a:srgbClr val="000000"/>
                </a:solidFill>
                <a:latin typeface="Arial"/>
                <a:ea typeface="Arial"/>
                <a:cs typeface="Arial"/>
                <a:sym typeface="Arial"/>
              </a:rPr>
              <a:t>Both with First Touch</a:t>
            </a:r>
            <a:endParaRPr sz="2400" dirty="0"/>
          </a:p>
        </p:txBody>
      </p:sp>
      <p:pic>
        <p:nvPicPr>
          <p:cNvPr id="262" name="Google Shape;262;p40" descr="stream_omp_proc_bind.png"/>
          <p:cNvPicPr preferRelativeResize="0"/>
          <p:nvPr/>
        </p:nvPicPr>
        <p:blipFill rotWithShape="1">
          <a:blip r:embed="rId3">
            <a:alphaModFix/>
          </a:blip>
          <a:srcRect/>
          <a:stretch/>
        </p:blipFill>
        <p:spPr>
          <a:xfrm>
            <a:off x="5393272" y="2193738"/>
            <a:ext cx="4780029" cy="3322703"/>
          </a:xfrm>
          <a:prstGeom prst="rect">
            <a:avLst/>
          </a:prstGeom>
          <a:noFill/>
          <a:ln>
            <a:noFill/>
          </a:ln>
        </p:spPr>
      </p:pic>
    </p:spTree>
    <p:extLst>
      <p:ext uri="{BB962C8B-B14F-4D97-AF65-F5344CB8AC3E}">
        <p14:creationId xmlns:p14="http://schemas.microsoft.com/office/powerpoint/2010/main" val="2892682909"/>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81" y="344308"/>
            <a:ext cx="10650828" cy="889000"/>
          </a:xfrm>
        </p:spPr>
        <p:txBody>
          <a:bodyPr/>
          <a:lstStyle/>
          <a:p>
            <a:r>
              <a:rPr lang="en-US" dirty="0"/>
              <a:t>Exercise: STREAM Benchmark</a:t>
            </a:r>
          </a:p>
        </p:txBody>
      </p:sp>
      <p:sp>
        <p:nvSpPr>
          <p:cNvPr id="3" name="Content Placeholder 2"/>
          <p:cNvSpPr>
            <a:spLocks noGrp="1"/>
          </p:cNvSpPr>
          <p:nvPr>
            <p:ph idx="1"/>
          </p:nvPr>
        </p:nvSpPr>
        <p:spPr>
          <a:xfrm>
            <a:off x="801289" y="931612"/>
            <a:ext cx="9950611" cy="4994775"/>
          </a:xfrm>
        </p:spPr>
        <p:txBody>
          <a:bodyPr/>
          <a:lstStyle/>
          <a:p>
            <a:endParaRPr lang="en-US" sz="2000" dirty="0"/>
          </a:p>
          <a:p>
            <a:pPr>
              <a:buSzPct val="150000"/>
              <a:buFont typeface="Arial" panose="020B0604020202020204" pitchFamily="34" charset="0"/>
              <a:buChar char="•"/>
            </a:pPr>
            <a:r>
              <a:rPr lang="en-US" sz="2600" dirty="0"/>
              <a:t>Use the STREAM benchmark code: C/affinity/</a:t>
            </a:r>
            <a:r>
              <a:rPr lang="en-US" sz="2600" dirty="0" err="1"/>
              <a:t>stream.c</a:t>
            </a:r>
            <a:endParaRPr lang="en-US" sz="2600" dirty="0"/>
          </a:p>
          <a:p>
            <a:pPr lvl="1">
              <a:buSzPct val="100000"/>
              <a:buFont typeface="Courier New" panose="02070309020205020404" pitchFamily="49" charset="0"/>
              <a:buChar char="o"/>
            </a:pPr>
            <a:r>
              <a:rPr lang="en-US" sz="2200" dirty="0"/>
              <a:t>Sample batch script: “</a:t>
            </a:r>
            <a:r>
              <a:rPr lang="en-US" sz="2200" dirty="0" err="1"/>
              <a:t>run_stream_sample.sh</a:t>
            </a:r>
            <a:r>
              <a:rPr lang="en-US" sz="2200" dirty="0"/>
              <a:t>”</a:t>
            </a:r>
          </a:p>
          <a:p>
            <a:pPr marL="690562" lvl="2" indent="0">
              <a:buNone/>
            </a:pPr>
            <a:r>
              <a:rPr lang="en-US" sz="2200" dirty="0"/>
              <a:t>% </a:t>
            </a:r>
            <a:r>
              <a:rPr lang="en-US" sz="2200" dirty="0" err="1"/>
              <a:t>sbatch</a:t>
            </a:r>
            <a:r>
              <a:rPr lang="en-US" sz="2200" dirty="0"/>
              <a:t> &lt;</a:t>
            </a:r>
            <a:r>
              <a:rPr lang="en-US" sz="2200" dirty="0" err="1"/>
              <a:t>job_script</a:t>
            </a:r>
            <a:r>
              <a:rPr lang="en-US" sz="2200" dirty="0"/>
              <a:t>&gt;</a:t>
            </a:r>
          </a:p>
          <a:p>
            <a:pPr lvl="1">
              <a:buFont typeface="Courier New" panose="02070309020205020404" pitchFamily="49" charset="0"/>
              <a:buChar char="o"/>
            </a:pPr>
            <a:r>
              <a:rPr lang="en-US" sz="2200" dirty="0"/>
              <a:t>STREAM memory bandwidth results: check “Best Rate” for “Triad” in the output</a:t>
            </a:r>
          </a:p>
          <a:p>
            <a:pPr lvl="1">
              <a:buSzPct val="100000"/>
              <a:buFont typeface="Courier New" panose="02070309020205020404" pitchFamily="49" charset="0"/>
              <a:buChar char="o"/>
            </a:pPr>
            <a:r>
              <a:rPr lang="en-US" sz="2200" dirty="0"/>
              <a:t>Experiment with different OMP_NUM_THREADS, OMP_PROC_BIND, and OMP_PLACES, and OMP_DISPLAY_AFFINITY settings to check thread affinity output and performance result</a:t>
            </a:r>
          </a:p>
          <a:p>
            <a:pPr lvl="1">
              <a:buSzPct val="100000"/>
              <a:buFont typeface="Courier New" panose="02070309020205020404" pitchFamily="49" charset="0"/>
              <a:buChar char="o"/>
            </a:pPr>
            <a:r>
              <a:rPr lang="en-US" sz="2200" dirty="0"/>
              <a:t>Run with 8, 16, 32, 48, 64 threads, and OMP_PROC_BIND=spread or close</a:t>
            </a:r>
          </a:p>
          <a:p>
            <a:pPr>
              <a:buSzPct val="150000"/>
            </a:pPr>
            <a:r>
              <a:rPr lang="en-US" sz="2600" dirty="0"/>
              <a:t>Compare your results with the previous STREAM plot</a:t>
            </a:r>
          </a:p>
        </p:txBody>
      </p:sp>
    </p:spTree>
    <p:extLst>
      <p:ext uri="{BB962C8B-B14F-4D97-AF65-F5344CB8AC3E}">
        <p14:creationId xmlns:p14="http://schemas.microsoft.com/office/powerpoint/2010/main" val="973019022"/>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768-A55E-A64B-86E5-2A819602B8C6}"/>
              </a:ext>
            </a:extLst>
          </p:cNvPr>
          <p:cNvSpPr>
            <a:spLocks noGrp="1"/>
          </p:cNvSpPr>
          <p:nvPr>
            <p:ph type="title"/>
          </p:nvPr>
        </p:nvSpPr>
        <p:spPr/>
        <p:txBody>
          <a:bodyPr/>
          <a:lstStyle/>
          <a:p>
            <a:r>
              <a:rPr lang="en-US" dirty="0"/>
              <a:t>    Writing NUMA-aware OpenMP Code</a:t>
            </a:r>
          </a:p>
        </p:txBody>
      </p:sp>
      <p:sp>
        <p:nvSpPr>
          <p:cNvPr id="3" name="Content Placeholder 2">
            <a:extLst>
              <a:ext uri="{FF2B5EF4-FFF2-40B4-BE49-F238E27FC236}">
                <a16:creationId xmlns:a16="http://schemas.microsoft.com/office/drawing/2014/main" id="{99ADEBA0-B4D4-CE4D-BC0A-4F81F0DE20D1}"/>
              </a:ext>
            </a:extLst>
          </p:cNvPr>
          <p:cNvSpPr>
            <a:spLocks noGrp="1"/>
          </p:cNvSpPr>
          <p:nvPr>
            <p:ph idx="1"/>
          </p:nvPr>
        </p:nvSpPr>
        <p:spPr>
          <a:xfrm>
            <a:off x="1622045" y="636588"/>
            <a:ext cx="8947910" cy="5624547"/>
          </a:xfrm>
        </p:spPr>
        <p:txBody>
          <a:bodyPr/>
          <a:lstStyle/>
          <a:p>
            <a:pPr marL="339725" lvl="1" indent="0">
              <a:buNone/>
            </a:pPr>
            <a:endParaRPr lang="en-US" dirty="0"/>
          </a:p>
          <a:p>
            <a:r>
              <a:rPr lang="en-US" dirty="0"/>
              <a:t>Control the places where threads are mapped</a:t>
            </a:r>
          </a:p>
          <a:p>
            <a:pPr lvl="1"/>
            <a:r>
              <a:rPr lang="en-US" dirty="0"/>
              <a:t>Place threads onto cores to optimize performance</a:t>
            </a:r>
          </a:p>
          <a:p>
            <a:pPr lvl="1"/>
            <a:r>
              <a:rPr lang="en-US" dirty="0"/>
              <a:t>Keep threads working on similar data close to each other</a:t>
            </a:r>
          </a:p>
          <a:p>
            <a:pPr lvl="1"/>
            <a:r>
              <a:rPr lang="en-US" dirty="0"/>
              <a:t>Maximize utilization of memory controllers by spreading threads out</a:t>
            </a:r>
          </a:p>
          <a:p>
            <a:pPr lvl="1"/>
            <a:endParaRPr lang="en-US" dirty="0"/>
          </a:p>
          <a:p>
            <a:r>
              <a:rPr lang="en-US" dirty="0"/>
              <a:t>Processor binding … Disable thread migration</a:t>
            </a:r>
          </a:p>
          <a:p>
            <a:pPr lvl="1"/>
            <a:r>
              <a:rPr lang="en-US" dirty="0"/>
              <a:t>By Default, an OS migrates threads to maximize utilization of resources on the chip.  </a:t>
            </a:r>
          </a:p>
          <a:p>
            <a:pPr lvl="1"/>
            <a:r>
              <a:rPr lang="en-US" dirty="0"/>
              <a:t>To Optimize for NUMA, we need to turn off thread migration … bind threads to a processor/core</a:t>
            </a:r>
          </a:p>
          <a:p>
            <a:pPr lvl="1"/>
            <a:endParaRPr lang="en-US" dirty="0"/>
          </a:p>
          <a:p>
            <a:r>
              <a:rPr lang="en-US" dirty="0"/>
              <a:t>Memory Affinity</a:t>
            </a:r>
          </a:p>
          <a:p>
            <a:pPr lvl="1"/>
            <a:r>
              <a:rPr lang="en-US" dirty="0"/>
              <a:t>Maximize reuse of data in the cache hierarchy</a:t>
            </a:r>
          </a:p>
          <a:p>
            <a:pPr lvl="1"/>
            <a:r>
              <a:rPr lang="en-US" dirty="0"/>
              <a:t>Maximize reuse of data in memory pages</a:t>
            </a:r>
          </a:p>
          <a:p>
            <a:pPr lvl="1"/>
            <a:endParaRPr lang="en-US" dirty="0"/>
          </a:p>
        </p:txBody>
      </p:sp>
      <p:sp>
        <p:nvSpPr>
          <p:cNvPr id="4" name="Slide Number Placeholder 3">
            <a:extLst>
              <a:ext uri="{FF2B5EF4-FFF2-40B4-BE49-F238E27FC236}">
                <a16:creationId xmlns:a16="http://schemas.microsoft.com/office/drawing/2014/main" id="{EE295EED-C1C8-3242-B1AD-EB37A6C20EE0}"/>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175</a:t>
            </a:fld>
            <a:endParaRPr lang="en-US" dirty="0">
              <a:solidFill>
                <a:srgbClr val="000000"/>
              </a:solidFill>
              <a:latin typeface="Tahoma" pitchFamily="34" charset="0"/>
              <a:cs typeface="Arial" pitchFamily="34" charset="0"/>
            </a:endParaRPr>
          </a:p>
        </p:txBody>
      </p:sp>
      <p:sp>
        <p:nvSpPr>
          <p:cNvPr id="5" name="Right Arrow 4">
            <a:extLst>
              <a:ext uri="{FF2B5EF4-FFF2-40B4-BE49-F238E27FC236}">
                <a16:creationId xmlns:a16="http://schemas.microsoft.com/office/drawing/2014/main" id="{9DE9DE51-0A8F-1A43-B944-687657BD0F00}"/>
              </a:ext>
            </a:extLst>
          </p:cNvPr>
          <p:cNvSpPr/>
          <p:nvPr/>
        </p:nvSpPr>
        <p:spPr bwMode="auto">
          <a:xfrm>
            <a:off x="1195597" y="5168994"/>
            <a:ext cx="245472" cy="672525"/>
          </a:xfrm>
          <a:prstGeom prst="rightArrow">
            <a:avLst/>
          </a:prstGeom>
          <a:solidFill>
            <a:srgbClr val="C0000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Tree>
    <p:extLst>
      <p:ext uri="{BB962C8B-B14F-4D97-AF65-F5344CB8AC3E}">
        <p14:creationId xmlns:p14="http://schemas.microsoft.com/office/powerpoint/2010/main" val="2599643350"/>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608556" y="192088"/>
            <a:ext cx="8237600" cy="8888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sz="2600" dirty="0"/>
              <a:t>  </a:t>
            </a:r>
            <a:r>
              <a:rPr lang="en-US" dirty="0"/>
              <a:t>Memory Affinity: “First Touch” memory</a:t>
            </a:r>
            <a:endParaRPr dirty="0"/>
          </a:p>
        </p:txBody>
      </p:sp>
      <p:pic>
        <p:nvPicPr>
          <p:cNvPr id="236" name="Google Shape;236;p38" descr="Untitled.png"/>
          <p:cNvPicPr preferRelativeResize="0"/>
          <p:nvPr/>
        </p:nvPicPr>
        <p:blipFill rotWithShape="1">
          <a:blip r:embed="rId3">
            <a:alphaModFix/>
          </a:blip>
          <a:srcRect/>
          <a:stretch/>
        </p:blipFill>
        <p:spPr>
          <a:xfrm>
            <a:off x="5899884" y="3543493"/>
            <a:ext cx="4028344" cy="2791259"/>
          </a:xfrm>
          <a:prstGeom prst="rect">
            <a:avLst/>
          </a:prstGeom>
          <a:noFill/>
          <a:ln>
            <a:noFill/>
          </a:ln>
        </p:spPr>
      </p:pic>
      <p:sp>
        <p:nvSpPr>
          <p:cNvPr id="237" name="Google Shape;237;p38"/>
          <p:cNvSpPr txBox="1"/>
          <p:nvPr/>
        </p:nvSpPr>
        <p:spPr>
          <a:xfrm>
            <a:off x="5826179" y="2747588"/>
            <a:ext cx="4440400" cy="554000"/>
          </a:xfrm>
          <a:prstGeom prst="rect">
            <a:avLst/>
          </a:prstGeom>
          <a:solidFill>
            <a:srgbClr val="F7FDFF"/>
          </a:solidFill>
          <a:ln>
            <a:noFill/>
          </a:ln>
        </p:spPr>
        <p:txBody>
          <a:bodyPr spcFirstLastPara="1" wrap="square" lIns="121900" tIns="60933" rIns="121900" bIns="60933" anchor="t" anchorCtr="0">
            <a:noAutofit/>
          </a:bodyPr>
          <a:lstStyle/>
          <a:p>
            <a:r>
              <a:rPr lang="en-US" sz="1400">
                <a:solidFill>
                  <a:srgbClr val="FF0000"/>
                </a:solidFill>
                <a:latin typeface="Arial"/>
                <a:ea typeface="Arial"/>
                <a:cs typeface="Arial"/>
                <a:sym typeface="Arial"/>
              </a:rPr>
              <a:t>Red</a:t>
            </a:r>
            <a:r>
              <a:rPr lang="en-US" sz="1400">
                <a:solidFill>
                  <a:srgbClr val="000000"/>
                </a:solidFill>
                <a:latin typeface="Arial"/>
                <a:ea typeface="Arial"/>
                <a:cs typeface="Arial"/>
                <a:sym typeface="Arial"/>
              </a:rPr>
              <a:t>:  step 1.1 + step 2.  No First Touch</a:t>
            </a:r>
            <a:endParaRPr sz="2400"/>
          </a:p>
          <a:p>
            <a:r>
              <a:rPr lang="en-US" sz="1400">
                <a:solidFill>
                  <a:srgbClr val="0000FF"/>
                </a:solidFill>
                <a:latin typeface="Arial"/>
                <a:ea typeface="Arial"/>
                <a:cs typeface="Arial"/>
                <a:sym typeface="Arial"/>
              </a:rPr>
              <a:t>Blue</a:t>
            </a:r>
            <a:r>
              <a:rPr lang="en-US" sz="1400">
                <a:solidFill>
                  <a:srgbClr val="000000"/>
                </a:solidFill>
                <a:latin typeface="Arial"/>
                <a:ea typeface="Arial"/>
                <a:cs typeface="Arial"/>
                <a:sym typeface="Arial"/>
              </a:rPr>
              <a:t>: step 1.2 + step 2.  First Touch</a:t>
            </a:r>
            <a:endParaRPr sz="2400"/>
          </a:p>
        </p:txBody>
      </p:sp>
      <p:sp>
        <p:nvSpPr>
          <p:cNvPr id="238" name="Google Shape;238;p38"/>
          <p:cNvSpPr txBox="1">
            <a:spLocks noGrp="1"/>
          </p:cNvSpPr>
          <p:nvPr>
            <p:ph type="body" idx="1"/>
          </p:nvPr>
        </p:nvSpPr>
        <p:spPr>
          <a:xfrm>
            <a:off x="1574105" y="1227664"/>
            <a:ext cx="3386800" cy="4272000"/>
          </a:xfrm>
          <a:prstGeom prst="rect">
            <a:avLst/>
          </a:prstGeom>
          <a:solidFill>
            <a:srgbClr val="E6F8FF"/>
          </a:solidFill>
          <a:ln>
            <a:noFill/>
          </a:ln>
        </p:spPr>
        <p:txBody>
          <a:bodyPr spcFirstLastPara="1" vert="horz" wrap="square" lIns="0" tIns="0" rIns="0" bIns="0" numCol="1" anchor="ctr" anchorCtr="0" compatLnSpc="1">
            <a:prstTxWarp prst="textNoShape">
              <a:avLst/>
            </a:prstTxWarp>
            <a:noAutofit/>
          </a:bodyPr>
          <a:lstStyle/>
          <a:p>
            <a:pPr marL="0" indent="0">
              <a:lnSpc>
                <a:spcPct val="90000"/>
              </a:lnSpc>
              <a:spcBef>
                <a:spcPts val="360"/>
              </a:spcBef>
              <a:spcAft>
                <a:spcPts val="0"/>
              </a:spcAft>
              <a:buSzPts val="1800"/>
              <a:buNone/>
            </a:pPr>
            <a:r>
              <a:rPr lang="en-US" sz="1800" b="1" i="1" dirty="0"/>
              <a:t> </a:t>
            </a:r>
            <a:r>
              <a:rPr lang="en-US" sz="1800" b="1" i="1" dirty="0">
                <a:solidFill>
                  <a:srgbClr val="CC0000"/>
                </a:solidFill>
              </a:rPr>
              <a:t> Step 1.1 Initialization             </a:t>
            </a:r>
            <a:endParaRPr dirty="0">
              <a:solidFill>
                <a:srgbClr val="CC0000"/>
              </a:solidFill>
            </a:endParaRPr>
          </a:p>
          <a:p>
            <a:pPr marL="0" indent="0">
              <a:lnSpc>
                <a:spcPct val="90000"/>
              </a:lnSpc>
              <a:spcBef>
                <a:spcPts val="360"/>
              </a:spcBef>
              <a:spcAft>
                <a:spcPts val="0"/>
              </a:spcAft>
              <a:buSzPts val="1800"/>
              <a:buNone/>
            </a:pPr>
            <a:r>
              <a:rPr lang="en-US" sz="1800" b="1" i="1" dirty="0">
                <a:solidFill>
                  <a:srgbClr val="CC0000"/>
                </a:solidFill>
              </a:rPr>
              <a:t>  by master thread only</a:t>
            </a:r>
            <a:r>
              <a:rPr lang="en-US" sz="1800" dirty="0">
                <a:solidFill>
                  <a:srgbClr val="CC0000"/>
                </a:solidFill>
              </a:rPr>
              <a:t> </a:t>
            </a:r>
            <a:endParaRPr dirty="0">
              <a:solidFill>
                <a:srgbClr val="CC0000"/>
              </a:solidFill>
            </a:endParaRPr>
          </a:p>
          <a:p>
            <a:pPr marL="0" indent="0">
              <a:spcBef>
                <a:spcPts val="0"/>
              </a:spcBef>
              <a:spcAft>
                <a:spcPts val="0"/>
              </a:spcAft>
              <a:buSzPts val="1800"/>
              <a:buNone/>
            </a:pPr>
            <a:r>
              <a:rPr lang="en-US" sz="1800" dirty="0"/>
              <a:t>  for (j=0; j&lt;</a:t>
            </a:r>
            <a:r>
              <a:rPr lang="en-US" sz="1800" dirty="0" err="1"/>
              <a:t>VectorSize</a:t>
            </a:r>
            <a:r>
              <a:rPr lang="en-US" sz="1800" dirty="0"/>
              <a:t>; </a:t>
            </a:r>
            <a:r>
              <a:rPr lang="en-US" sz="1800" dirty="0" err="1"/>
              <a:t>j++</a:t>
            </a:r>
            <a:r>
              <a:rPr lang="en-US" sz="1800" dirty="0"/>
              <a:t>) { </a:t>
            </a:r>
            <a:endParaRPr dirty="0"/>
          </a:p>
          <a:p>
            <a:pPr marL="0" indent="0">
              <a:spcBef>
                <a:spcPts val="0"/>
              </a:spcBef>
              <a:spcAft>
                <a:spcPts val="0"/>
              </a:spcAft>
              <a:buSzPts val="1800"/>
              <a:buNone/>
            </a:pPr>
            <a:r>
              <a:rPr lang="en-US" sz="1800" dirty="0"/>
              <a:t>  a[j] = 1.0; b[j] = 2.0; c[j] = 0.0;}</a:t>
            </a:r>
            <a:endParaRPr dirty="0"/>
          </a:p>
          <a:p>
            <a:pPr marL="0" indent="0">
              <a:spcBef>
                <a:spcPts val="0"/>
              </a:spcBef>
              <a:spcAft>
                <a:spcPts val="0"/>
              </a:spcAft>
              <a:buSzPts val="1800"/>
              <a:buNone/>
            </a:pPr>
            <a:endParaRPr sz="1800" dirty="0">
              <a:solidFill>
                <a:srgbClr val="3366FF"/>
              </a:solidFill>
            </a:endParaRPr>
          </a:p>
          <a:p>
            <a:pPr marL="0" indent="0">
              <a:spcBef>
                <a:spcPts val="0"/>
              </a:spcBef>
              <a:spcAft>
                <a:spcPts val="0"/>
              </a:spcAft>
              <a:buSzPts val="1800"/>
              <a:buNone/>
            </a:pPr>
            <a:r>
              <a:rPr lang="en-US" sz="2000" b="1" i="1" dirty="0">
                <a:solidFill>
                  <a:srgbClr val="3366FF"/>
                </a:solidFill>
              </a:rPr>
              <a:t>  </a:t>
            </a:r>
            <a:r>
              <a:rPr lang="en-US" sz="1800" b="1" i="1" dirty="0">
                <a:solidFill>
                  <a:srgbClr val="3366FF"/>
                </a:solidFill>
              </a:rPr>
              <a:t>Step 1.2 Initialization </a:t>
            </a:r>
            <a:endParaRPr dirty="0">
              <a:solidFill>
                <a:srgbClr val="3366FF"/>
              </a:solidFill>
            </a:endParaRPr>
          </a:p>
          <a:p>
            <a:pPr marL="0" indent="0">
              <a:spcBef>
                <a:spcPts val="0"/>
              </a:spcBef>
              <a:spcAft>
                <a:spcPts val="0"/>
              </a:spcAft>
              <a:buSzPts val="1800"/>
              <a:buNone/>
            </a:pPr>
            <a:r>
              <a:rPr lang="en-US" sz="1800" b="1" i="1" dirty="0">
                <a:solidFill>
                  <a:srgbClr val="3366FF"/>
                </a:solidFill>
              </a:rPr>
              <a:t>  by all threads</a:t>
            </a:r>
            <a:endParaRPr sz="1800" b="1" i="1" dirty="0">
              <a:solidFill>
                <a:srgbClr val="3366FF"/>
              </a:solidFill>
            </a:endParaRPr>
          </a:p>
          <a:p>
            <a:pPr marL="0" indent="0">
              <a:spcBef>
                <a:spcPts val="0"/>
              </a:spcBef>
              <a:spcAft>
                <a:spcPts val="0"/>
              </a:spcAft>
              <a:buSzPts val="1800"/>
              <a:buNone/>
            </a:pPr>
            <a:r>
              <a:rPr lang="en-US" sz="1800" dirty="0">
                <a:solidFill>
                  <a:srgbClr val="FF0000"/>
                </a:solidFill>
              </a:rPr>
              <a:t> </a:t>
            </a:r>
            <a:r>
              <a:rPr lang="en-US" sz="1800" b="1" dirty="0">
                <a:solidFill>
                  <a:srgbClr val="0000FF"/>
                </a:solidFill>
              </a:rPr>
              <a:t> #pragma </a:t>
            </a:r>
            <a:r>
              <a:rPr lang="en-US" sz="1800" b="1" dirty="0" err="1">
                <a:solidFill>
                  <a:srgbClr val="0000FF"/>
                </a:solidFill>
              </a:rPr>
              <a:t>omp</a:t>
            </a:r>
            <a:r>
              <a:rPr lang="en-US" sz="1800" b="1" dirty="0">
                <a:solidFill>
                  <a:srgbClr val="0000FF"/>
                </a:solidFill>
              </a:rPr>
              <a:t> parallel for </a:t>
            </a:r>
            <a:endParaRPr dirty="0"/>
          </a:p>
          <a:p>
            <a:pPr marL="0" indent="0">
              <a:spcBef>
                <a:spcPts val="0"/>
              </a:spcBef>
              <a:spcAft>
                <a:spcPts val="0"/>
              </a:spcAft>
              <a:buSzPts val="1800"/>
              <a:buNone/>
            </a:pPr>
            <a:r>
              <a:rPr lang="en-US" sz="1800" dirty="0"/>
              <a:t>  for (j=0; j&lt;</a:t>
            </a:r>
            <a:r>
              <a:rPr lang="en-US" sz="1800" dirty="0" err="1"/>
              <a:t>VectorSize</a:t>
            </a:r>
            <a:r>
              <a:rPr lang="en-US" sz="1800" dirty="0"/>
              <a:t>; </a:t>
            </a:r>
            <a:r>
              <a:rPr lang="en-US" sz="1800" dirty="0" err="1"/>
              <a:t>j++</a:t>
            </a:r>
            <a:r>
              <a:rPr lang="en-US" sz="1800" dirty="0"/>
              <a:t>) { </a:t>
            </a:r>
            <a:endParaRPr dirty="0"/>
          </a:p>
          <a:p>
            <a:pPr marL="0" indent="0">
              <a:spcBef>
                <a:spcPts val="0"/>
              </a:spcBef>
              <a:spcAft>
                <a:spcPts val="0"/>
              </a:spcAft>
              <a:buSzPts val="1800"/>
              <a:buNone/>
            </a:pPr>
            <a:r>
              <a:rPr lang="en-US" sz="1800" dirty="0"/>
              <a:t>  a[j] = 1.0; b[j] = 2.0; c[j] = 0.0;}</a:t>
            </a:r>
            <a:endParaRPr dirty="0"/>
          </a:p>
          <a:p>
            <a:pPr marL="0" indent="0">
              <a:spcBef>
                <a:spcPts val="0"/>
              </a:spcBef>
              <a:spcAft>
                <a:spcPts val="0"/>
              </a:spcAft>
              <a:buSzPts val="1800"/>
              <a:buNone/>
            </a:pPr>
            <a:endParaRPr sz="1800" dirty="0"/>
          </a:p>
          <a:p>
            <a:pPr marL="0" indent="0">
              <a:spcBef>
                <a:spcPts val="0"/>
              </a:spcBef>
              <a:spcAft>
                <a:spcPts val="0"/>
              </a:spcAft>
              <a:buSzPts val="1800"/>
              <a:buNone/>
            </a:pPr>
            <a:r>
              <a:rPr lang="en-US" sz="2000" b="1" i="1" dirty="0"/>
              <a:t>  </a:t>
            </a:r>
            <a:r>
              <a:rPr lang="en-US" sz="1800" b="1" i="1" dirty="0"/>
              <a:t>Step 2 Compute</a:t>
            </a:r>
            <a:endParaRPr dirty="0"/>
          </a:p>
          <a:p>
            <a:pPr marL="0" indent="0">
              <a:spcBef>
                <a:spcPts val="0"/>
              </a:spcBef>
              <a:spcAft>
                <a:spcPts val="0"/>
              </a:spcAft>
              <a:buSzPts val="1800"/>
              <a:buNone/>
            </a:pPr>
            <a:r>
              <a:rPr lang="en-US" sz="1800" b="1" dirty="0">
                <a:solidFill>
                  <a:srgbClr val="0000FF"/>
                </a:solidFill>
              </a:rPr>
              <a:t>  #pragma </a:t>
            </a:r>
            <a:r>
              <a:rPr lang="en-US" sz="1800" b="1" dirty="0" err="1">
                <a:solidFill>
                  <a:srgbClr val="0000FF"/>
                </a:solidFill>
              </a:rPr>
              <a:t>omp</a:t>
            </a:r>
            <a:r>
              <a:rPr lang="en-US" sz="1800" b="1" dirty="0">
                <a:solidFill>
                  <a:srgbClr val="0000FF"/>
                </a:solidFill>
              </a:rPr>
              <a:t> parallel for</a:t>
            </a:r>
            <a:endParaRPr dirty="0"/>
          </a:p>
          <a:p>
            <a:pPr marL="0" indent="0">
              <a:spcBef>
                <a:spcPts val="0"/>
              </a:spcBef>
              <a:spcAft>
                <a:spcPts val="0"/>
              </a:spcAft>
              <a:buSzPts val="1800"/>
              <a:buNone/>
            </a:pPr>
            <a:r>
              <a:rPr lang="en-US" sz="1800" dirty="0"/>
              <a:t>  for (j=0; j&lt;</a:t>
            </a:r>
            <a:r>
              <a:rPr lang="en-US" sz="1800" dirty="0" err="1"/>
              <a:t>VectorSize</a:t>
            </a:r>
            <a:r>
              <a:rPr lang="en-US" sz="1800" dirty="0"/>
              <a:t>; </a:t>
            </a:r>
            <a:r>
              <a:rPr lang="en-US" sz="1800" dirty="0" err="1"/>
              <a:t>j++</a:t>
            </a:r>
            <a:r>
              <a:rPr lang="en-US" sz="1800" dirty="0"/>
              <a:t>) {</a:t>
            </a:r>
            <a:endParaRPr dirty="0"/>
          </a:p>
          <a:p>
            <a:pPr marL="0" indent="0">
              <a:spcBef>
                <a:spcPts val="0"/>
              </a:spcBef>
              <a:spcAft>
                <a:spcPts val="0"/>
              </a:spcAft>
              <a:buSzPts val="1800"/>
              <a:buNone/>
            </a:pPr>
            <a:r>
              <a:rPr lang="en-US" sz="1800" dirty="0"/>
              <a:t>  a[j]=b[j]+d*c[j];}</a:t>
            </a:r>
            <a:endParaRPr dirty="0"/>
          </a:p>
        </p:txBody>
      </p:sp>
      <p:sp>
        <p:nvSpPr>
          <p:cNvPr id="239" name="Google Shape;239;p38"/>
          <p:cNvSpPr/>
          <p:nvPr/>
        </p:nvSpPr>
        <p:spPr>
          <a:xfrm>
            <a:off x="5628167" y="904500"/>
            <a:ext cx="5436800" cy="1760400"/>
          </a:xfrm>
          <a:prstGeom prst="rect">
            <a:avLst/>
          </a:prstGeom>
          <a:solidFill>
            <a:srgbClr val="E5DFEC"/>
          </a:solidFill>
          <a:ln>
            <a:noFill/>
          </a:ln>
        </p:spPr>
        <p:txBody>
          <a:bodyPr spcFirstLastPara="1" wrap="square" lIns="121900" tIns="60933" rIns="121900" bIns="60933" anchor="t" anchorCtr="0">
            <a:noAutofit/>
          </a:bodyPr>
          <a:lstStyle/>
          <a:p>
            <a:pPr marL="285744" indent="-302676">
              <a:buClr>
                <a:schemeClr val="tx1"/>
              </a:buClr>
              <a:buSzPts val="1250"/>
              <a:buFont typeface="Arial"/>
              <a:buChar char="•"/>
            </a:pPr>
            <a:r>
              <a:rPr lang="en-US" sz="1400" dirty="0">
                <a:solidFill>
                  <a:srgbClr val="000000"/>
                </a:solidFill>
                <a:latin typeface="Arial"/>
                <a:ea typeface="Arial"/>
                <a:cs typeface="Arial"/>
                <a:sym typeface="Arial"/>
              </a:rPr>
              <a:t>Memory affinity is not defined when memory was allocated, instead it will be defined at initialization. </a:t>
            </a:r>
            <a:endParaRPr sz="2400" dirty="0"/>
          </a:p>
          <a:p>
            <a:pPr marL="285744" indent="-302676">
              <a:buClr>
                <a:schemeClr val="tx1"/>
              </a:buClr>
              <a:buSzPts val="1250"/>
              <a:buFont typeface="Arial"/>
              <a:buChar char="•"/>
            </a:pPr>
            <a:r>
              <a:rPr lang="en-US" sz="1400" dirty="0">
                <a:solidFill>
                  <a:srgbClr val="000000"/>
                </a:solidFill>
                <a:latin typeface="Arial"/>
                <a:ea typeface="Arial"/>
                <a:cs typeface="Arial"/>
                <a:sym typeface="Arial"/>
              </a:rPr>
              <a:t>Memory will be local to the thread which initializes it. This is called </a:t>
            </a:r>
            <a:r>
              <a:rPr lang="en-US" sz="1400" b="1" dirty="0">
                <a:solidFill>
                  <a:srgbClr val="800000"/>
                </a:solidFill>
                <a:latin typeface="Arial"/>
                <a:ea typeface="Arial"/>
                <a:cs typeface="Arial"/>
                <a:sym typeface="Arial"/>
              </a:rPr>
              <a:t>first touch</a:t>
            </a:r>
            <a:r>
              <a:rPr lang="en-US" sz="1400" dirty="0">
                <a:solidFill>
                  <a:srgbClr val="000000"/>
                </a:solidFill>
                <a:latin typeface="Arial"/>
                <a:ea typeface="Arial"/>
                <a:cs typeface="Arial"/>
                <a:sym typeface="Arial"/>
              </a:rPr>
              <a:t> policy. </a:t>
            </a:r>
            <a:endParaRPr sz="2400" dirty="0"/>
          </a:p>
          <a:p>
            <a:pPr marL="285744" indent="-302676">
              <a:buClr>
                <a:schemeClr val="tx1"/>
              </a:buClr>
              <a:buSzPts val="1250"/>
              <a:buFont typeface="Arial"/>
              <a:buChar char="•"/>
            </a:pPr>
            <a:r>
              <a:rPr lang="en-US" sz="1400" dirty="0">
                <a:solidFill>
                  <a:srgbClr val="000000"/>
                </a:solidFill>
                <a:latin typeface="Arial"/>
                <a:ea typeface="Arial"/>
                <a:cs typeface="Arial"/>
                <a:sym typeface="Arial"/>
              </a:rPr>
              <a:t>Hard to do “perfect touch” for real applications.  General recommendation is to </a:t>
            </a:r>
            <a:r>
              <a:rPr lang="en-US" sz="1400" dirty="0">
                <a:solidFill>
                  <a:srgbClr val="0000FF"/>
                </a:solidFill>
                <a:latin typeface="Arial"/>
                <a:ea typeface="Arial"/>
                <a:cs typeface="Arial"/>
                <a:sym typeface="Arial"/>
              </a:rPr>
              <a:t>use number of threads fewer than number of CPUs (one or more MPI tasks) per NUMA domain</a:t>
            </a:r>
            <a:r>
              <a:rPr lang="en-US" sz="1400" dirty="0">
                <a:solidFill>
                  <a:srgbClr val="000000"/>
                </a:solidFill>
                <a:latin typeface="Arial"/>
                <a:ea typeface="Arial"/>
                <a:cs typeface="Arial"/>
                <a:sym typeface="Arial"/>
              </a:rPr>
              <a:t>.</a:t>
            </a:r>
            <a:endParaRPr sz="2400" dirty="0"/>
          </a:p>
        </p:txBody>
      </p:sp>
      <p:sp>
        <p:nvSpPr>
          <p:cNvPr id="240" name="Google Shape;240;p38"/>
          <p:cNvSpPr txBox="1"/>
          <p:nvPr/>
        </p:nvSpPr>
        <p:spPr>
          <a:xfrm>
            <a:off x="9407300" y="3830800"/>
            <a:ext cx="2232800" cy="276800"/>
          </a:xfrm>
          <a:prstGeom prst="rect">
            <a:avLst/>
          </a:prstGeom>
          <a:solidFill>
            <a:srgbClr val="D0F7FF"/>
          </a:solidFill>
          <a:ln>
            <a:noFill/>
          </a:ln>
        </p:spPr>
        <p:txBody>
          <a:bodyPr spcFirstLastPara="1" wrap="square" lIns="68567" tIns="34267" rIns="68567" bIns="34267" anchor="t" anchorCtr="0">
            <a:noAutofit/>
          </a:bodyPr>
          <a:lstStyle/>
          <a:p>
            <a:r>
              <a:rPr lang="en-US" sz="1351">
                <a:solidFill>
                  <a:schemeClr val="dk1"/>
                </a:solidFill>
                <a:latin typeface="Arial"/>
                <a:ea typeface="Arial"/>
                <a:cs typeface="Arial"/>
                <a:sym typeface="Arial"/>
              </a:rPr>
              <a:t>OMP_PROC_BIND=close</a:t>
            </a:r>
            <a:endParaRPr sz="1351">
              <a:solidFill>
                <a:srgbClr val="000000"/>
              </a:solidFill>
              <a:latin typeface="Arial"/>
              <a:ea typeface="Arial"/>
              <a:cs typeface="Arial"/>
              <a:sym typeface="Arial"/>
            </a:endParaRPr>
          </a:p>
        </p:txBody>
      </p:sp>
    </p:spTree>
    <p:extLst>
      <p:ext uri="{BB962C8B-B14F-4D97-AF65-F5344CB8AC3E}">
        <p14:creationId xmlns:p14="http://schemas.microsoft.com/office/powerpoint/2010/main" val="235964161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“Perfect Touch” is Hard</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177</a:t>
            </a:fld>
            <a:endParaRPr lang="en-US" dirty="0">
              <a:solidFill>
                <a:srgbClr val="000000"/>
              </a:solidFill>
              <a:latin typeface="Tahoma" pitchFamily="34" charset="0"/>
              <a:cs typeface="Arial" pitchFamily="34" charset="0"/>
            </a:endParaRPr>
          </a:p>
        </p:txBody>
      </p:sp>
      <p:sp>
        <p:nvSpPr>
          <p:cNvPr id="5" name="Content Placeholder 2"/>
          <p:cNvSpPr>
            <a:spLocks noGrp="1"/>
          </p:cNvSpPr>
          <p:nvPr>
            <p:ph idx="1"/>
          </p:nvPr>
        </p:nvSpPr>
        <p:spPr>
          <a:xfrm>
            <a:off x="717175" y="1157978"/>
            <a:ext cx="10058401" cy="5104469"/>
          </a:xfrm>
        </p:spPr>
        <p:txBody>
          <a:bodyPr>
            <a:normAutofit/>
          </a:bodyPr>
          <a:lstStyle/>
          <a:p>
            <a:r>
              <a:rPr lang="en-US" dirty="0">
                <a:ea typeface="ＭＳ Ｐゴシック" pitchFamily="1" charset="-128"/>
                <a:cs typeface="ＭＳ Ｐゴシック" pitchFamily="1" charset="-128"/>
              </a:rPr>
              <a:t>Hard to do “perfect touch” for real applications</a:t>
            </a:r>
          </a:p>
          <a:p>
            <a:r>
              <a:rPr lang="en-US" dirty="0">
                <a:solidFill>
                  <a:srgbClr val="0D2AFA"/>
                </a:solidFill>
                <a:ea typeface="ＭＳ Ｐゴシック" pitchFamily="1" charset="-128"/>
                <a:cs typeface="ＭＳ Ｐゴシック" pitchFamily="1" charset="-128"/>
              </a:rPr>
              <a:t>General recommendation: use number of threads fewer than number of CPUs per NUMA domain</a:t>
            </a:r>
          </a:p>
          <a:p>
            <a:r>
              <a:rPr lang="en-US" dirty="0">
                <a:ea typeface="ＭＳ Ｐゴシック" pitchFamily="1" charset="-128"/>
                <a:cs typeface="ＭＳ Ｐゴシック" pitchFamily="1" charset="-128"/>
              </a:rPr>
              <a:t>In the previous example, there are 16 cores (32 CPUs) per NUMA domain. Sample run options:</a:t>
            </a:r>
          </a:p>
          <a:p>
            <a:pPr lvl="2"/>
            <a:r>
              <a:rPr lang="en-US" sz="2000" dirty="0">
                <a:ea typeface="ＭＳ Ｐゴシック" pitchFamily="1" charset="-128"/>
                <a:cs typeface="ＭＳ Ｐゴシック" pitchFamily="1" charset="-128"/>
              </a:rPr>
              <a:t>2 MPI tasks, 1 MPI task per NUMA domain, with 32 OpenMP threads (if using </a:t>
            </a:r>
            <a:r>
              <a:rPr lang="en-US" sz="2000" dirty="0" err="1">
                <a:ea typeface="ＭＳ Ｐゴシック" pitchFamily="1" charset="-128"/>
                <a:cs typeface="ＭＳ Ｐゴシック" pitchFamily="1" charset="-128"/>
              </a:rPr>
              <a:t>hyperthreads</a:t>
            </a:r>
            <a:r>
              <a:rPr lang="en-US" sz="2000" dirty="0">
                <a:ea typeface="ＭＳ Ｐゴシック" pitchFamily="1" charset="-128"/>
                <a:cs typeface="ＭＳ Ｐゴシック" pitchFamily="1" charset="-128"/>
              </a:rPr>
              <a:t>) or 16 OpenMP threads (if not using </a:t>
            </a:r>
            <a:r>
              <a:rPr lang="en-US" sz="2000" dirty="0" err="1">
                <a:ea typeface="ＭＳ Ｐゴシック" pitchFamily="1" charset="-128"/>
                <a:cs typeface="ＭＳ Ｐゴシック" pitchFamily="1" charset="-128"/>
              </a:rPr>
              <a:t>hyperthreads</a:t>
            </a:r>
            <a:r>
              <a:rPr lang="en-US" sz="2000" dirty="0">
                <a:ea typeface="ＭＳ Ｐゴシック" pitchFamily="1" charset="-128"/>
                <a:cs typeface="ＭＳ Ｐゴシック" pitchFamily="1" charset="-128"/>
              </a:rPr>
              <a:t>) per MPI task </a:t>
            </a:r>
          </a:p>
          <a:p>
            <a:pPr lvl="2"/>
            <a:r>
              <a:rPr lang="en-US" sz="2000" dirty="0">
                <a:ea typeface="ＭＳ Ｐゴシック" pitchFamily="1" charset="-128"/>
                <a:cs typeface="ＭＳ Ｐゴシック" pitchFamily="1" charset="-128"/>
              </a:rPr>
              <a:t>4 MPI tasks, 2 MPI tasks per NUMA domain, with 16 OpenMP threads (if using </a:t>
            </a:r>
            <a:r>
              <a:rPr lang="en-US" sz="2000" dirty="0" err="1">
                <a:ea typeface="ＭＳ Ｐゴシック" pitchFamily="1" charset="-128"/>
                <a:cs typeface="ＭＳ Ｐゴシック" pitchFamily="1" charset="-128"/>
              </a:rPr>
              <a:t>hyperthreads</a:t>
            </a:r>
            <a:r>
              <a:rPr lang="en-US" sz="2000" dirty="0">
                <a:ea typeface="ＭＳ Ｐゴシック" pitchFamily="1" charset="-128"/>
                <a:cs typeface="ＭＳ Ｐゴシック" pitchFamily="1" charset="-128"/>
              </a:rPr>
              <a:t>) or 8 OpenMP threads (if not using </a:t>
            </a:r>
            <a:r>
              <a:rPr lang="en-US" sz="2000" dirty="0" err="1">
                <a:ea typeface="ＭＳ Ｐゴシック" pitchFamily="1" charset="-128"/>
                <a:cs typeface="ＭＳ Ｐゴシック" pitchFamily="1" charset="-128"/>
              </a:rPr>
              <a:t>hyperthreads</a:t>
            </a:r>
            <a:r>
              <a:rPr lang="en-US" sz="2000" dirty="0">
                <a:ea typeface="ＭＳ Ｐゴシック" pitchFamily="1" charset="-128"/>
                <a:cs typeface="ＭＳ Ｐゴシック" pitchFamily="1" charset="-128"/>
              </a:rPr>
              <a:t>) per MPI task	</a:t>
            </a:r>
          </a:p>
          <a:p>
            <a:pPr lvl="2"/>
            <a:r>
              <a:rPr lang="en-US" sz="2000" dirty="0">
                <a:ea typeface="ＭＳ Ｐゴシック" pitchFamily="1" charset="-128"/>
                <a:cs typeface="ＭＳ Ｐゴシック" pitchFamily="1" charset="-128"/>
              </a:rPr>
              <a:t>…</a:t>
            </a:r>
            <a:endParaRPr lang="en-US" sz="2000" dirty="0"/>
          </a:p>
          <a:p>
            <a:endParaRPr lang="en-US" sz="2200" dirty="0">
              <a:ea typeface="ＭＳ Ｐゴシック" pitchFamily="1" charset="-128"/>
              <a:cs typeface="ＭＳ Ｐゴシック" pitchFamily="1" charset="-128"/>
            </a:endParaRPr>
          </a:p>
          <a:p>
            <a:endParaRPr lang="en-US" sz="2200" dirty="0">
              <a:ea typeface="ＭＳ Ｐゴシック" pitchFamily="1" charset="-128"/>
              <a:cs typeface="ＭＳ Ｐゴシック" pitchFamily="1" charset="-128"/>
            </a:endParaRPr>
          </a:p>
          <a:p>
            <a:pPr marL="0" indent="0">
              <a:buNone/>
            </a:pPr>
            <a:endParaRPr lang="en-US" sz="2200" dirty="0">
              <a:ea typeface="ＭＳ Ｐゴシック" pitchFamily="1" charset="-128"/>
              <a:cs typeface="ＭＳ Ｐゴシック" pitchFamily="1" charset="-128"/>
            </a:endParaRPr>
          </a:p>
        </p:txBody>
      </p:sp>
    </p:spTree>
    <p:extLst>
      <p:ext uri="{BB962C8B-B14F-4D97-AF65-F5344CB8AC3E}">
        <p14:creationId xmlns:p14="http://schemas.microsoft.com/office/powerpoint/2010/main" val="12542879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530685" y="255353"/>
            <a:ext cx="11130627" cy="492443"/>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sz="3733" dirty="0"/>
              <a:t>MPI Process Affinity Example: </a:t>
            </a:r>
            <a:r>
              <a:rPr lang="en-US" sz="3733" dirty="0" err="1"/>
              <a:t>aprun</a:t>
            </a:r>
            <a:r>
              <a:rPr lang="en-US" sz="3733" dirty="0"/>
              <a:t> “-S” Option</a:t>
            </a:r>
            <a:endParaRPr sz="3733" dirty="0"/>
          </a:p>
        </p:txBody>
      </p:sp>
      <p:sp>
        <p:nvSpPr>
          <p:cNvPr id="170" name="Google Shape;170;p31"/>
          <p:cNvSpPr txBox="1">
            <a:spLocks noGrp="1"/>
          </p:cNvSpPr>
          <p:nvPr>
            <p:ph type="body" idx="1"/>
          </p:nvPr>
        </p:nvSpPr>
        <p:spPr>
          <a:xfrm>
            <a:off x="934733" y="899940"/>
            <a:ext cx="9497600" cy="1460400"/>
          </a:xfrm>
          <a:prstGeom prst="rect">
            <a:avLst/>
          </a:prstGeom>
          <a:noFill/>
          <a:ln>
            <a:noFill/>
          </a:ln>
        </p:spPr>
        <p:txBody>
          <a:bodyPr spcFirstLastPara="1" vert="horz" wrap="square" lIns="0" tIns="0" rIns="0" bIns="0" numCol="1" anchor="t" anchorCtr="0" compatLnSpc="1">
            <a:prstTxWarp prst="textNoShape">
              <a:avLst/>
            </a:prstTxWarp>
            <a:noAutofit/>
          </a:bodyPr>
          <a:lstStyle/>
          <a:p>
            <a:pPr marL="609585" indent="-448722">
              <a:spcBef>
                <a:spcPts val="800"/>
              </a:spcBef>
              <a:spcAft>
                <a:spcPts val="0"/>
              </a:spcAft>
              <a:buSzPts val="1700"/>
              <a:buChar char="●"/>
            </a:pPr>
            <a:r>
              <a:rPr lang="en-US" sz="2267"/>
              <a:t>Important to spread MPI ranks evenly onto different NUMA nodes</a:t>
            </a:r>
            <a:endParaRPr sz="2267"/>
          </a:p>
          <a:p>
            <a:pPr marL="609585" indent="-448722">
              <a:spcBef>
                <a:spcPts val="800"/>
              </a:spcBef>
              <a:spcAft>
                <a:spcPts val="0"/>
              </a:spcAft>
              <a:buSzPts val="1700"/>
              <a:buChar char="●"/>
            </a:pPr>
            <a:r>
              <a:rPr lang="en-US" sz="2267"/>
              <a:t>Use the </a:t>
            </a:r>
            <a:r>
              <a:rPr lang="en-US" sz="2267">
                <a:solidFill>
                  <a:srgbClr val="0000FF"/>
                </a:solidFill>
              </a:rPr>
              <a:t>“-S”</a:t>
            </a:r>
            <a:r>
              <a:rPr lang="en-US" sz="2267"/>
              <a:t> option: </a:t>
            </a:r>
            <a:r>
              <a:rPr lang="en-US" sz="2267">
                <a:solidFill>
                  <a:srgbClr val="0000FF"/>
                </a:solidFill>
              </a:rPr>
              <a:t>specify #MPI_tasks per NUMA domain</a:t>
            </a:r>
            <a:endParaRPr sz="2267">
              <a:solidFill>
                <a:srgbClr val="0000FF"/>
              </a:solidFill>
            </a:endParaRPr>
          </a:p>
          <a:p>
            <a:pPr marL="609585" indent="-448722">
              <a:spcBef>
                <a:spcPts val="800"/>
              </a:spcBef>
              <a:spcAft>
                <a:spcPts val="0"/>
              </a:spcAft>
              <a:buSzPts val="1700"/>
              <a:buChar char="●"/>
            </a:pPr>
            <a:r>
              <a:rPr lang="en-US" sz="2267"/>
              <a:t>The example below was from an XE6 system (NERSC Hopper)</a:t>
            </a:r>
            <a:endParaRPr sz="2267"/>
          </a:p>
          <a:p>
            <a:pPr marL="0" indent="0">
              <a:spcBef>
                <a:spcPts val="0"/>
              </a:spcBef>
              <a:spcAft>
                <a:spcPts val="0"/>
              </a:spcAft>
              <a:buSzPts val="1800"/>
              <a:buNone/>
            </a:pPr>
            <a:endParaRPr sz="2267"/>
          </a:p>
        </p:txBody>
      </p:sp>
      <p:pic>
        <p:nvPicPr>
          <p:cNvPr id="171" name="Google Shape;171;p31"/>
          <p:cNvPicPr preferRelativeResize="0"/>
          <p:nvPr/>
        </p:nvPicPr>
        <p:blipFill rotWithShape="1">
          <a:blip r:embed="rId3">
            <a:alphaModFix/>
          </a:blip>
          <a:srcRect l="-16916" r="-16917"/>
          <a:stretch/>
        </p:blipFill>
        <p:spPr>
          <a:xfrm>
            <a:off x="2375041" y="2392651"/>
            <a:ext cx="3136900" cy="1725175"/>
          </a:xfrm>
          <a:prstGeom prst="rect">
            <a:avLst/>
          </a:prstGeom>
          <a:noFill/>
          <a:ln>
            <a:noFill/>
          </a:ln>
        </p:spPr>
      </p:pic>
      <p:pic>
        <p:nvPicPr>
          <p:cNvPr id="172" name="Google Shape;172;p31"/>
          <p:cNvPicPr preferRelativeResize="0"/>
          <p:nvPr/>
        </p:nvPicPr>
        <p:blipFill rotWithShape="1">
          <a:blip r:embed="rId4">
            <a:alphaModFix/>
          </a:blip>
          <a:srcRect/>
          <a:stretch/>
        </p:blipFill>
        <p:spPr>
          <a:xfrm>
            <a:off x="2697873" y="4098509"/>
            <a:ext cx="2427479" cy="1803401"/>
          </a:xfrm>
          <a:prstGeom prst="rect">
            <a:avLst/>
          </a:prstGeom>
          <a:noFill/>
          <a:ln>
            <a:noFill/>
          </a:ln>
        </p:spPr>
      </p:pic>
      <p:sp>
        <p:nvSpPr>
          <p:cNvPr id="173" name="Google Shape;173;p31"/>
          <p:cNvSpPr txBox="1"/>
          <p:nvPr/>
        </p:nvSpPr>
        <p:spPr>
          <a:xfrm>
            <a:off x="865875" y="4769577"/>
            <a:ext cx="1877200" cy="338400"/>
          </a:xfrm>
          <a:prstGeom prst="rect">
            <a:avLst/>
          </a:prstGeom>
          <a:solidFill>
            <a:srgbClr val="FBD4B4"/>
          </a:solidFill>
          <a:ln>
            <a:noFill/>
          </a:ln>
        </p:spPr>
        <p:txBody>
          <a:bodyPr spcFirstLastPara="1" wrap="square" lIns="121900" tIns="60933" rIns="121900" bIns="60933" anchor="t" anchorCtr="0">
            <a:noAutofit/>
          </a:bodyPr>
          <a:lstStyle/>
          <a:p>
            <a:r>
              <a:rPr lang="en-US" sz="1400">
                <a:solidFill>
                  <a:srgbClr val="000000"/>
                </a:solidFill>
                <a:latin typeface="Arial"/>
                <a:ea typeface="Arial"/>
                <a:cs typeface="Arial"/>
                <a:sym typeface="Arial"/>
              </a:rPr>
              <a:t>aprun –n 4 </a:t>
            </a:r>
            <a:r>
              <a:rPr lang="en-US" sz="1400" b="1">
                <a:solidFill>
                  <a:srgbClr val="FF0000"/>
                </a:solidFill>
                <a:latin typeface="Arial"/>
                <a:ea typeface="Arial"/>
                <a:cs typeface="Arial"/>
                <a:sym typeface="Arial"/>
              </a:rPr>
              <a:t>–S 1</a:t>
            </a:r>
            <a:r>
              <a:rPr lang="en-US" sz="1400">
                <a:solidFill>
                  <a:srgbClr val="000000"/>
                </a:solidFill>
                <a:latin typeface="Arial"/>
                <a:ea typeface="Arial"/>
                <a:cs typeface="Arial"/>
                <a:sym typeface="Arial"/>
              </a:rPr>
              <a:t>–d 6</a:t>
            </a:r>
            <a:endParaRPr sz="2400"/>
          </a:p>
        </p:txBody>
      </p:sp>
      <p:sp>
        <p:nvSpPr>
          <p:cNvPr id="174" name="Google Shape;174;p31"/>
          <p:cNvSpPr txBox="1"/>
          <p:nvPr/>
        </p:nvSpPr>
        <p:spPr>
          <a:xfrm>
            <a:off x="1163888" y="2879307"/>
            <a:ext cx="1507200" cy="338400"/>
          </a:xfrm>
          <a:prstGeom prst="rect">
            <a:avLst/>
          </a:prstGeom>
          <a:solidFill>
            <a:srgbClr val="FBD4B4"/>
          </a:solidFill>
          <a:ln>
            <a:noFill/>
          </a:ln>
        </p:spPr>
        <p:txBody>
          <a:bodyPr spcFirstLastPara="1" wrap="square" lIns="121900" tIns="60933" rIns="121900" bIns="60933" anchor="t" anchorCtr="0">
            <a:noAutofit/>
          </a:bodyPr>
          <a:lstStyle/>
          <a:p>
            <a:r>
              <a:rPr lang="en-US" sz="1400">
                <a:solidFill>
                  <a:srgbClr val="000000"/>
                </a:solidFill>
                <a:latin typeface="Arial"/>
                <a:ea typeface="Arial"/>
                <a:cs typeface="Arial"/>
                <a:sym typeface="Arial"/>
              </a:rPr>
              <a:t>aprun –n 4 –d 6</a:t>
            </a:r>
            <a:endParaRPr sz="2400"/>
          </a:p>
        </p:txBody>
      </p:sp>
      <p:pic>
        <p:nvPicPr>
          <p:cNvPr id="175" name="Google Shape;175;p31"/>
          <p:cNvPicPr preferRelativeResize="0"/>
          <p:nvPr/>
        </p:nvPicPr>
        <p:blipFill>
          <a:blip r:embed="rId5">
            <a:alphaModFix/>
          </a:blip>
          <a:stretch>
            <a:fillRect/>
          </a:stretch>
        </p:blipFill>
        <p:spPr>
          <a:xfrm>
            <a:off x="5410335" y="2360336"/>
            <a:ext cx="5430680" cy="3532465"/>
          </a:xfrm>
          <a:prstGeom prst="rect">
            <a:avLst/>
          </a:prstGeom>
          <a:noFill/>
          <a:ln>
            <a:noFill/>
          </a:ln>
        </p:spPr>
      </p:pic>
    </p:spTree>
    <p:extLst>
      <p:ext uri="{BB962C8B-B14F-4D97-AF65-F5344CB8AC3E}">
        <p14:creationId xmlns:p14="http://schemas.microsoft.com/office/powerpoint/2010/main" val="622049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81" y="344308"/>
            <a:ext cx="10650828" cy="889000"/>
          </a:xfrm>
        </p:spPr>
        <p:txBody>
          <a:bodyPr/>
          <a:lstStyle/>
          <a:p>
            <a:r>
              <a:rPr lang="en-US" dirty="0"/>
              <a:t>Exercise: Importance of First Touch</a:t>
            </a:r>
          </a:p>
        </p:txBody>
      </p:sp>
      <p:sp>
        <p:nvSpPr>
          <p:cNvPr id="3" name="Content Placeholder 2"/>
          <p:cNvSpPr>
            <a:spLocks noGrp="1"/>
          </p:cNvSpPr>
          <p:nvPr>
            <p:ph idx="1"/>
          </p:nvPr>
        </p:nvSpPr>
        <p:spPr>
          <a:xfrm>
            <a:off x="801289" y="1233308"/>
            <a:ext cx="9950611" cy="4994775"/>
          </a:xfrm>
        </p:spPr>
        <p:txBody>
          <a:bodyPr/>
          <a:lstStyle/>
          <a:p>
            <a:pPr>
              <a:buSzPct val="150000"/>
            </a:pPr>
            <a:r>
              <a:rPr lang="en-US" sz="2600" dirty="0"/>
              <a:t> Do the same STREAM experiments with the no first touch code: “</a:t>
            </a:r>
            <a:r>
              <a:rPr lang="en-US" sz="2600" dirty="0" err="1"/>
              <a:t>stream_nft.c</a:t>
            </a:r>
            <a:r>
              <a:rPr lang="en-US" sz="2600" dirty="0"/>
              <a:t>” to understand the impact of first touch</a:t>
            </a:r>
          </a:p>
          <a:p>
            <a:pPr lvl="1">
              <a:buSzPct val="100000"/>
              <a:buFont typeface="Courier New" panose="02070309020205020404" pitchFamily="49" charset="0"/>
              <a:buChar char="o"/>
            </a:pPr>
            <a:r>
              <a:rPr lang="en-US" sz="2200" dirty="0"/>
              <a:t>Experiment with different OMP_NUM_THREADS, OMP_PROC_BIND, and OMP_PLACES, and OMP_DISPLAY_AFFINITY settings to check thread affinity output and performance result</a:t>
            </a:r>
          </a:p>
          <a:p>
            <a:pPr lvl="1">
              <a:buSzPct val="100000"/>
              <a:buFont typeface="Courier New" panose="02070309020205020404" pitchFamily="49" charset="0"/>
              <a:buChar char="o"/>
            </a:pPr>
            <a:r>
              <a:rPr lang="en-US" sz="2200" dirty="0"/>
              <a:t>Run with 8, 16, 32, 48, 64 threads, and OMP_PROC_BIND=spread or close</a:t>
            </a:r>
          </a:p>
          <a:p>
            <a:pPr lvl="1">
              <a:buSzPct val="150000"/>
            </a:pPr>
            <a:endParaRPr lang="en-US" sz="2200" dirty="0"/>
          </a:p>
          <a:p>
            <a:pPr>
              <a:buSzPct val="150000"/>
            </a:pPr>
            <a:r>
              <a:rPr lang="en-US" sz="2600" dirty="0"/>
              <a:t> Compare your results with the previous STREAM plot</a:t>
            </a:r>
          </a:p>
        </p:txBody>
      </p:sp>
    </p:spTree>
    <p:extLst>
      <p:ext uri="{BB962C8B-B14F-4D97-AF65-F5344CB8AC3E}">
        <p14:creationId xmlns:p14="http://schemas.microsoft.com/office/powerpoint/2010/main" val="10533077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pPr>
              <a:defRPr/>
            </a:pPr>
            <a:fld id="{9294490B-4FF9-4441-A15B-AEBC81C7AC2C}" type="slidenum">
              <a:rPr lang="zh-CN" altLang="en-US"/>
              <a:pPr>
                <a:defRPr/>
              </a:pPr>
              <a:t>18</a:t>
            </a:fld>
            <a:endParaRPr lang="en-US" altLang="zh-CN"/>
          </a:p>
        </p:txBody>
      </p:sp>
      <p:sp>
        <p:nvSpPr>
          <p:cNvPr id="19459" name="Rectangle 2"/>
          <p:cNvSpPr>
            <a:spLocks noGrp="1" noChangeArrowheads="1"/>
          </p:cNvSpPr>
          <p:nvPr>
            <p:ph type="title"/>
          </p:nvPr>
        </p:nvSpPr>
        <p:spPr/>
        <p:txBody>
          <a:bodyPr/>
          <a:lstStyle/>
          <a:p>
            <a:pPr eaLnBrk="1" hangingPunct="1"/>
            <a:r>
              <a:rPr lang="en-US" altLang="zh-CN" dirty="0">
                <a:ea typeface="SimSun" pitchFamily="2" charset="-122"/>
              </a:rPr>
              <a:t>Solution</a:t>
            </a:r>
            <a:br>
              <a:rPr lang="en-US" altLang="zh-CN" dirty="0">
                <a:ea typeface="SimSun" pitchFamily="2" charset="-122"/>
              </a:rPr>
            </a:br>
            <a:r>
              <a:rPr lang="en-US" altLang="zh-CN" sz="3200" dirty="0">
                <a:solidFill>
                  <a:schemeClr val="tx1"/>
                </a:solidFill>
                <a:ea typeface="SimSun" pitchFamily="2" charset="-122"/>
              </a:rPr>
              <a:t>A Multi-Threaded “Hello World” Program</a:t>
            </a:r>
            <a:endParaRPr lang="en-US" altLang="zh-CN" dirty="0">
              <a:solidFill>
                <a:schemeClr val="tx1"/>
              </a:solidFill>
              <a:ea typeface="SimSun" pitchFamily="2" charset="-122"/>
            </a:endParaRPr>
          </a:p>
        </p:txBody>
      </p:sp>
      <p:sp>
        <p:nvSpPr>
          <p:cNvPr id="19460" name="Rectangle 3"/>
          <p:cNvSpPr>
            <a:spLocks noGrp="1" noChangeArrowheads="1"/>
          </p:cNvSpPr>
          <p:nvPr>
            <p:ph type="body" idx="1"/>
          </p:nvPr>
        </p:nvSpPr>
        <p:spPr>
          <a:xfrm>
            <a:off x="1835150" y="1350598"/>
            <a:ext cx="8604250" cy="371494"/>
          </a:xfrm>
        </p:spPr>
        <p:txBody>
          <a:bodyPr/>
          <a:lstStyle/>
          <a:p>
            <a:pPr eaLnBrk="1" hangingPunct="1"/>
            <a:r>
              <a:rPr lang="en-US" altLang="zh-CN" sz="2000" dirty="0">
                <a:ea typeface="SimSun" pitchFamily="2" charset="-122"/>
              </a:rPr>
              <a:t>Write a multithreaded program where each thread prints “hello world”.</a:t>
            </a:r>
          </a:p>
        </p:txBody>
      </p:sp>
      <p:sp>
        <p:nvSpPr>
          <p:cNvPr id="3152900" name="Text Box 4"/>
          <p:cNvSpPr txBox="1">
            <a:spLocks noChangeArrowheads="1"/>
          </p:cNvSpPr>
          <p:nvPr/>
        </p:nvSpPr>
        <p:spPr bwMode="auto">
          <a:xfrm>
            <a:off x="1676400" y="2078641"/>
            <a:ext cx="4953000" cy="3554819"/>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dirty="0">
                <a:latin typeface="Arial" charset="0"/>
              </a:rPr>
              <a:t>#include &lt;</a:t>
            </a:r>
            <a:r>
              <a:rPr lang="en-US" altLang="zh-CN" dirty="0" err="1">
                <a:latin typeface="Arial" charset="0"/>
              </a:rPr>
              <a:t>omp.h</a:t>
            </a:r>
            <a:r>
              <a:rPr lang="en-US" altLang="zh-CN" dirty="0">
                <a:latin typeface="Arial" charset="0"/>
              </a:rPr>
              <a:t>&gt;</a:t>
            </a:r>
            <a:br>
              <a:rPr lang="en-US" altLang="zh-CN" dirty="0">
                <a:latin typeface="Arial" charset="0"/>
              </a:rPr>
            </a:br>
            <a:r>
              <a:rPr lang="en-US" altLang="zh-CN" dirty="0">
                <a:latin typeface="Arial" charset="0"/>
              </a:rPr>
              <a:t>#include &lt;</a:t>
            </a:r>
            <a:r>
              <a:rPr lang="en-US" altLang="zh-CN" dirty="0" err="1">
                <a:latin typeface="Arial" charset="0"/>
              </a:rPr>
              <a:t>stdio.h</a:t>
            </a:r>
            <a:r>
              <a:rPr lang="en-US" altLang="zh-CN" dirty="0">
                <a:latin typeface="Arial" charset="0"/>
              </a:rPr>
              <a:t>&gt;</a:t>
            </a:r>
            <a:br>
              <a:rPr lang="en-US" altLang="zh-CN" dirty="0">
                <a:latin typeface="Arial" charset="0"/>
              </a:rPr>
            </a:br>
            <a:r>
              <a:rPr lang="en-US" altLang="zh-CN" dirty="0" err="1">
                <a:latin typeface="Arial" charset="0"/>
              </a:rPr>
              <a:t>int</a:t>
            </a:r>
            <a:r>
              <a:rPr lang="en-US" altLang="zh-CN" dirty="0">
                <a:latin typeface="Arial" charset="0"/>
              </a:rPr>
              <a:t>  main()</a:t>
            </a:r>
            <a:br>
              <a:rPr lang="en-US" altLang="zh-CN" dirty="0">
                <a:latin typeface="Arial" charset="0"/>
              </a:rPr>
            </a:br>
            <a:r>
              <a:rPr lang="en-US" altLang="zh-CN" dirty="0">
                <a:latin typeface="Arial" charset="0"/>
              </a:rPr>
              <a:t>{</a:t>
            </a:r>
          </a:p>
          <a:p>
            <a:pPr algn="l">
              <a:spcBef>
                <a:spcPct val="50000"/>
              </a:spcBef>
              <a:defRPr/>
            </a:pPr>
            <a:r>
              <a:rPr lang="en-US" altLang="zh-CN" dirty="0">
                <a:latin typeface="Arial" charset="0"/>
              </a:rPr>
              <a:t>#pragma </a:t>
            </a:r>
            <a:r>
              <a:rPr lang="en-US" altLang="zh-CN" dirty="0" err="1">
                <a:latin typeface="Arial" charset="0"/>
              </a:rPr>
              <a:t>omp</a:t>
            </a:r>
            <a:r>
              <a:rPr lang="en-US" altLang="zh-CN" dirty="0">
                <a:latin typeface="Arial" charset="0"/>
              </a:rPr>
              <a:t> parallel</a:t>
            </a:r>
            <a:br>
              <a:rPr lang="en-US" altLang="zh-CN" dirty="0">
                <a:latin typeface="Arial" charset="0"/>
              </a:rPr>
            </a:br>
            <a:r>
              <a:rPr lang="en-US" altLang="zh-CN" dirty="0">
                <a:latin typeface="Arial" charset="0"/>
              </a:rPr>
              <a:t> {</a:t>
            </a:r>
          </a:p>
          <a:p>
            <a:pPr algn="l">
              <a:spcBef>
                <a:spcPct val="50000"/>
              </a:spcBef>
              <a:defRPr/>
            </a:pPr>
            <a:endParaRPr lang="en-US" altLang="zh-CN" dirty="0">
              <a:latin typeface="Arial" charset="0"/>
            </a:endParaRPr>
          </a:p>
          <a:p>
            <a:pPr algn="l">
              <a:spcBef>
                <a:spcPct val="50000"/>
              </a:spcBef>
              <a:defRPr/>
            </a:pPr>
            <a:r>
              <a:rPr lang="en-US" altLang="zh-CN" dirty="0">
                <a:latin typeface="Arial" charset="0"/>
              </a:rPr>
              <a:t>     </a:t>
            </a:r>
            <a:r>
              <a:rPr lang="en-US" altLang="zh-CN" dirty="0" err="1">
                <a:latin typeface="Arial" charset="0"/>
              </a:rPr>
              <a:t>printf</a:t>
            </a:r>
            <a:r>
              <a:rPr lang="en-US" altLang="zh-CN" dirty="0">
                <a:latin typeface="Arial" charset="0"/>
              </a:rPr>
              <a:t>(“ hello ”);</a:t>
            </a:r>
            <a:br>
              <a:rPr lang="en-US" altLang="zh-CN" dirty="0">
                <a:latin typeface="Arial" charset="0"/>
              </a:rPr>
            </a:br>
            <a:r>
              <a:rPr lang="en-US" altLang="zh-CN" dirty="0">
                <a:latin typeface="Arial" charset="0"/>
              </a:rPr>
              <a:t>     </a:t>
            </a:r>
            <a:r>
              <a:rPr lang="en-US" altLang="zh-CN" dirty="0" err="1">
                <a:latin typeface="Arial" charset="0"/>
              </a:rPr>
              <a:t>printf</a:t>
            </a:r>
            <a:r>
              <a:rPr lang="en-US" altLang="zh-CN" dirty="0">
                <a:latin typeface="Arial" charset="0"/>
              </a:rPr>
              <a:t>(“ world \n”);</a:t>
            </a:r>
            <a:br>
              <a:rPr lang="en-US" altLang="zh-CN" dirty="0">
                <a:latin typeface="Arial" charset="0"/>
              </a:rPr>
            </a:br>
            <a:r>
              <a:rPr lang="en-US" altLang="zh-CN" dirty="0">
                <a:latin typeface="Arial" charset="0"/>
              </a:rPr>
              <a:t>   }</a:t>
            </a:r>
            <a:br>
              <a:rPr lang="en-US" altLang="zh-CN" dirty="0">
                <a:latin typeface="Arial" charset="0"/>
              </a:rPr>
            </a:br>
            <a:r>
              <a:rPr lang="en-US" altLang="zh-CN" dirty="0">
                <a:latin typeface="Arial" charset="0"/>
              </a:rPr>
              <a:t>}</a:t>
            </a:r>
            <a:endParaRPr lang="en-US" altLang="zh-CN" sz="2800" dirty="0">
              <a:latin typeface="Arial" charset="0"/>
            </a:endParaRPr>
          </a:p>
        </p:txBody>
      </p:sp>
      <p:sp>
        <p:nvSpPr>
          <p:cNvPr id="3152901" name="Text Box 5"/>
          <p:cNvSpPr txBox="1">
            <a:spLocks noChangeArrowheads="1"/>
          </p:cNvSpPr>
          <p:nvPr/>
        </p:nvSpPr>
        <p:spPr bwMode="auto">
          <a:xfrm>
            <a:off x="7162800" y="2688240"/>
            <a:ext cx="3276600" cy="2185214"/>
          </a:xfrm>
          <a:prstGeom prst="rect">
            <a:avLst/>
          </a:prstGeom>
          <a:solidFill>
            <a:srgbClr val="F9F9F9"/>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2800" dirty="0">
                <a:latin typeface="Arial" charset="0"/>
              </a:rPr>
              <a:t>Sample Output:</a:t>
            </a:r>
          </a:p>
          <a:p>
            <a:pPr algn="l">
              <a:spcBef>
                <a:spcPct val="50000"/>
              </a:spcBef>
              <a:defRPr/>
            </a:pPr>
            <a:r>
              <a:rPr lang="en-US" altLang="zh-CN" dirty="0">
                <a:latin typeface="Arial" charset="0"/>
              </a:rPr>
              <a:t>hello hello world</a:t>
            </a:r>
          </a:p>
          <a:p>
            <a:pPr algn="l">
              <a:spcBef>
                <a:spcPct val="50000"/>
              </a:spcBef>
              <a:defRPr/>
            </a:pPr>
            <a:r>
              <a:rPr lang="en-US" altLang="zh-CN" dirty="0">
                <a:latin typeface="Arial" charset="0"/>
              </a:rPr>
              <a:t>world</a:t>
            </a:r>
          </a:p>
          <a:p>
            <a:pPr algn="l">
              <a:spcBef>
                <a:spcPct val="50000"/>
              </a:spcBef>
              <a:defRPr/>
            </a:pPr>
            <a:r>
              <a:rPr lang="en-US" altLang="zh-CN" dirty="0">
                <a:latin typeface="Arial" charset="0"/>
              </a:rPr>
              <a:t>hello  hello world</a:t>
            </a:r>
          </a:p>
          <a:p>
            <a:pPr algn="l">
              <a:spcBef>
                <a:spcPct val="50000"/>
              </a:spcBef>
              <a:defRPr/>
            </a:pPr>
            <a:r>
              <a:rPr lang="en-US" altLang="zh-CN" dirty="0">
                <a:latin typeface="Arial" charset="0"/>
              </a:rPr>
              <a:t>world</a:t>
            </a:r>
          </a:p>
        </p:txBody>
      </p:sp>
      <p:sp>
        <p:nvSpPr>
          <p:cNvPr id="3152902" name="Text Box 6"/>
          <p:cNvSpPr txBox="1">
            <a:spLocks noChangeArrowheads="1"/>
          </p:cNvSpPr>
          <p:nvPr/>
        </p:nvSpPr>
        <p:spPr bwMode="auto">
          <a:xfrm>
            <a:off x="4800600" y="2078641"/>
            <a:ext cx="2438400" cy="379413"/>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lgn="l">
              <a:spcBef>
                <a:spcPct val="50000"/>
              </a:spcBef>
              <a:defRPr/>
            </a:pPr>
            <a:r>
              <a:rPr lang="en-US" altLang="zh-CN">
                <a:latin typeface="Arial Unicode MS" pitchFamily="34" charset="-128"/>
              </a:rPr>
              <a:t>OpenMP include file</a:t>
            </a:r>
          </a:p>
        </p:txBody>
      </p:sp>
      <p:sp>
        <p:nvSpPr>
          <p:cNvPr id="3152903" name="Line 7"/>
          <p:cNvSpPr>
            <a:spLocks noChangeShapeType="1"/>
          </p:cNvSpPr>
          <p:nvPr/>
        </p:nvSpPr>
        <p:spPr bwMode="auto">
          <a:xfrm flipH="1" flipV="1">
            <a:off x="3702996" y="2280088"/>
            <a:ext cx="1097604" cy="27153"/>
          </a:xfrm>
          <a:prstGeom prst="line">
            <a:avLst/>
          </a:prstGeom>
          <a:noFill/>
          <a:ln w="38100">
            <a:solidFill>
              <a:schemeClr val="tx1"/>
            </a:solidFill>
            <a:round/>
            <a:headEnd/>
            <a:tailEnd type="arrow" w="med" len="med"/>
          </a:ln>
        </p:spPr>
        <p:txBody>
          <a:bodyPr/>
          <a:lstStyle/>
          <a:p>
            <a:endParaRPr lang="en-US"/>
          </a:p>
        </p:txBody>
      </p:sp>
      <p:sp>
        <p:nvSpPr>
          <p:cNvPr id="3152904" name="Text Box 8"/>
          <p:cNvSpPr txBox="1">
            <a:spLocks noChangeArrowheads="1"/>
          </p:cNvSpPr>
          <p:nvPr/>
        </p:nvSpPr>
        <p:spPr bwMode="auto">
          <a:xfrm>
            <a:off x="4544861" y="3019762"/>
            <a:ext cx="2514600" cy="584775"/>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600" dirty="0">
                <a:latin typeface="Arial Unicode MS" pitchFamily="34" charset="-128"/>
              </a:rPr>
              <a:t>Parallel region with default number of threads</a:t>
            </a:r>
          </a:p>
        </p:txBody>
      </p:sp>
      <p:sp>
        <p:nvSpPr>
          <p:cNvPr id="3152905" name="Line 9"/>
          <p:cNvSpPr>
            <a:spLocks noChangeShapeType="1"/>
          </p:cNvSpPr>
          <p:nvPr/>
        </p:nvSpPr>
        <p:spPr bwMode="auto">
          <a:xfrm flipH="1">
            <a:off x="4026731" y="3313613"/>
            <a:ext cx="498057" cy="211685"/>
          </a:xfrm>
          <a:prstGeom prst="line">
            <a:avLst/>
          </a:prstGeom>
          <a:noFill/>
          <a:ln w="38100">
            <a:solidFill>
              <a:schemeClr val="tx1"/>
            </a:solidFill>
            <a:round/>
            <a:headEnd type="none" w="sm" len="sm"/>
            <a:tailEnd type="arrow" w="med" len="med"/>
          </a:ln>
        </p:spPr>
        <p:txBody>
          <a:bodyPr/>
          <a:lstStyle/>
          <a:p>
            <a:endParaRPr lang="en-US"/>
          </a:p>
        </p:txBody>
      </p:sp>
      <p:sp>
        <p:nvSpPr>
          <p:cNvPr id="3152908" name="Text Box 12"/>
          <p:cNvSpPr txBox="1">
            <a:spLocks noChangeArrowheads="1"/>
          </p:cNvSpPr>
          <p:nvPr/>
        </p:nvSpPr>
        <p:spPr bwMode="auto">
          <a:xfrm>
            <a:off x="2811517" y="5367174"/>
            <a:ext cx="3048000" cy="34925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lgn="l">
              <a:spcBef>
                <a:spcPct val="50000"/>
              </a:spcBef>
              <a:defRPr/>
            </a:pPr>
            <a:r>
              <a:rPr lang="en-US" altLang="zh-CN" sz="1600" dirty="0">
                <a:latin typeface="Arial Unicode MS" pitchFamily="34" charset="-128"/>
              </a:rPr>
              <a:t>End of the Parallel region</a:t>
            </a:r>
          </a:p>
        </p:txBody>
      </p:sp>
      <p:sp>
        <p:nvSpPr>
          <p:cNvPr id="3152909" name="Line 13"/>
          <p:cNvSpPr>
            <a:spLocks noChangeShapeType="1"/>
          </p:cNvSpPr>
          <p:nvPr/>
        </p:nvSpPr>
        <p:spPr bwMode="auto">
          <a:xfrm flipH="1" flipV="1">
            <a:off x="2071861" y="5044456"/>
            <a:ext cx="739654" cy="497343"/>
          </a:xfrm>
          <a:prstGeom prst="line">
            <a:avLst/>
          </a:prstGeom>
          <a:noFill/>
          <a:ln w="38100">
            <a:solidFill>
              <a:schemeClr val="tx1"/>
            </a:solidFill>
            <a:round/>
            <a:headEnd type="none" w="sm" len="sm"/>
            <a:tailEnd type="arrow" w="med" len="med"/>
          </a:ln>
        </p:spPr>
        <p:txBody>
          <a:bodyPr/>
          <a:lstStyle/>
          <a:p>
            <a:endParaRPr lang="en-US"/>
          </a:p>
        </p:txBody>
      </p:sp>
      <p:sp>
        <p:nvSpPr>
          <p:cNvPr id="2" name="TextBox 1"/>
          <p:cNvSpPr txBox="1"/>
          <p:nvPr/>
        </p:nvSpPr>
        <p:spPr>
          <a:xfrm>
            <a:off x="1835150" y="6263368"/>
            <a:ext cx="8604250" cy="369332"/>
          </a:xfrm>
          <a:prstGeom prst="rect">
            <a:avLst/>
          </a:prstGeom>
          <a:noFill/>
        </p:spPr>
        <p:txBody>
          <a:bodyPr wrap="square" rtlCol="0">
            <a:spAutoFit/>
          </a:bodyPr>
          <a:lstStyle/>
          <a:p>
            <a:r>
              <a:rPr lang="en-US"/>
              <a:t>The statements </a:t>
            </a:r>
            <a:r>
              <a:rPr lang="en-US" dirty="0"/>
              <a:t>are interleaved based on how the operating schedules the threads </a:t>
            </a:r>
          </a:p>
        </p:txBody>
      </p:sp>
    </p:spTree>
    <p:extLst>
      <p:ext uri="{BB962C8B-B14F-4D97-AF65-F5344CB8AC3E}">
        <p14:creationId xmlns:p14="http://schemas.microsoft.com/office/powerpoint/2010/main" val="110594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29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529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529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529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529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529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52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901" grpId="0" animBg="1"/>
      <p:bldP spid="3152902" grpId="0" animBg="1"/>
      <p:bldP spid="3152903" grpId="0" animBg="1"/>
      <p:bldP spid="3152904" grpId="0" animBg="1"/>
      <p:bldP spid="3152905" grpId="0" animBg="1"/>
      <p:bldP spid="3152908" grpId="0" animBg="1"/>
      <p:bldP spid="3152909"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558251" y="145429"/>
            <a:ext cx="10972800" cy="1152000"/>
          </a:xfrm>
          <a:prstGeom prst="rect">
            <a:avLst/>
          </a:prstGeom>
          <a:noFill/>
          <a:ln>
            <a:noFill/>
          </a:ln>
        </p:spPr>
        <p:txBody>
          <a:bodyPr spcFirstLastPara="1" vert="horz" wrap="square" lIns="91400" tIns="45700" rIns="91400" bIns="45700" numCol="1" anchor="ctr" anchorCtr="0" compatLnSpc="1">
            <a:prstTxWarp prst="textNoShape">
              <a:avLst/>
            </a:prstTxWarp>
            <a:noAutofit/>
          </a:bodyPr>
          <a:lstStyle/>
          <a:p>
            <a:r>
              <a:rPr lang="en-US" sz="3300" b="1" dirty="0">
                <a:solidFill>
                  <a:schemeClr val="tx2"/>
                </a:solidFill>
                <a:latin typeface="Arial"/>
                <a:ea typeface="Arial"/>
                <a:cs typeface="Arial"/>
                <a:sym typeface="Arial"/>
              </a:rPr>
              <a:t>OpenMP task-to-data Affinity (in OpenMP 5.0)</a:t>
            </a:r>
            <a:endParaRPr sz="3300" b="1" dirty="0">
              <a:solidFill>
                <a:schemeClr val="tx2"/>
              </a:solidFill>
              <a:latin typeface="Arial"/>
              <a:ea typeface="Arial"/>
              <a:cs typeface="Arial"/>
              <a:sym typeface="Arial"/>
            </a:endParaRPr>
          </a:p>
        </p:txBody>
      </p:sp>
      <p:sp>
        <p:nvSpPr>
          <p:cNvPr id="329" name="Google Shape;329;p48"/>
          <p:cNvSpPr txBox="1">
            <a:spLocks noGrp="1"/>
          </p:cNvSpPr>
          <p:nvPr>
            <p:ph type="body" idx="1"/>
          </p:nvPr>
        </p:nvSpPr>
        <p:spPr>
          <a:xfrm>
            <a:off x="558267" y="1112300"/>
            <a:ext cx="10109600" cy="1363200"/>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indent="-457189">
              <a:lnSpc>
                <a:spcPct val="100000"/>
              </a:lnSpc>
              <a:spcBef>
                <a:spcPts val="800"/>
              </a:spcBef>
              <a:buClr>
                <a:schemeClr val="tx1"/>
              </a:buClr>
              <a:buSzPts val="1800"/>
              <a:buChar char="●"/>
            </a:pPr>
            <a:r>
              <a:rPr lang="en-US" sz="2400" dirty="0">
                <a:solidFill>
                  <a:srgbClr val="000000"/>
                </a:solidFill>
                <a:latin typeface="Arial"/>
                <a:ea typeface="Arial"/>
                <a:cs typeface="Arial"/>
                <a:sym typeface="Arial"/>
              </a:rPr>
              <a:t>Affinity hints can be provided for OpenMP tasks, resulting data to be closer to tasks</a:t>
            </a:r>
            <a:endParaRPr sz="2400" dirty="0">
              <a:solidFill>
                <a:srgbClr val="000000"/>
              </a:solidFill>
              <a:latin typeface="Arial"/>
              <a:ea typeface="Arial"/>
              <a:cs typeface="Arial"/>
              <a:sym typeface="Arial"/>
            </a:endParaRPr>
          </a:p>
          <a:p>
            <a:pPr indent="-474121">
              <a:lnSpc>
                <a:spcPct val="100000"/>
              </a:lnSpc>
              <a:spcBef>
                <a:spcPts val="0"/>
              </a:spcBef>
              <a:buClr>
                <a:schemeClr val="tx1"/>
              </a:buClr>
              <a:buSzPts val="2000"/>
              <a:buChar char="●"/>
            </a:pPr>
            <a:r>
              <a:rPr lang="en-US" sz="2400" dirty="0">
                <a:solidFill>
                  <a:srgbClr val="000000"/>
                </a:solidFill>
                <a:latin typeface="Arial"/>
                <a:ea typeface="Arial"/>
                <a:cs typeface="Arial"/>
                <a:sym typeface="Arial"/>
              </a:rPr>
              <a:t>Useful for multi-socket systems</a:t>
            </a:r>
            <a:r>
              <a:rPr lang="en-US" sz="2667" dirty="0">
                <a:solidFill>
                  <a:srgbClr val="000000"/>
                </a:solidFill>
                <a:latin typeface="Arial"/>
                <a:ea typeface="Arial"/>
                <a:cs typeface="Arial"/>
                <a:sym typeface="Arial"/>
              </a:rPr>
              <a:t> </a:t>
            </a:r>
            <a:endParaRPr sz="2667" dirty="0">
              <a:solidFill>
                <a:srgbClr val="000000"/>
              </a:solidFill>
              <a:latin typeface="Arial"/>
              <a:ea typeface="Arial"/>
              <a:cs typeface="Arial"/>
              <a:sym typeface="Arial"/>
            </a:endParaRPr>
          </a:p>
          <a:p>
            <a:pPr marL="0" indent="0">
              <a:buNone/>
            </a:pPr>
            <a:endParaRPr dirty="0"/>
          </a:p>
        </p:txBody>
      </p:sp>
      <p:sp>
        <p:nvSpPr>
          <p:cNvPr id="330" name="Google Shape;330;p48"/>
          <p:cNvSpPr txBox="1">
            <a:spLocks noGrp="1"/>
          </p:cNvSpPr>
          <p:nvPr>
            <p:ph type="body" idx="1"/>
          </p:nvPr>
        </p:nvSpPr>
        <p:spPr>
          <a:xfrm>
            <a:off x="1874700" y="2549833"/>
            <a:ext cx="7538400" cy="3486400"/>
          </a:xfrm>
          <a:prstGeom prst="rect">
            <a:avLst/>
          </a:prstGeom>
          <a:solidFill>
            <a:srgbClr val="D6ECF4"/>
          </a:solidFill>
          <a:ln>
            <a:noFill/>
          </a:ln>
        </p:spPr>
        <p:txBody>
          <a:bodyPr spcFirstLastPara="1" vert="horz" wrap="square" lIns="0" tIns="0" rIns="0" bIns="0" numCol="1" anchor="t" anchorCtr="0" compatLnSpc="1">
            <a:prstTxWarp prst="textNoShape">
              <a:avLst/>
            </a:prstTxWarp>
            <a:noAutofit/>
          </a:bodyPr>
          <a:lstStyle/>
          <a:p>
            <a:pPr marL="0" indent="0">
              <a:lnSpc>
                <a:spcPct val="100000"/>
              </a:lnSpc>
              <a:spcBef>
                <a:spcPts val="0"/>
              </a:spcBef>
              <a:buSzPts val="1100"/>
              <a:buNone/>
            </a:pPr>
            <a:r>
              <a:rPr lang="en-US" sz="2133" dirty="0">
                <a:solidFill>
                  <a:srgbClr val="000000"/>
                </a:solidFill>
                <a:latin typeface="Arial"/>
                <a:ea typeface="Arial"/>
                <a:cs typeface="Arial"/>
                <a:sym typeface="Arial"/>
              </a:rPr>
              <a:t> void </a:t>
            </a:r>
            <a:r>
              <a:rPr lang="en-US" sz="2133" dirty="0" err="1">
                <a:solidFill>
                  <a:srgbClr val="000000"/>
                </a:solidFill>
                <a:latin typeface="Arial"/>
                <a:ea typeface="Arial"/>
                <a:cs typeface="Arial"/>
                <a:sym typeface="Arial"/>
              </a:rPr>
              <a:t>task_affinity</a:t>
            </a:r>
            <a:r>
              <a:rPr lang="en-US" sz="2133" dirty="0">
                <a:solidFill>
                  <a:srgbClr val="000000"/>
                </a:solidFill>
                <a:latin typeface="Arial"/>
                <a:ea typeface="Arial"/>
                <a:cs typeface="Arial"/>
                <a:sym typeface="Arial"/>
              </a:rPr>
              <a:t>() {</a:t>
            </a:r>
            <a:endParaRPr sz="2133" dirty="0">
              <a:solidFill>
                <a:srgbClr val="000000"/>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double* B;</a:t>
            </a:r>
            <a:endParaRPr sz="2133" dirty="0">
              <a:solidFill>
                <a:srgbClr val="000000"/>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r>
              <a:rPr lang="en-US" sz="2133" dirty="0">
                <a:solidFill>
                  <a:srgbClr val="1610FF"/>
                </a:solidFill>
                <a:latin typeface="Arial"/>
                <a:ea typeface="Arial"/>
                <a:cs typeface="Arial"/>
                <a:sym typeface="Arial"/>
              </a:rPr>
              <a:t>#pragma </a:t>
            </a:r>
            <a:r>
              <a:rPr lang="en-US" sz="2133" dirty="0" err="1">
                <a:solidFill>
                  <a:srgbClr val="1610FF"/>
                </a:solidFill>
                <a:latin typeface="Arial"/>
                <a:ea typeface="Arial"/>
                <a:cs typeface="Arial"/>
                <a:sym typeface="Arial"/>
              </a:rPr>
              <a:t>omp</a:t>
            </a:r>
            <a:r>
              <a:rPr lang="en-US" sz="2133" dirty="0">
                <a:solidFill>
                  <a:srgbClr val="1610FF"/>
                </a:solidFill>
                <a:latin typeface="Arial"/>
                <a:ea typeface="Arial"/>
                <a:cs typeface="Arial"/>
                <a:sym typeface="Arial"/>
              </a:rPr>
              <a:t> task shared(B)</a:t>
            </a:r>
            <a:r>
              <a:rPr lang="en-US" sz="2133" dirty="0">
                <a:solidFill>
                  <a:srgbClr val="000000"/>
                </a:solidFill>
                <a:latin typeface="Arial"/>
                <a:ea typeface="Arial"/>
                <a:cs typeface="Arial"/>
                <a:sym typeface="Arial"/>
              </a:rPr>
              <a:t> </a:t>
            </a:r>
            <a:r>
              <a:rPr lang="en-US" sz="2133" dirty="0">
                <a:solidFill>
                  <a:srgbClr val="FF00FF"/>
                </a:solidFill>
                <a:latin typeface="Arial"/>
                <a:ea typeface="Arial"/>
                <a:cs typeface="Arial"/>
                <a:sym typeface="Arial"/>
              </a:rPr>
              <a:t>affinity(A[0:N])</a:t>
            </a:r>
            <a:endParaRPr sz="2133" dirty="0">
              <a:solidFill>
                <a:srgbClr val="FF00FF"/>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B = </a:t>
            </a:r>
            <a:r>
              <a:rPr lang="en-US" sz="2133" dirty="0" err="1">
                <a:solidFill>
                  <a:srgbClr val="000000"/>
                </a:solidFill>
                <a:latin typeface="Arial"/>
                <a:ea typeface="Arial"/>
                <a:cs typeface="Arial"/>
                <a:sym typeface="Arial"/>
              </a:rPr>
              <a:t>init_B_and_important_computation</a:t>
            </a:r>
            <a:r>
              <a:rPr lang="en-US" sz="2133" dirty="0">
                <a:solidFill>
                  <a:srgbClr val="000000"/>
                </a:solidFill>
                <a:latin typeface="Arial"/>
                <a:ea typeface="Arial"/>
                <a:cs typeface="Arial"/>
                <a:sym typeface="Arial"/>
              </a:rPr>
              <a:t>(A);</a:t>
            </a:r>
            <a:endParaRPr sz="2133" dirty="0">
              <a:solidFill>
                <a:srgbClr val="000000"/>
              </a:solidFill>
              <a:latin typeface="Arial"/>
              <a:ea typeface="Arial"/>
              <a:cs typeface="Arial"/>
              <a:sym typeface="Arial"/>
            </a:endParaRPr>
          </a:p>
          <a:p>
            <a:pPr marL="0" indent="0">
              <a:lnSpc>
                <a:spcPct val="100000"/>
              </a:lnSpc>
              <a:spcBef>
                <a:spcPts val="0"/>
              </a:spcBef>
              <a:buSzPts val="1100"/>
              <a:buNone/>
            </a:pPr>
            <a:endParaRPr sz="2133" dirty="0">
              <a:solidFill>
                <a:srgbClr val="000000"/>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r>
              <a:rPr lang="en-US" sz="2133" dirty="0">
                <a:solidFill>
                  <a:srgbClr val="1610FF"/>
                </a:solidFill>
                <a:latin typeface="Arial"/>
                <a:ea typeface="Arial"/>
                <a:cs typeface="Arial"/>
                <a:sym typeface="Arial"/>
              </a:rPr>
              <a:t>#pragma </a:t>
            </a:r>
            <a:r>
              <a:rPr lang="en-US" sz="2133" dirty="0" err="1">
                <a:solidFill>
                  <a:srgbClr val="1610FF"/>
                </a:solidFill>
                <a:latin typeface="Arial"/>
                <a:ea typeface="Arial"/>
                <a:cs typeface="Arial"/>
                <a:sym typeface="Arial"/>
              </a:rPr>
              <a:t>omp</a:t>
            </a:r>
            <a:r>
              <a:rPr lang="en-US" sz="2133" dirty="0">
                <a:solidFill>
                  <a:srgbClr val="1610FF"/>
                </a:solidFill>
                <a:latin typeface="Arial"/>
                <a:ea typeface="Arial"/>
                <a:cs typeface="Arial"/>
                <a:sym typeface="Arial"/>
              </a:rPr>
              <a:t> task</a:t>
            </a:r>
            <a:r>
              <a:rPr lang="en-US" sz="2133" dirty="0">
                <a:solidFill>
                  <a:srgbClr val="000000"/>
                </a:solidFill>
                <a:latin typeface="Arial"/>
                <a:ea typeface="Arial"/>
                <a:cs typeface="Arial"/>
                <a:sym typeface="Arial"/>
              </a:rPr>
              <a:t> </a:t>
            </a:r>
            <a:r>
              <a:rPr lang="en-US" sz="2133" dirty="0" err="1">
                <a:solidFill>
                  <a:srgbClr val="1610FF"/>
                </a:solidFill>
                <a:latin typeface="Arial"/>
                <a:ea typeface="Arial"/>
                <a:cs typeface="Arial"/>
                <a:sym typeface="Arial"/>
              </a:rPr>
              <a:t>firstprivate</a:t>
            </a:r>
            <a:r>
              <a:rPr lang="en-US" sz="2133" dirty="0">
                <a:solidFill>
                  <a:srgbClr val="1610FF"/>
                </a:solidFill>
                <a:latin typeface="Arial"/>
                <a:ea typeface="Arial"/>
                <a:cs typeface="Arial"/>
                <a:sym typeface="Arial"/>
              </a:rPr>
              <a:t>(B)</a:t>
            </a:r>
            <a:r>
              <a:rPr lang="en-US" sz="2133" dirty="0">
                <a:solidFill>
                  <a:srgbClr val="000000"/>
                </a:solidFill>
                <a:latin typeface="Arial"/>
                <a:ea typeface="Arial"/>
                <a:cs typeface="Arial"/>
                <a:sym typeface="Arial"/>
              </a:rPr>
              <a:t> </a:t>
            </a:r>
            <a:r>
              <a:rPr lang="en-US" sz="2133" dirty="0">
                <a:solidFill>
                  <a:srgbClr val="FF00FF"/>
                </a:solidFill>
                <a:latin typeface="Arial"/>
                <a:ea typeface="Arial"/>
                <a:cs typeface="Arial"/>
                <a:sym typeface="Arial"/>
              </a:rPr>
              <a:t>affinity(B[0:N])</a:t>
            </a:r>
            <a:endParaRPr sz="2133" dirty="0">
              <a:solidFill>
                <a:srgbClr val="FF00FF"/>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r>
              <a:rPr lang="en-US" sz="2133" dirty="0" err="1">
                <a:solidFill>
                  <a:srgbClr val="000000"/>
                </a:solidFill>
                <a:latin typeface="Arial"/>
                <a:ea typeface="Arial"/>
                <a:cs typeface="Arial"/>
                <a:sym typeface="Arial"/>
              </a:rPr>
              <a:t>important_computation_too</a:t>
            </a:r>
            <a:r>
              <a:rPr lang="en-US" sz="2133" dirty="0">
                <a:solidFill>
                  <a:srgbClr val="000000"/>
                </a:solidFill>
                <a:latin typeface="Arial"/>
                <a:ea typeface="Arial"/>
                <a:cs typeface="Arial"/>
                <a:sym typeface="Arial"/>
              </a:rPr>
              <a:t>(B);</a:t>
            </a:r>
            <a:endParaRPr sz="2133" dirty="0">
              <a:solidFill>
                <a:srgbClr val="000000"/>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endParaRPr sz="2133" dirty="0">
              <a:solidFill>
                <a:srgbClr val="000000"/>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r>
              <a:rPr lang="en-US" sz="2133" dirty="0">
                <a:solidFill>
                  <a:srgbClr val="1610FF"/>
                </a:solidFill>
                <a:latin typeface="Arial"/>
                <a:ea typeface="Arial"/>
                <a:cs typeface="Arial"/>
                <a:sym typeface="Arial"/>
              </a:rPr>
              <a:t>#pragma </a:t>
            </a:r>
            <a:r>
              <a:rPr lang="en-US" sz="2133" dirty="0" err="1">
                <a:solidFill>
                  <a:srgbClr val="1610FF"/>
                </a:solidFill>
                <a:latin typeface="Arial"/>
                <a:ea typeface="Arial"/>
                <a:cs typeface="Arial"/>
                <a:sym typeface="Arial"/>
              </a:rPr>
              <a:t>omp</a:t>
            </a:r>
            <a:r>
              <a:rPr lang="en-US" sz="2133" dirty="0">
                <a:solidFill>
                  <a:srgbClr val="1610FF"/>
                </a:solidFill>
                <a:latin typeface="Arial"/>
                <a:ea typeface="Arial"/>
                <a:cs typeface="Arial"/>
                <a:sym typeface="Arial"/>
              </a:rPr>
              <a:t> </a:t>
            </a:r>
            <a:r>
              <a:rPr lang="en-US" sz="2133" dirty="0" err="1">
                <a:solidFill>
                  <a:srgbClr val="1610FF"/>
                </a:solidFill>
                <a:latin typeface="Arial"/>
                <a:ea typeface="Arial"/>
                <a:cs typeface="Arial"/>
                <a:sym typeface="Arial"/>
              </a:rPr>
              <a:t>taskwait</a:t>
            </a:r>
            <a:endParaRPr sz="2133" dirty="0">
              <a:solidFill>
                <a:srgbClr val="1610FF"/>
              </a:solidFill>
              <a:latin typeface="Arial"/>
              <a:ea typeface="Arial"/>
              <a:cs typeface="Arial"/>
              <a:sym typeface="Arial"/>
            </a:endParaRPr>
          </a:p>
          <a:p>
            <a:pPr marL="0" indent="0">
              <a:lnSpc>
                <a:spcPct val="100000"/>
              </a:lnSpc>
              <a:spcBef>
                <a:spcPts val="0"/>
              </a:spcBef>
              <a:buSzPts val="1100"/>
              <a:buNone/>
            </a:pPr>
            <a:r>
              <a:rPr lang="en-US" sz="2133" dirty="0">
                <a:solidFill>
                  <a:srgbClr val="000000"/>
                </a:solidFill>
                <a:latin typeface="Arial"/>
                <a:ea typeface="Arial"/>
                <a:cs typeface="Arial"/>
                <a:sym typeface="Arial"/>
              </a:rPr>
              <a:t> }</a:t>
            </a:r>
            <a:endParaRPr sz="2133" dirty="0">
              <a:solidFill>
                <a:srgbClr val="000000"/>
              </a:solidFill>
              <a:latin typeface="Arial"/>
              <a:ea typeface="Arial"/>
              <a:cs typeface="Arial"/>
              <a:sym typeface="Arial"/>
            </a:endParaRPr>
          </a:p>
          <a:p>
            <a:pPr marL="0" indent="0">
              <a:lnSpc>
                <a:spcPct val="100000"/>
              </a:lnSpc>
              <a:spcBef>
                <a:spcPts val="0"/>
              </a:spcBef>
              <a:buSzPts val="1100"/>
              <a:buNone/>
            </a:pPr>
            <a:endParaRPr sz="1867" dirty="0">
              <a:solidFill>
                <a:srgbClr val="000000"/>
              </a:solidFill>
              <a:latin typeface="Arial"/>
              <a:ea typeface="Arial"/>
              <a:cs typeface="Arial"/>
              <a:sym typeface="Arial"/>
            </a:endParaRPr>
          </a:p>
          <a:p>
            <a:pPr marL="0" indent="0">
              <a:lnSpc>
                <a:spcPct val="100000"/>
              </a:lnSpc>
              <a:spcBef>
                <a:spcPts val="0"/>
              </a:spcBef>
              <a:buSzPts val="1100"/>
              <a:buNone/>
            </a:pP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973742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1"/>
          <p:cNvSpPr txBox="1">
            <a:spLocks noGrp="1"/>
          </p:cNvSpPr>
          <p:nvPr>
            <p:ph type="body" idx="2"/>
          </p:nvPr>
        </p:nvSpPr>
        <p:spPr>
          <a:xfrm>
            <a:off x="263899" y="102767"/>
            <a:ext cx="9601200" cy="648000"/>
          </a:xfrm>
          <a:prstGeom prst="rect">
            <a:avLst/>
          </a:prstGeom>
          <a:noFill/>
          <a:ln>
            <a:noFill/>
          </a:ln>
        </p:spPr>
        <p:txBody>
          <a:bodyPr spcFirstLastPara="1" vert="horz" wrap="square" lIns="91433" tIns="45700" rIns="91433" bIns="45700" numCol="1" anchor="ctr" anchorCtr="0" compatLnSpc="1">
            <a:prstTxWarp prst="textNoShape">
              <a:avLst/>
            </a:prstTxWarp>
            <a:noAutofit/>
          </a:bodyPr>
          <a:lstStyle/>
          <a:p>
            <a:pPr marL="0" indent="0">
              <a:spcBef>
                <a:spcPts val="0"/>
              </a:spcBef>
              <a:buClr>
                <a:srgbClr val="00737D"/>
              </a:buClr>
              <a:buSzPts val="2500"/>
            </a:pPr>
            <a:r>
              <a:rPr lang="en-US" sz="4400" b="0" dirty="0">
                <a:solidFill>
                  <a:srgbClr val="00737D"/>
                </a:solidFill>
              </a:rPr>
              <a:t> </a:t>
            </a:r>
            <a:r>
              <a:rPr lang="en-US" sz="3300" dirty="0">
                <a:solidFill>
                  <a:schemeClr val="tx2"/>
                </a:solidFill>
                <a:latin typeface="Arial"/>
                <a:ea typeface="Arial"/>
                <a:cs typeface="Arial"/>
                <a:sym typeface="Arial"/>
              </a:rPr>
              <a:t>Memory Allocators (in OpenMP 5.0)</a:t>
            </a:r>
            <a:endParaRPr sz="3300" dirty="0">
              <a:solidFill>
                <a:schemeClr val="tx2"/>
              </a:solidFill>
              <a:latin typeface="Arial"/>
              <a:ea typeface="Arial"/>
              <a:cs typeface="Arial"/>
              <a:sym typeface="Arial"/>
            </a:endParaRPr>
          </a:p>
        </p:txBody>
      </p:sp>
      <p:pic>
        <p:nvPicPr>
          <p:cNvPr id="350" name="Google Shape;350;p51"/>
          <p:cNvPicPr preferRelativeResize="0"/>
          <p:nvPr/>
        </p:nvPicPr>
        <p:blipFill rotWithShape="1">
          <a:blip r:embed="rId3">
            <a:alphaModFix/>
          </a:blip>
          <a:srcRect/>
          <a:stretch/>
        </p:blipFill>
        <p:spPr>
          <a:xfrm>
            <a:off x="1273434" y="667134"/>
            <a:ext cx="8419601" cy="4167892"/>
          </a:xfrm>
          <a:prstGeom prst="rect">
            <a:avLst/>
          </a:prstGeom>
          <a:noFill/>
          <a:ln>
            <a:noFill/>
          </a:ln>
        </p:spPr>
      </p:pic>
      <p:sp>
        <p:nvSpPr>
          <p:cNvPr id="351" name="Google Shape;351;p51"/>
          <p:cNvSpPr txBox="1"/>
          <p:nvPr/>
        </p:nvSpPr>
        <p:spPr>
          <a:xfrm>
            <a:off x="11711408" y="6494823"/>
            <a:ext cx="865200" cy="365200"/>
          </a:xfrm>
          <a:prstGeom prst="rect">
            <a:avLst/>
          </a:prstGeom>
          <a:noFill/>
          <a:ln>
            <a:noFill/>
          </a:ln>
        </p:spPr>
        <p:txBody>
          <a:bodyPr spcFirstLastPara="1" wrap="square" lIns="91433" tIns="45700" rIns="91433" bIns="45700" anchor="t" anchorCtr="0">
            <a:noAutofit/>
          </a:bodyPr>
          <a:lstStyle/>
          <a:p>
            <a:fld id="{00000000-1234-1234-1234-123412341234}" type="slidenum">
              <a:rPr lang="en-US" sz="1867">
                <a:solidFill>
                  <a:srgbClr val="00737D"/>
                </a:solidFill>
                <a:latin typeface="Calibri"/>
                <a:ea typeface="Calibri"/>
                <a:cs typeface="Calibri"/>
                <a:sym typeface="Calibri"/>
              </a:rPr>
              <a:pPr/>
              <a:t>181</a:t>
            </a:fld>
            <a:endParaRPr sz="1867">
              <a:solidFill>
                <a:srgbClr val="00737D"/>
              </a:solidFill>
              <a:latin typeface="Calibri"/>
              <a:ea typeface="Calibri"/>
              <a:cs typeface="Calibri"/>
              <a:sym typeface="Calibri"/>
            </a:endParaRPr>
          </a:p>
        </p:txBody>
      </p:sp>
      <p:sp>
        <p:nvSpPr>
          <p:cNvPr id="352" name="Google Shape;352;p51"/>
          <p:cNvSpPr txBox="1"/>
          <p:nvPr/>
        </p:nvSpPr>
        <p:spPr>
          <a:xfrm>
            <a:off x="1931412" y="6028175"/>
            <a:ext cx="8419600" cy="874400"/>
          </a:xfrm>
          <a:prstGeom prst="rect">
            <a:avLst/>
          </a:prstGeom>
          <a:noFill/>
          <a:ln>
            <a:noFill/>
          </a:ln>
        </p:spPr>
        <p:txBody>
          <a:bodyPr spcFirstLastPara="1" wrap="square" lIns="91433" tIns="91433" rIns="91433" bIns="91433" anchor="t" anchorCtr="0">
            <a:noAutofit/>
          </a:bodyPr>
          <a:lstStyle/>
          <a:p>
            <a:endParaRPr sz="2400">
              <a:solidFill>
                <a:srgbClr val="FF0000"/>
              </a:solidFill>
            </a:endParaRPr>
          </a:p>
        </p:txBody>
      </p:sp>
      <p:sp>
        <p:nvSpPr>
          <p:cNvPr id="353" name="Google Shape;353;p51"/>
          <p:cNvSpPr txBox="1">
            <a:spLocks noGrp="1"/>
          </p:cNvSpPr>
          <p:nvPr>
            <p:ph type="body" idx="1"/>
          </p:nvPr>
        </p:nvSpPr>
        <p:spPr>
          <a:xfrm>
            <a:off x="761200" y="4835033"/>
            <a:ext cx="9894000" cy="1497600"/>
          </a:xfrm>
          <a:prstGeom prst="rect">
            <a:avLst/>
          </a:prstGeom>
          <a:solidFill>
            <a:srgbClr val="D6ECF4"/>
          </a:solidFill>
          <a:ln>
            <a:noFill/>
          </a:ln>
        </p:spPr>
        <p:txBody>
          <a:bodyPr spcFirstLastPara="1" vert="horz" wrap="square" lIns="91433" tIns="45700" rIns="91433" bIns="45700" numCol="1" anchor="t" anchorCtr="0" compatLnSpc="1">
            <a:prstTxWarp prst="textNoShape">
              <a:avLst/>
            </a:prstTxWarp>
            <a:noAutofit/>
          </a:bodyPr>
          <a:lstStyle/>
          <a:p>
            <a:pPr indent="-423323">
              <a:spcBef>
                <a:spcPts val="800"/>
              </a:spcBef>
              <a:buClr>
                <a:schemeClr val="tx1"/>
              </a:buClr>
              <a:buSzPts val="1400"/>
              <a:buFont typeface="Arial"/>
              <a:buChar char="●"/>
            </a:pPr>
            <a:r>
              <a:rPr lang="en-US" sz="1867" dirty="0">
                <a:solidFill>
                  <a:srgbClr val="000000"/>
                </a:solidFill>
              </a:rPr>
              <a:t>Support versatile types of memory available on current and future systems:  DDR, High-Bandwidth Memory (HBM), non-volatile memory, constant memory</a:t>
            </a:r>
            <a:endParaRPr sz="1867" dirty="0">
              <a:solidFill>
                <a:srgbClr val="000000"/>
              </a:solidFill>
            </a:endParaRPr>
          </a:p>
          <a:p>
            <a:pPr indent="-423323">
              <a:spcBef>
                <a:spcPts val="800"/>
              </a:spcBef>
              <a:buClr>
                <a:schemeClr val="tx1"/>
              </a:buClr>
              <a:buSzPts val="1400"/>
              <a:buFont typeface="Arial"/>
              <a:buChar char="●"/>
            </a:pPr>
            <a:r>
              <a:rPr lang="en-US" sz="1867" dirty="0">
                <a:solidFill>
                  <a:srgbClr val="000000"/>
                </a:solidFill>
              </a:rPr>
              <a:t>Memory allocators define types of memory that variables can be allocated to, such as large capacity, low latency, </a:t>
            </a:r>
            <a:r>
              <a:rPr lang="en-US" sz="1867" dirty="0" err="1">
                <a:solidFill>
                  <a:srgbClr val="000000"/>
                </a:solidFill>
              </a:rPr>
              <a:t>cgroup</a:t>
            </a:r>
            <a:r>
              <a:rPr lang="en-US" sz="1867" dirty="0">
                <a:solidFill>
                  <a:srgbClr val="000000"/>
                </a:solidFill>
              </a:rPr>
              <a:t>, thread local, etc. </a:t>
            </a:r>
            <a:endParaRPr sz="1867" dirty="0">
              <a:solidFill>
                <a:srgbClr val="000000"/>
              </a:solidFill>
            </a:endParaRPr>
          </a:p>
          <a:p>
            <a:pPr marL="0" indent="0">
              <a:lnSpc>
                <a:spcPct val="90000"/>
              </a:lnSpc>
              <a:spcBef>
                <a:spcPts val="1067"/>
              </a:spcBef>
              <a:buNone/>
            </a:pPr>
            <a:endParaRPr dirty="0"/>
          </a:p>
        </p:txBody>
      </p:sp>
    </p:spTree>
    <p:extLst>
      <p:ext uri="{BB962C8B-B14F-4D97-AF65-F5344CB8AC3E}">
        <p14:creationId xmlns:p14="http://schemas.microsoft.com/office/powerpoint/2010/main" val="5321904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body" idx="2"/>
          </p:nvPr>
        </p:nvSpPr>
        <p:spPr>
          <a:xfrm>
            <a:off x="263899" y="102767"/>
            <a:ext cx="9601200" cy="648000"/>
          </a:xfrm>
          <a:prstGeom prst="rect">
            <a:avLst/>
          </a:prstGeom>
          <a:noFill/>
          <a:ln>
            <a:noFill/>
          </a:ln>
        </p:spPr>
        <p:txBody>
          <a:bodyPr spcFirstLastPara="1" vert="horz" wrap="square" lIns="91433" tIns="45700" rIns="91433" bIns="45700" numCol="1" anchor="ctr" anchorCtr="0" compatLnSpc="1">
            <a:prstTxWarp prst="textNoShape">
              <a:avLst/>
            </a:prstTxWarp>
            <a:noAutofit/>
          </a:bodyPr>
          <a:lstStyle/>
          <a:p>
            <a:pPr marL="0" indent="0">
              <a:spcBef>
                <a:spcPts val="0"/>
              </a:spcBef>
              <a:buClr>
                <a:srgbClr val="00737D"/>
              </a:buClr>
              <a:buSzPts val="2500"/>
            </a:pPr>
            <a:r>
              <a:rPr lang="en-US" sz="4400" b="0" dirty="0">
                <a:solidFill>
                  <a:srgbClr val="00737D"/>
                </a:solidFill>
              </a:rPr>
              <a:t> </a:t>
            </a:r>
            <a:r>
              <a:rPr lang="en-US" sz="3300" dirty="0">
                <a:solidFill>
                  <a:schemeClr val="tx2"/>
                </a:solidFill>
                <a:latin typeface="Arial"/>
                <a:ea typeface="Arial"/>
                <a:cs typeface="Arial"/>
                <a:sym typeface="Arial"/>
              </a:rPr>
              <a:t>Using Memory Allocators </a:t>
            </a:r>
            <a:endParaRPr sz="3300" dirty="0">
              <a:solidFill>
                <a:schemeClr val="tx2"/>
              </a:solidFill>
              <a:latin typeface="Arial"/>
              <a:ea typeface="Arial"/>
              <a:cs typeface="Arial"/>
              <a:sym typeface="Arial"/>
            </a:endParaRPr>
          </a:p>
        </p:txBody>
      </p:sp>
      <p:sp>
        <p:nvSpPr>
          <p:cNvPr id="359" name="Google Shape;359;p52"/>
          <p:cNvSpPr txBox="1"/>
          <p:nvPr/>
        </p:nvSpPr>
        <p:spPr>
          <a:xfrm>
            <a:off x="11711408" y="6494823"/>
            <a:ext cx="865200" cy="365200"/>
          </a:xfrm>
          <a:prstGeom prst="rect">
            <a:avLst/>
          </a:prstGeom>
          <a:noFill/>
          <a:ln>
            <a:noFill/>
          </a:ln>
        </p:spPr>
        <p:txBody>
          <a:bodyPr spcFirstLastPara="1" wrap="square" lIns="91433" tIns="45700" rIns="91433" bIns="45700" anchor="t" anchorCtr="0">
            <a:noAutofit/>
          </a:bodyPr>
          <a:lstStyle/>
          <a:p>
            <a:fld id="{00000000-1234-1234-1234-123412341234}" type="slidenum">
              <a:rPr lang="en-US" sz="1867">
                <a:solidFill>
                  <a:srgbClr val="00737D"/>
                </a:solidFill>
                <a:latin typeface="Calibri"/>
                <a:ea typeface="Calibri"/>
                <a:cs typeface="Calibri"/>
                <a:sym typeface="Calibri"/>
              </a:rPr>
              <a:pPr/>
              <a:t>182</a:t>
            </a:fld>
            <a:endParaRPr sz="1867">
              <a:solidFill>
                <a:srgbClr val="00737D"/>
              </a:solidFill>
              <a:latin typeface="Calibri"/>
              <a:ea typeface="Calibri"/>
              <a:cs typeface="Calibri"/>
              <a:sym typeface="Calibri"/>
            </a:endParaRPr>
          </a:p>
        </p:txBody>
      </p:sp>
      <p:sp>
        <p:nvSpPr>
          <p:cNvPr id="360" name="Google Shape;360;p52"/>
          <p:cNvSpPr txBox="1"/>
          <p:nvPr/>
        </p:nvSpPr>
        <p:spPr>
          <a:xfrm>
            <a:off x="1931412" y="6028175"/>
            <a:ext cx="8419600" cy="874400"/>
          </a:xfrm>
          <a:prstGeom prst="rect">
            <a:avLst/>
          </a:prstGeom>
          <a:noFill/>
          <a:ln>
            <a:noFill/>
          </a:ln>
        </p:spPr>
        <p:txBody>
          <a:bodyPr spcFirstLastPara="1" wrap="square" lIns="91433" tIns="91433" rIns="91433" bIns="91433" anchor="t" anchorCtr="0">
            <a:noAutofit/>
          </a:bodyPr>
          <a:lstStyle/>
          <a:p>
            <a:endParaRPr sz="2400">
              <a:solidFill>
                <a:srgbClr val="FF0000"/>
              </a:solidFill>
            </a:endParaRPr>
          </a:p>
        </p:txBody>
      </p:sp>
      <p:sp>
        <p:nvSpPr>
          <p:cNvPr id="361" name="Google Shape;361;p52"/>
          <p:cNvSpPr txBox="1">
            <a:spLocks noGrp="1"/>
          </p:cNvSpPr>
          <p:nvPr>
            <p:ph type="body" idx="1"/>
          </p:nvPr>
        </p:nvSpPr>
        <p:spPr>
          <a:xfrm>
            <a:off x="794633" y="881600"/>
            <a:ext cx="9894000" cy="5094800"/>
          </a:xfrm>
          <a:prstGeom prst="rect">
            <a:avLst/>
          </a:prstGeom>
          <a:solidFill>
            <a:srgbClr val="D6ECF4"/>
          </a:solidFill>
          <a:ln>
            <a:noFill/>
          </a:ln>
        </p:spPr>
        <p:txBody>
          <a:bodyPr spcFirstLastPara="1" vert="horz" wrap="square" lIns="91433" tIns="45700" rIns="91433" bIns="45700" numCol="1" anchor="t" anchorCtr="0" compatLnSpc="1">
            <a:prstTxWarp prst="textNoShape">
              <a:avLst/>
            </a:prstTxWarp>
            <a:noAutofit/>
          </a:bodyPr>
          <a:lstStyle/>
          <a:p>
            <a:pPr marL="0" indent="0">
              <a:spcBef>
                <a:spcPts val="800"/>
              </a:spcBef>
              <a:buNone/>
            </a:pPr>
            <a:r>
              <a:rPr lang="en-US" sz="1867" dirty="0">
                <a:solidFill>
                  <a:srgbClr val="000000"/>
                </a:solidFill>
              </a:rPr>
              <a:t> void </a:t>
            </a:r>
            <a:r>
              <a:rPr lang="en-US" sz="1867" dirty="0" err="1">
                <a:solidFill>
                  <a:srgbClr val="000000"/>
                </a:solidFill>
              </a:rPr>
              <a:t>allocator_example</a:t>
            </a:r>
            <a:r>
              <a:rPr lang="en-US" sz="1867" dirty="0">
                <a:solidFill>
                  <a:srgbClr val="000000"/>
                </a:solidFill>
              </a:rPr>
              <a:t>(</a:t>
            </a:r>
            <a:r>
              <a:rPr lang="en-US" sz="1867" dirty="0" err="1">
                <a:solidFill>
                  <a:srgbClr val="9900FF"/>
                </a:solidFill>
              </a:rPr>
              <a:t>omp_allocator_t</a:t>
            </a:r>
            <a:r>
              <a:rPr lang="en-US" sz="1867" dirty="0">
                <a:solidFill>
                  <a:srgbClr val="000000"/>
                </a:solidFill>
              </a:rPr>
              <a:t> </a:t>
            </a:r>
            <a:r>
              <a:rPr lang="en-US" sz="1867" dirty="0">
                <a:solidFill>
                  <a:srgbClr val="1813FF"/>
                </a:solidFill>
              </a:rPr>
              <a:t>*</a:t>
            </a:r>
            <a:r>
              <a:rPr lang="en-US" sz="1867" dirty="0" err="1">
                <a:solidFill>
                  <a:srgbClr val="1813FF"/>
                </a:solidFill>
              </a:rPr>
              <a:t>my_allocator</a:t>
            </a:r>
            <a:r>
              <a:rPr lang="en-US" sz="1867" dirty="0">
                <a:solidFill>
                  <a:srgbClr val="000000"/>
                </a:solidFill>
              </a:rPr>
              <a:t>) {</a:t>
            </a:r>
            <a:endParaRPr sz="1867" dirty="0">
              <a:solidFill>
                <a:srgbClr val="000000"/>
              </a:solidFill>
            </a:endParaRPr>
          </a:p>
          <a:p>
            <a:pPr marL="0" indent="0">
              <a:spcBef>
                <a:spcPts val="800"/>
              </a:spcBef>
              <a:buNone/>
            </a:pPr>
            <a:r>
              <a:rPr lang="en-US" sz="1867" dirty="0">
                <a:solidFill>
                  <a:srgbClr val="000000"/>
                </a:solidFill>
              </a:rPr>
              <a:t>     int a[M], b[N];</a:t>
            </a:r>
            <a:endParaRPr sz="1867" dirty="0">
              <a:solidFill>
                <a:srgbClr val="000000"/>
              </a:solidFill>
            </a:endParaRPr>
          </a:p>
          <a:p>
            <a:pPr marL="0" indent="0">
              <a:spcBef>
                <a:spcPts val="800"/>
              </a:spcBef>
              <a:buNone/>
            </a:pPr>
            <a:r>
              <a:rPr lang="en-US" sz="1867" dirty="0">
                <a:solidFill>
                  <a:srgbClr val="000000"/>
                </a:solidFill>
              </a:rPr>
              <a:t>     </a:t>
            </a:r>
            <a:r>
              <a:rPr lang="en-US" sz="1867" dirty="0">
                <a:solidFill>
                  <a:srgbClr val="9900FF"/>
                </a:solidFill>
              </a:rPr>
              <a:t>#pragma </a:t>
            </a:r>
            <a:r>
              <a:rPr lang="en-US" sz="1867" dirty="0" err="1">
                <a:solidFill>
                  <a:srgbClr val="9900FF"/>
                </a:solidFill>
              </a:rPr>
              <a:t>omp</a:t>
            </a:r>
            <a:r>
              <a:rPr lang="en-US" sz="1867" dirty="0">
                <a:solidFill>
                  <a:srgbClr val="9900FF"/>
                </a:solidFill>
              </a:rPr>
              <a:t> allocate(a)</a:t>
            </a:r>
            <a:r>
              <a:rPr lang="en-US" sz="1867" dirty="0">
                <a:solidFill>
                  <a:srgbClr val="000000"/>
                </a:solidFill>
              </a:rPr>
              <a:t> </a:t>
            </a:r>
            <a:r>
              <a:rPr lang="en-US" sz="1867" dirty="0">
                <a:solidFill>
                  <a:srgbClr val="1813FF"/>
                </a:solidFill>
              </a:rPr>
              <a:t>allocator(</a:t>
            </a:r>
            <a:r>
              <a:rPr lang="en-US" sz="1867" dirty="0" err="1">
                <a:solidFill>
                  <a:srgbClr val="1813FF"/>
                </a:solidFill>
              </a:rPr>
              <a:t>omp_high_bw_mem_alloc</a:t>
            </a:r>
            <a:r>
              <a:rPr lang="en-US" sz="1867" dirty="0">
                <a:solidFill>
                  <a:srgbClr val="1813FF"/>
                </a:solidFill>
              </a:rPr>
              <a:t>)</a:t>
            </a:r>
            <a:endParaRPr sz="1867" dirty="0">
              <a:solidFill>
                <a:srgbClr val="1813FF"/>
              </a:solidFill>
            </a:endParaRPr>
          </a:p>
          <a:p>
            <a:pPr marL="0" indent="0">
              <a:spcBef>
                <a:spcPts val="800"/>
              </a:spcBef>
              <a:buNone/>
            </a:pPr>
            <a:r>
              <a:rPr lang="en-US" sz="1867" dirty="0">
                <a:solidFill>
                  <a:srgbClr val="000000"/>
                </a:solidFill>
              </a:rPr>
              <a:t>     </a:t>
            </a:r>
            <a:r>
              <a:rPr lang="en-US" sz="1867" dirty="0">
                <a:solidFill>
                  <a:srgbClr val="9900FF"/>
                </a:solidFill>
              </a:rPr>
              <a:t>#pragma </a:t>
            </a:r>
            <a:r>
              <a:rPr lang="en-US" sz="1867" dirty="0" err="1">
                <a:solidFill>
                  <a:srgbClr val="9900FF"/>
                </a:solidFill>
              </a:rPr>
              <a:t>omp</a:t>
            </a:r>
            <a:r>
              <a:rPr lang="en-US" sz="1867" dirty="0">
                <a:solidFill>
                  <a:srgbClr val="9900FF"/>
                </a:solidFill>
              </a:rPr>
              <a:t> allocate(b)</a:t>
            </a:r>
            <a:r>
              <a:rPr lang="en-US" sz="1867" dirty="0">
                <a:solidFill>
                  <a:srgbClr val="000000"/>
                </a:solidFill>
              </a:rPr>
              <a:t> </a:t>
            </a:r>
            <a:r>
              <a:rPr lang="en-US" sz="1867" dirty="0">
                <a:solidFill>
                  <a:srgbClr val="1813FF"/>
                </a:solidFill>
              </a:rPr>
              <a:t>// use default OMP_ALLOCATOR </a:t>
            </a:r>
            <a:endParaRPr sz="1867" dirty="0">
              <a:solidFill>
                <a:srgbClr val="1813FF"/>
              </a:solidFill>
            </a:endParaRPr>
          </a:p>
          <a:p>
            <a:pPr marL="0" indent="0">
              <a:spcBef>
                <a:spcPts val="800"/>
              </a:spcBef>
              <a:buNone/>
            </a:pPr>
            <a:endParaRPr sz="1867" dirty="0">
              <a:solidFill>
                <a:srgbClr val="000000"/>
              </a:solidFill>
            </a:endParaRPr>
          </a:p>
          <a:p>
            <a:pPr marL="0" indent="0">
              <a:spcBef>
                <a:spcPts val="800"/>
              </a:spcBef>
              <a:buNone/>
            </a:pPr>
            <a:r>
              <a:rPr lang="en-US" sz="1867" dirty="0">
                <a:solidFill>
                  <a:srgbClr val="000000"/>
                </a:solidFill>
              </a:rPr>
              <a:t>     double *p = (double *) </a:t>
            </a:r>
            <a:r>
              <a:rPr lang="en-US" sz="1867" dirty="0" err="1">
                <a:solidFill>
                  <a:srgbClr val="1813FF"/>
                </a:solidFill>
              </a:rPr>
              <a:t>omp_alloc</a:t>
            </a:r>
            <a:r>
              <a:rPr lang="en-US" sz="1867" dirty="0">
                <a:solidFill>
                  <a:srgbClr val="1813FF"/>
                </a:solidFill>
              </a:rPr>
              <a:t>(N*M*</a:t>
            </a:r>
            <a:r>
              <a:rPr lang="en-US" sz="1867" dirty="0" err="1">
                <a:solidFill>
                  <a:srgbClr val="1813FF"/>
                </a:solidFill>
              </a:rPr>
              <a:t>sizeof</a:t>
            </a:r>
            <a:r>
              <a:rPr lang="en-US" sz="1867" dirty="0">
                <a:solidFill>
                  <a:srgbClr val="1813FF"/>
                </a:solidFill>
              </a:rPr>
              <a:t>(*p), </a:t>
            </a:r>
            <a:r>
              <a:rPr lang="en-US" sz="1867" dirty="0" err="1">
                <a:solidFill>
                  <a:srgbClr val="1813FF"/>
                </a:solidFill>
              </a:rPr>
              <a:t>my_allocator</a:t>
            </a:r>
            <a:r>
              <a:rPr lang="en-US" sz="1867" dirty="0">
                <a:solidFill>
                  <a:srgbClr val="1813FF"/>
                </a:solidFill>
              </a:rPr>
              <a:t>);</a:t>
            </a:r>
            <a:endParaRPr sz="1867" dirty="0">
              <a:solidFill>
                <a:srgbClr val="1813FF"/>
              </a:solidFill>
            </a:endParaRPr>
          </a:p>
          <a:p>
            <a:pPr marL="0" indent="0">
              <a:spcBef>
                <a:spcPts val="800"/>
              </a:spcBef>
              <a:buNone/>
            </a:pPr>
            <a:endParaRPr sz="1867" dirty="0">
              <a:solidFill>
                <a:srgbClr val="000000"/>
              </a:solidFill>
            </a:endParaRPr>
          </a:p>
          <a:p>
            <a:pPr marL="0" indent="0">
              <a:spcBef>
                <a:spcPts val="800"/>
              </a:spcBef>
              <a:buNone/>
            </a:pPr>
            <a:r>
              <a:rPr lang="en-US" sz="1867" dirty="0">
                <a:solidFill>
                  <a:srgbClr val="000000"/>
                </a:solidFill>
              </a:rPr>
              <a:t>     </a:t>
            </a:r>
            <a:r>
              <a:rPr lang="en-US" sz="1867" dirty="0">
                <a:solidFill>
                  <a:srgbClr val="9900FF"/>
                </a:solidFill>
              </a:rPr>
              <a:t>#pragma </a:t>
            </a:r>
            <a:r>
              <a:rPr lang="en-US" sz="1867" dirty="0" err="1">
                <a:solidFill>
                  <a:srgbClr val="9900FF"/>
                </a:solidFill>
              </a:rPr>
              <a:t>omp</a:t>
            </a:r>
            <a:r>
              <a:rPr lang="en-US" sz="1867" dirty="0">
                <a:solidFill>
                  <a:srgbClr val="9900FF"/>
                </a:solidFill>
              </a:rPr>
              <a:t> parallel</a:t>
            </a:r>
            <a:r>
              <a:rPr lang="en-US" sz="1867" dirty="0">
                <a:solidFill>
                  <a:srgbClr val="000000"/>
                </a:solidFill>
              </a:rPr>
              <a:t> private(a) </a:t>
            </a:r>
            <a:r>
              <a:rPr lang="en-US" sz="1867" dirty="0">
                <a:solidFill>
                  <a:srgbClr val="1813FF"/>
                </a:solidFill>
              </a:rPr>
              <a:t>allocate(</a:t>
            </a:r>
            <a:r>
              <a:rPr lang="en-US" sz="1867" dirty="0" err="1">
                <a:solidFill>
                  <a:srgbClr val="1813FF"/>
                </a:solidFill>
              </a:rPr>
              <a:t>omp_low_lat_mem_alloc:a</a:t>
            </a:r>
            <a:r>
              <a:rPr lang="en-US" sz="1867" dirty="0">
                <a:solidFill>
                  <a:srgbClr val="1813FF"/>
                </a:solidFill>
              </a:rPr>
              <a:t>)</a:t>
            </a:r>
            <a:endParaRPr sz="1867" dirty="0">
              <a:solidFill>
                <a:srgbClr val="1813FF"/>
              </a:solidFill>
            </a:endParaRPr>
          </a:p>
          <a:p>
            <a:pPr marL="0" indent="0">
              <a:spcBef>
                <a:spcPts val="800"/>
              </a:spcBef>
              <a:buNone/>
            </a:pPr>
            <a:r>
              <a:rPr lang="en-US" sz="1867" dirty="0">
                <a:solidFill>
                  <a:srgbClr val="000000"/>
                </a:solidFill>
              </a:rPr>
              <a:t>     {</a:t>
            </a:r>
            <a:endParaRPr sz="1867" dirty="0">
              <a:solidFill>
                <a:srgbClr val="000000"/>
              </a:solidFill>
            </a:endParaRPr>
          </a:p>
          <a:p>
            <a:pPr marL="0" indent="0">
              <a:spcBef>
                <a:spcPts val="800"/>
              </a:spcBef>
              <a:buNone/>
            </a:pPr>
            <a:r>
              <a:rPr lang="en-US" sz="1867" dirty="0">
                <a:solidFill>
                  <a:srgbClr val="000000"/>
                </a:solidFill>
              </a:rPr>
              <a:t>         </a:t>
            </a:r>
            <a:r>
              <a:rPr lang="en-US" sz="1867" dirty="0" err="1">
                <a:solidFill>
                  <a:srgbClr val="000000"/>
                </a:solidFill>
              </a:rPr>
              <a:t>some_parallel_code</a:t>
            </a:r>
            <a:r>
              <a:rPr lang="en-US" sz="1867" dirty="0">
                <a:solidFill>
                  <a:srgbClr val="000000"/>
                </a:solidFill>
              </a:rPr>
              <a:t>();     </a:t>
            </a:r>
            <a:endParaRPr sz="1867" dirty="0">
              <a:solidFill>
                <a:srgbClr val="000000"/>
              </a:solidFill>
            </a:endParaRPr>
          </a:p>
          <a:p>
            <a:pPr marL="0" indent="0">
              <a:spcBef>
                <a:spcPts val="800"/>
              </a:spcBef>
              <a:buNone/>
            </a:pPr>
            <a:r>
              <a:rPr lang="en-US" sz="1867" dirty="0">
                <a:solidFill>
                  <a:srgbClr val="000000"/>
                </a:solidFill>
              </a:rPr>
              <a:t>     } </a:t>
            </a:r>
            <a:endParaRPr sz="1867" dirty="0">
              <a:solidFill>
                <a:srgbClr val="000000"/>
              </a:solidFill>
            </a:endParaRPr>
          </a:p>
          <a:p>
            <a:pPr marL="0" indent="0">
              <a:spcBef>
                <a:spcPts val="800"/>
              </a:spcBef>
              <a:buNone/>
            </a:pPr>
            <a:r>
              <a:rPr lang="en-US" sz="1867" dirty="0">
                <a:solidFill>
                  <a:srgbClr val="000000"/>
                </a:solidFill>
              </a:rPr>
              <a:t>     </a:t>
            </a:r>
            <a:r>
              <a:rPr lang="en-US" sz="1867" dirty="0" err="1">
                <a:solidFill>
                  <a:srgbClr val="9900FF"/>
                </a:solidFill>
              </a:rPr>
              <a:t>omp_free</a:t>
            </a:r>
            <a:r>
              <a:rPr lang="en-US" sz="1867" dirty="0">
                <a:solidFill>
                  <a:srgbClr val="9900FF"/>
                </a:solidFill>
              </a:rPr>
              <a:t>(p)</a:t>
            </a:r>
            <a:r>
              <a:rPr lang="en-US" sz="1867" dirty="0">
                <a:solidFill>
                  <a:srgbClr val="000000"/>
                </a:solidFill>
              </a:rPr>
              <a:t>;</a:t>
            </a:r>
            <a:endParaRPr sz="1867" dirty="0">
              <a:solidFill>
                <a:srgbClr val="000000"/>
              </a:solidFill>
            </a:endParaRPr>
          </a:p>
          <a:p>
            <a:pPr marL="0" indent="0">
              <a:spcBef>
                <a:spcPts val="800"/>
              </a:spcBef>
              <a:buNone/>
            </a:pPr>
            <a:r>
              <a:rPr lang="en-US" sz="1867" dirty="0">
                <a:solidFill>
                  <a:srgbClr val="000000"/>
                </a:solidFill>
              </a:rPr>
              <a:t> }</a:t>
            </a:r>
            <a:endParaRPr sz="1867" dirty="0">
              <a:solidFill>
                <a:srgbClr val="000000"/>
              </a:solidFill>
            </a:endParaRPr>
          </a:p>
          <a:p>
            <a:pPr marL="0" indent="0">
              <a:spcBef>
                <a:spcPts val="800"/>
              </a:spcBef>
              <a:buNone/>
            </a:pPr>
            <a:endParaRPr sz="1867" dirty="0">
              <a:solidFill>
                <a:srgbClr val="000000"/>
              </a:solidFill>
            </a:endParaRPr>
          </a:p>
          <a:p>
            <a:pPr marL="0" indent="0">
              <a:lnSpc>
                <a:spcPct val="90000"/>
              </a:lnSpc>
              <a:spcBef>
                <a:spcPts val="1067"/>
              </a:spcBef>
              <a:buNone/>
            </a:pPr>
            <a:endParaRPr dirty="0"/>
          </a:p>
          <a:p>
            <a:pPr marL="0" indent="0">
              <a:lnSpc>
                <a:spcPct val="90000"/>
              </a:lnSpc>
              <a:spcBef>
                <a:spcPts val="1067"/>
              </a:spcBef>
              <a:buNone/>
            </a:pPr>
            <a:endParaRPr dirty="0"/>
          </a:p>
        </p:txBody>
      </p:sp>
    </p:spTree>
    <p:extLst>
      <p:ext uri="{BB962C8B-B14F-4D97-AF65-F5344CB8AC3E}">
        <p14:creationId xmlns:p14="http://schemas.microsoft.com/office/powerpoint/2010/main" val="31059954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46DF-42B9-9D45-BE7C-CEE35502A758}"/>
              </a:ext>
            </a:extLst>
          </p:cNvPr>
          <p:cNvSpPr>
            <a:spLocks noGrp="1"/>
          </p:cNvSpPr>
          <p:nvPr>
            <p:ph type="title"/>
          </p:nvPr>
        </p:nvSpPr>
        <p:spPr>
          <a:xfrm>
            <a:off x="3604429" y="2984500"/>
            <a:ext cx="4445259" cy="889000"/>
          </a:xfrm>
        </p:spPr>
        <p:txBody>
          <a:bodyPr/>
          <a:lstStyle/>
          <a:p>
            <a:r>
              <a:rPr lang="en-US" dirty="0"/>
              <a:t>A NUMA Case study</a:t>
            </a:r>
          </a:p>
        </p:txBody>
      </p:sp>
      <p:sp>
        <p:nvSpPr>
          <p:cNvPr id="3" name="Slide Number Placeholder 2">
            <a:extLst>
              <a:ext uri="{FF2B5EF4-FFF2-40B4-BE49-F238E27FC236}">
                <a16:creationId xmlns:a16="http://schemas.microsoft.com/office/drawing/2014/main" id="{407B67CC-D1D3-8647-BACB-27FBACA5B649}"/>
              </a:ext>
            </a:extLst>
          </p:cNvPr>
          <p:cNvSpPr>
            <a:spLocks noGrp="1"/>
          </p:cNvSpPr>
          <p:nvPr>
            <p:ph type="sldNum" sz="quarter" idx="10"/>
          </p:nvPr>
        </p:nvSpPr>
        <p:spPr>
          <a:xfrm>
            <a:off x="10001694" y="6528392"/>
            <a:ext cx="666307" cy="255181"/>
          </a:xfrm>
        </p:spPr>
        <p:txBody>
          <a:bodyPr/>
          <a:lstStyle/>
          <a:p>
            <a:pPr algn="r">
              <a:defRPr/>
            </a:pPr>
            <a:fld id="{4F47CF95-CA0B-488D-91DE-2BBA7CC92468}" type="slidenum">
              <a:rPr lang="zh-CN" altLang="en-US"/>
              <a:pPr algn="r">
                <a:defRPr/>
              </a:pPr>
              <a:t>183</a:t>
            </a:fld>
            <a:endParaRPr lang="en-US" altLang="zh-CN" dirty="0"/>
          </a:p>
        </p:txBody>
      </p:sp>
    </p:spTree>
    <p:extLst>
      <p:ext uri="{BB962C8B-B14F-4D97-AF65-F5344CB8AC3E}">
        <p14:creationId xmlns:p14="http://schemas.microsoft.com/office/powerpoint/2010/main" val="18751154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A1DA-BD63-CB4B-84CF-D81CAFC14478}"/>
              </a:ext>
            </a:extLst>
          </p:cNvPr>
          <p:cNvSpPr>
            <a:spLocks noGrp="1"/>
          </p:cNvSpPr>
          <p:nvPr>
            <p:ph type="title"/>
          </p:nvPr>
        </p:nvSpPr>
        <p:spPr>
          <a:xfrm>
            <a:off x="607486" y="312749"/>
            <a:ext cx="8977311" cy="889000"/>
          </a:xfrm>
        </p:spPr>
        <p:txBody>
          <a:bodyPr/>
          <a:lstStyle/>
          <a:p>
            <a:r>
              <a:rPr lang="en-US" dirty="0"/>
              <a:t>Benchmarking … I Must Control Everything!</a:t>
            </a:r>
          </a:p>
        </p:txBody>
      </p:sp>
      <p:sp>
        <p:nvSpPr>
          <p:cNvPr id="3" name="Content Placeholder 2">
            <a:extLst>
              <a:ext uri="{FF2B5EF4-FFF2-40B4-BE49-F238E27FC236}">
                <a16:creationId xmlns:a16="http://schemas.microsoft.com/office/drawing/2014/main" id="{BDA6D8F7-99E7-BB4A-B593-79CBBC83D52C}"/>
              </a:ext>
            </a:extLst>
          </p:cNvPr>
          <p:cNvSpPr>
            <a:spLocks noGrp="1"/>
          </p:cNvSpPr>
          <p:nvPr>
            <p:ph idx="1"/>
          </p:nvPr>
        </p:nvSpPr>
        <p:spPr/>
        <p:txBody>
          <a:bodyPr/>
          <a:lstStyle/>
          <a:p>
            <a:r>
              <a:rPr lang="en-US" dirty="0"/>
              <a:t>Goal: To compare different programming systems applied to the same problem:</a:t>
            </a:r>
          </a:p>
          <a:p>
            <a:pPr lvl="1"/>
            <a:r>
              <a:rPr lang="en-US" dirty="0"/>
              <a:t>We must control everything we can to make sure any observed differences are due to the different programming systems.</a:t>
            </a:r>
          </a:p>
          <a:p>
            <a:endParaRPr lang="en-US" dirty="0"/>
          </a:p>
          <a:p>
            <a:r>
              <a:rPr lang="en-US" dirty="0"/>
              <a:t>We need to know exactly which cores we are using and how thread IDs map onto cores … so we can understand data detailed memory movement and make sure it’s the same between the different test cases.</a:t>
            </a:r>
          </a:p>
        </p:txBody>
      </p:sp>
      <p:sp>
        <p:nvSpPr>
          <p:cNvPr id="4" name="Slide Number Placeholder 3">
            <a:extLst>
              <a:ext uri="{FF2B5EF4-FFF2-40B4-BE49-F238E27FC236}">
                <a16:creationId xmlns:a16="http://schemas.microsoft.com/office/drawing/2014/main" id="{8F1FAAD0-F543-974A-B24C-DED904556B6F}"/>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184</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398648082"/>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3235-B3F8-2944-8FEC-7B08F1115654}"/>
              </a:ext>
            </a:extLst>
          </p:cNvPr>
          <p:cNvSpPr>
            <a:spLocks noGrp="1"/>
          </p:cNvSpPr>
          <p:nvPr>
            <p:ph type="title"/>
          </p:nvPr>
        </p:nvSpPr>
        <p:spPr/>
        <p:txBody>
          <a:bodyPr/>
          <a:lstStyle/>
          <a:p>
            <a:r>
              <a:rPr lang="en-US" dirty="0"/>
              <a:t>   Step 1: Know Your System</a:t>
            </a:r>
          </a:p>
        </p:txBody>
      </p:sp>
      <p:sp>
        <p:nvSpPr>
          <p:cNvPr id="3" name="Content Placeholder 2">
            <a:extLst>
              <a:ext uri="{FF2B5EF4-FFF2-40B4-BE49-F238E27FC236}">
                <a16:creationId xmlns:a16="http://schemas.microsoft.com/office/drawing/2014/main" id="{2696F68C-DC5D-3944-81CC-F9D397051FF9}"/>
              </a:ext>
            </a:extLst>
          </p:cNvPr>
          <p:cNvSpPr>
            <a:spLocks noGrp="1"/>
          </p:cNvSpPr>
          <p:nvPr>
            <p:ph idx="1"/>
          </p:nvPr>
        </p:nvSpPr>
        <p:spPr>
          <a:xfrm>
            <a:off x="1870048" y="810303"/>
            <a:ext cx="8451904" cy="1056030"/>
          </a:xfrm>
        </p:spPr>
        <p:txBody>
          <a:bodyPr/>
          <a:lstStyle/>
          <a:p>
            <a:r>
              <a:rPr lang="en-US" sz="2000" dirty="0"/>
              <a:t>My system did not have </a:t>
            </a:r>
            <a:r>
              <a:rPr lang="en-US" sz="2000" dirty="0" err="1"/>
              <a:t>numactl</a:t>
            </a:r>
            <a:r>
              <a:rPr lang="en-US" sz="2000" dirty="0"/>
              <a:t> or </a:t>
            </a:r>
            <a:r>
              <a:rPr lang="en-US" sz="2000" dirty="0" err="1"/>
              <a:t>Hwloc</a:t>
            </a:r>
            <a:r>
              <a:rPr lang="en-US" sz="2000" dirty="0"/>
              <a:t>.  So I went with my third option …. </a:t>
            </a:r>
            <a:r>
              <a:rPr lang="en-US" sz="2000" dirty="0" err="1"/>
              <a:t>lscpu</a:t>
            </a:r>
            <a:r>
              <a:rPr lang="en-US" sz="2000" dirty="0"/>
              <a:t> (note: I’m only showing a subset of the actual output):</a:t>
            </a:r>
          </a:p>
        </p:txBody>
      </p:sp>
      <p:sp>
        <p:nvSpPr>
          <p:cNvPr id="4" name="Slide Number Placeholder 3">
            <a:extLst>
              <a:ext uri="{FF2B5EF4-FFF2-40B4-BE49-F238E27FC236}">
                <a16:creationId xmlns:a16="http://schemas.microsoft.com/office/drawing/2014/main" id="{8DFA51A9-E0B3-604B-A35B-F957E0880128}"/>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185</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71DC3998-2F33-5246-9F6C-B2DEF6A134F1}"/>
              </a:ext>
            </a:extLst>
          </p:cNvPr>
          <p:cNvSpPr txBox="1"/>
          <p:nvPr/>
        </p:nvSpPr>
        <p:spPr>
          <a:xfrm>
            <a:off x="2167468" y="1714259"/>
            <a:ext cx="5373512" cy="4708981"/>
          </a:xfrm>
          <a:prstGeom prst="rect">
            <a:avLst/>
          </a:prstGeom>
          <a:noFill/>
        </p:spPr>
        <p:txBody>
          <a:bodyPr wrap="square" rtlCol="0">
            <a:spAutoFit/>
          </a:bodyPr>
          <a:lstStyle/>
          <a:p>
            <a:r>
              <a:rPr lang="en-US" sz="1200" dirty="0"/>
              <a:t>$ </a:t>
            </a:r>
            <a:r>
              <a:rPr lang="en-US" sz="1200" dirty="0" err="1"/>
              <a:t>lscpu</a:t>
            </a:r>
            <a:endParaRPr lang="en-US" sz="1200" dirty="0"/>
          </a:p>
          <a:p>
            <a:r>
              <a:rPr lang="en-US" sz="1200" dirty="0"/>
              <a:t>Architecture:                    x86_64</a:t>
            </a:r>
          </a:p>
          <a:p>
            <a:r>
              <a:rPr lang="en-US" sz="1200" dirty="0"/>
              <a:t>CPU op-mode(s):             32-bit, 64-bit</a:t>
            </a:r>
          </a:p>
          <a:p>
            <a:r>
              <a:rPr lang="en-US" sz="1200" dirty="0"/>
              <a:t>Byte Order:                      Little Endian</a:t>
            </a:r>
          </a:p>
          <a:p>
            <a:r>
              <a:rPr lang="en-US" sz="1200" dirty="0"/>
              <a:t>Address sizes:                 46 bits physical, 48 bits virtual</a:t>
            </a:r>
          </a:p>
          <a:p>
            <a:r>
              <a:rPr lang="en-US" sz="1200" dirty="0"/>
              <a:t>CPU(s):                           72</a:t>
            </a:r>
          </a:p>
          <a:p>
            <a:r>
              <a:rPr lang="en-US" sz="1200" dirty="0"/>
              <a:t>On-line CPU(s) list:         0-71</a:t>
            </a:r>
          </a:p>
          <a:p>
            <a:r>
              <a:rPr lang="en-US" sz="1200" dirty="0"/>
              <a:t>Thread(s) per core:         2</a:t>
            </a:r>
          </a:p>
          <a:p>
            <a:r>
              <a:rPr lang="en-US" sz="1200" dirty="0"/>
              <a:t>Core(s) per socket:         18</a:t>
            </a:r>
          </a:p>
          <a:p>
            <a:r>
              <a:rPr lang="en-US" sz="1200" dirty="0"/>
              <a:t>Socket(s):                       2</a:t>
            </a:r>
          </a:p>
          <a:p>
            <a:r>
              <a:rPr lang="en-US" sz="1200" dirty="0"/>
              <a:t>NUMA node(s):               2</a:t>
            </a:r>
          </a:p>
          <a:p>
            <a:r>
              <a:rPr lang="en-US" sz="1200" dirty="0"/>
              <a:t>Vendor ID:                      </a:t>
            </a:r>
            <a:r>
              <a:rPr lang="en-US" sz="1200" dirty="0" err="1"/>
              <a:t>GenuineIntel</a:t>
            </a:r>
            <a:endParaRPr lang="en-US" sz="1200" dirty="0"/>
          </a:p>
          <a:p>
            <a:r>
              <a:rPr lang="en-US" sz="1200" dirty="0"/>
              <a:t>CPU family:                     6</a:t>
            </a:r>
          </a:p>
          <a:p>
            <a:r>
              <a:rPr lang="en-US" sz="1200" dirty="0"/>
              <a:t>Model:                             63</a:t>
            </a:r>
          </a:p>
          <a:p>
            <a:r>
              <a:rPr lang="en-US" sz="1200" dirty="0"/>
              <a:t>Model name:                   Intel(R) Xeon(R) CPU E5-2699 v3 @ 2.30GHz</a:t>
            </a:r>
          </a:p>
          <a:p>
            <a:r>
              <a:rPr lang="en-US" sz="1200" dirty="0"/>
              <a:t>Stepping:                         2</a:t>
            </a:r>
          </a:p>
          <a:p>
            <a:r>
              <a:rPr lang="en-US" sz="1200" dirty="0"/>
              <a:t>CPU MHz:                       1197.539</a:t>
            </a:r>
          </a:p>
          <a:p>
            <a:r>
              <a:rPr lang="en-US" sz="1200" dirty="0"/>
              <a:t>CPU max MHz:                3600.0000</a:t>
            </a:r>
          </a:p>
          <a:p>
            <a:r>
              <a:rPr lang="en-US" sz="1200" dirty="0"/>
              <a:t>CPU min MHz:                 1200.0000</a:t>
            </a:r>
          </a:p>
          <a:p>
            <a:r>
              <a:rPr lang="en-US" sz="1200" dirty="0"/>
              <a:t>L1d cache:                       1.1 MiB</a:t>
            </a:r>
          </a:p>
          <a:p>
            <a:r>
              <a:rPr lang="en-US" sz="1200" dirty="0"/>
              <a:t>L1i cache:                        1.1 MiB</a:t>
            </a:r>
          </a:p>
          <a:p>
            <a:r>
              <a:rPr lang="en-US" sz="1200" dirty="0"/>
              <a:t>L2 cache:                         9 MiB</a:t>
            </a:r>
          </a:p>
          <a:p>
            <a:r>
              <a:rPr lang="en-US" sz="1200" dirty="0"/>
              <a:t>L3 cache:                         90 MiB</a:t>
            </a:r>
          </a:p>
          <a:p>
            <a:r>
              <a:rPr lang="en-US" sz="1200" dirty="0"/>
              <a:t>NUMA node0 CPU(s):      0-17,36-53</a:t>
            </a:r>
          </a:p>
          <a:p>
            <a:r>
              <a:rPr lang="en-US" sz="1200" dirty="0"/>
              <a:t>NUMA node1 CPU(s):      18-35,54-71</a:t>
            </a:r>
          </a:p>
        </p:txBody>
      </p:sp>
      <p:sp>
        <p:nvSpPr>
          <p:cNvPr id="6" name="Oval 5">
            <a:extLst>
              <a:ext uri="{FF2B5EF4-FFF2-40B4-BE49-F238E27FC236}">
                <a16:creationId xmlns:a16="http://schemas.microsoft.com/office/drawing/2014/main" id="{EF3B8771-6760-0D45-B858-C1A34EAC7676}"/>
              </a:ext>
            </a:extLst>
          </p:cNvPr>
          <p:cNvSpPr/>
          <p:nvPr/>
        </p:nvSpPr>
        <p:spPr bwMode="auto">
          <a:xfrm>
            <a:off x="1870048" y="3026521"/>
            <a:ext cx="2780974" cy="476071"/>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7" name="TextBox 6">
            <a:extLst>
              <a:ext uri="{FF2B5EF4-FFF2-40B4-BE49-F238E27FC236}">
                <a16:creationId xmlns:a16="http://schemas.microsoft.com/office/drawing/2014/main" id="{E9935CC2-045A-2644-A2C6-0D3B29F7281B}"/>
              </a:ext>
            </a:extLst>
          </p:cNvPr>
          <p:cNvSpPr txBox="1"/>
          <p:nvPr/>
        </p:nvSpPr>
        <p:spPr>
          <a:xfrm>
            <a:off x="5305780" y="2916823"/>
            <a:ext cx="4470400" cy="338554"/>
          </a:xfrm>
          <a:prstGeom prst="rect">
            <a:avLst/>
          </a:prstGeom>
          <a:noFill/>
        </p:spPr>
        <p:txBody>
          <a:bodyPr wrap="square" rtlCol="0">
            <a:spAutoFit/>
          </a:bodyPr>
          <a:lstStyle/>
          <a:p>
            <a:r>
              <a:rPr lang="en-US" sz="1600" dirty="0">
                <a:solidFill>
                  <a:srgbClr val="C00000"/>
                </a:solidFill>
              </a:rPr>
              <a:t>SMT enabled … two HW threads per core</a:t>
            </a:r>
          </a:p>
        </p:txBody>
      </p:sp>
      <p:sp>
        <p:nvSpPr>
          <p:cNvPr id="8" name="Oval 7">
            <a:extLst>
              <a:ext uri="{FF2B5EF4-FFF2-40B4-BE49-F238E27FC236}">
                <a16:creationId xmlns:a16="http://schemas.microsoft.com/office/drawing/2014/main" id="{7D6AE282-5D4C-FF4F-AE44-D9AC2E58861F}"/>
              </a:ext>
            </a:extLst>
          </p:cNvPr>
          <p:cNvSpPr/>
          <p:nvPr/>
        </p:nvSpPr>
        <p:spPr bwMode="auto">
          <a:xfrm>
            <a:off x="1870048" y="3226899"/>
            <a:ext cx="2780974" cy="476071"/>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9" name="Oval 8">
            <a:extLst>
              <a:ext uri="{FF2B5EF4-FFF2-40B4-BE49-F238E27FC236}">
                <a16:creationId xmlns:a16="http://schemas.microsoft.com/office/drawing/2014/main" id="{030DD7BB-EA33-AD46-8861-A52A755B1400}"/>
              </a:ext>
            </a:extLst>
          </p:cNvPr>
          <p:cNvSpPr/>
          <p:nvPr/>
        </p:nvSpPr>
        <p:spPr bwMode="auto">
          <a:xfrm>
            <a:off x="1870048" y="3427277"/>
            <a:ext cx="2780974" cy="476071"/>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10" name="TextBox 9">
            <a:extLst>
              <a:ext uri="{FF2B5EF4-FFF2-40B4-BE49-F238E27FC236}">
                <a16:creationId xmlns:a16="http://schemas.microsoft.com/office/drawing/2014/main" id="{8CD94E31-D94A-4242-82B2-A86F0683B918}"/>
              </a:ext>
            </a:extLst>
          </p:cNvPr>
          <p:cNvSpPr txBox="1"/>
          <p:nvPr/>
        </p:nvSpPr>
        <p:spPr>
          <a:xfrm>
            <a:off x="5305780" y="3262741"/>
            <a:ext cx="5016172" cy="338554"/>
          </a:xfrm>
          <a:prstGeom prst="rect">
            <a:avLst/>
          </a:prstGeom>
          <a:noFill/>
        </p:spPr>
        <p:txBody>
          <a:bodyPr wrap="square" rtlCol="0">
            <a:spAutoFit/>
          </a:bodyPr>
          <a:lstStyle/>
          <a:p>
            <a:r>
              <a:rPr lang="en-US" sz="1600" dirty="0">
                <a:solidFill>
                  <a:srgbClr val="C00000"/>
                </a:solidFill>
              </a:rPr>
              <a:t>2 CPUs (sockets) with 18 physical cores per CPU</a:t>
            </a:r>
          </a:p>
        </p:txBody>
      </p:sp>
      <p:sp>
        <p:nvSpPr>
          <p:cNvPr id="11" name="Oval 10">
            <a:extLst>
              <a:ext uri="{FF2B5EF4-FFF2-40B4-BE49-F238E27FC236}">
                <a16:creationId xmlns:a16="http://schemas.microsoft.com/office/drawing/2014/main" id="{45161B8E-A7F3-0E46-BBB9-306B78831AE0}"/>
              </a:ext>
            </a:extLst>
          </p:cNvPr>
          <p:cNvSpPr/>
          <p:nvPr/>
        </p:nvSpPr>
        <p:spPr bwMode="auto">
          <a:xfrm>
            <a:off x="1870048" y="5927994"/>
            <a:ext cx="3317198" cy="48395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12" name="TextBox 11">
            <a:extLst>
              <a:ext uri="{FF2B5EF4-FFF2-40B4-BE49-F238E27FC236}">
                <a16:creationId xmlns:a16="http://schemas.microsoft.com/office/drawing/2014/main" id="{B2C3883E-D314-284F-9A7A-1AFA543B3704}"/>
              </a:ext>
            </a:extLst>
          </p:cNvPr>
          <p:cNvSpPr txBox="1"/>
          <p:nvPr/>
        </p:nvSpPr>
        <p:spPr>
          <a:xfrm>
            <a:off x="5484666" y="5767956"/>
            <a:ext cx="5016172" cy="830997"/>
          </a:xfrm>
          <a:prstGeom prst="rect">
            <a:avLst/>
          </a:prstGeom>
          <a:noFill/>
        </p:spPr>
        <p:txBody>
          <a:bodyPr wrap="square" rtlCol="0">
            <a:spAutoFit/>
          </a:bodyPr>
          <a:lstStyle/>
          <a:p>
            <a:r>
              <a:rPr lang="en-US" sz="1600" dirty="0">
                <a:solidFill>
                  <a:srgbClr val="C00000"/>
                </a:solidFill>
              </a:rPr>
              <a:t>Note: a HW thread is a CPU (or core) as far as the OS is concerned.  These two lines show you the numbering of these “cores”.</a:t>
            </a:r>
          </a:p>
        </p:txBody>
      </p:sp>
    </p:spTree>
    <p:extLst>
      <p:ext uri="{BB962C8B-B14F-4D97-AF65-F5344CB8AC3E}">
        <p14:creationId xmlns:p14="http://schemas.microsoft.com/office/powerpoint/2010/main" val="2082567410"/>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3235-B3F8-2944-8FEC-7B08F1115654}"/>
              </a:ext>
            </a:extLst>
          </p:cNvPr>
          <p:cNvSpPr>
            <a:spLocks noGrp="1"/>
          </p:cNvSpPr>
          <p:nvPr>
            <p:ph type="title"/>
          </p:nvPr>
        </p:nvSpPr>
        <p:spPr/>
        <p:txBody>
          <a:bodyPr/>
          <a:lstStyle/>
          <a:p>
            <a:r>
              <a:rPr lang="en-US" dirty="0"/>
              <a:t>   Step 1: Know Your System</a:t>
            </a:r>
          </a:p>
        </p:txBody>
      </p:sp>
      <p:sp>
        <p:nvSpPr>
          <p:cNvPr id="3" name="Content Placeholder 2">
            <a:extLst>
              <a:ext uri="{FF2B5EF4-FFF2-40B4-BE49-F238E27FC236}">
                <a16:creationId xmlns:a16="http://schemas.microsoft.com/office/drawing/2014/main" id="{2696F68C-DC5D-3944-81CC-F9D397051FF9}"/>
              </a:ext>
            </a:extLst>
          </p:cNvPr>
          <p:cNvSpPr>
            <a:spLocks noGrp="1"/>
          </p:cNvSpPr>
          <p:nvPr>
            <p:ph idx="1"/>
          </p:nvPr>
        </p:nvSpPr>
        <p:spPr>
          <a:xfrm>
            <a:off x="1870048" y="810303"/>
            <a:ext cx="8451904" cy="1056030"/>
          </a:xfrm>
        </p:spPr>
        <p:txBody>
          <a:bodyPr/>
          <a:lstStyle/>
          <a:p>
            <a:r>
              <a:rPr lang="en-US" sz="2000" dirty="0"/>
              <a:t>My system did not have </a:t>
            </a:r>
            <a:r>
              <a:rPr lang="en-US" sz="2000" dirty="0" err="1"/>
              <a:t>numactl</a:t>
            </a:r>
            <a:r>
              <a:rPr lang="en-US" sz="2000" dirty="0"/>
              <a:t> or </a:t>
            </a:r>
            <a:r>
              <a:rPr lang="en-US" sz="2000" dirty="0" err="1"/>
              <a:t>Hwloc</a:t>
            </a:r>
            <a:r>
              <a:rPr lang="en-US" sz="2000" dirty="0"/>
              <a:t>.  So I went with my third option …. </a:t>
            </a:r>
            <a:r>
              <a:rPr lang="en-US" sz="2000" dirty="0" err="1"/>
              <a:t>lscpu</a:t>
            </a:r>
            <a:r>
              <a:rPr lang="en-US" sz="2000" dirty="0"/>
              <a:t> (note: I’m only showing a subset of the actual output):</a:t>
            </a:r>
          </a:p>
        </p:txBody>
      </p:sp>
      <p:sp>
        <p:nvSpPr>
          <p:cNvPr id="180" name="Slide Number Placeholder 3">
            <a:extLst>
              <a:ext uri="{FF2B5EF4-FFF2-40B4-BE49-F238E27FC236}">
                <a16:creationId xmlns:a16="http://schemas.microsoft.com/office/drawing/2014/main" id="{F48CBE9B-DD66-874D-9450-E6FD71606246}"/>
              </a:ext>
            </a:extLst>
          </p:cNvPr>
          <p:cNvSpPr>
            <a:spLocks noGrp="1"/>
          </p:cNvSpPr>
          <p:nvPr>
            <p:ph type="sldNum" sz="quarter" idx="10"/>
          </p:nvPr>
        </p:nvSpPr>
        <p:spPr>
          <a:xfrm>
            <a:off x="11391372" y="6522051"/>
            <a:ext cx="652261" cy="249683"/>
          </a:xfrm>
        </p:spPr>
        <p:txBody>
          <a:bodyPr/>
          <a:lstStyle/>
          <a:p>
            <a:pPr fontAlgn="base">
              <a:spcBef>
                <a:spcPct val="0"/>
              </a:spcBef>
              <a:spcAft>
                <a:spcPct val="0"/>
              </a:spcAft>
              <a:defRPr/>
            </a:pPr>
            <a:fld id="{0C933AAA-F64E-4748-8A99-DCC60F15C72A}" type="slidenum">
              <a:rPr lang="en-US" sz="1000" smtClean="0">
                <a:solidFill>
                  <a:srgbClr val="000000"/>
                </a:solidFill>
                <a:latin typeface="Tahoma" pitchFamily="34" charset="0"/>
                <a:cs typeface="Arial" pitchFamily="34" charset="0"/>
              </a:rPr>
              <a:pPr fontAlgn="base">
                <a:spcBef>
                  <a:spcPct val="0"/>
                </a:spcBef>
                <a:spcAft>
                  <a:spcPct val="0"/>
                </a:spcAft>
                <a:defRPr/>
              </a:pPr>
              <a:t>186</a:t>
            </a:fld>
            <a:endParaRPr lang="en-US" sz="1000" dirty="0">
              <a:solidFill>
                <a:srgbClr val="000000"/>
              </a:solidFill>
              <a:latin typeface="Tahoma" pitchFamily="34" charset="0"/>
              <a:cs typeface="Arial" pitchFamily="34" charset="0"/>
            </a:endParaRPr>
          </a:p>
        </p:txBody>
      </p:sp>
      <p:sp>
        <p:nvSpPr>
          <p:cNvPr id="181" name="TextBox 180">
            <a:extLst>
              <a:ext uri="{FF2B5EF4-FFF2-40B4-BE49-F238E27FC236}">
                <a16:creationId xmlns:a16="http://schemas.microsoft.com/office/drawing/2014/main" id="{616F1CEF-5C79-1240-ACF2-F01055D42D4F}"/>
              </a:ext>
            </a:extLst>
          </p:cNvPr>
          <p:cNvSpPr txBox="1"/>
          <p:nvPr/>
        </p:nvSpPr>
        <p:spPr>
          <a:xfrm>
            <a:off x="643468" y="1714258"/>
            <a:ext cx="5373512" cy="4708981"/>
          </a:xfrm>
          <a:prstGeom prst="rect">
            <a:avLst/>
          </a:prstGeom>
          <a:noFill/>
        </p:spPr>
        <p:txBody>
          <a:bodyPr wrap="square" rtlCol="0">
            <a:spAutoFit/>
          </a:bodyPr>
          <a:lstStyle/>
          <a:p>
            <a:r>
              <a:rPr lang="en-US" sz="1200" dirty="0"/>
              <a:t>$ </a:t>
            </a:r>
            <a:r>
              <a:rPr lang="en-US" sz="1200" dirty="0" err="1"/>
              <a:t>lscpu</a:t>
            </a:r>
            <a:endParaRPr lang="en-US" sz="1200" dirty="0"/>
          </a:p>
          <a:p>
            <a:r>
              <a:rPr lang="en-US" sz="1200" dirty="0"/>
              <a:t>Architecture:                    x86_64</a:t>
            </a:r>
          </a:p>
          <a:p>
            <a:r>
              <a:rPr lang="en-US" sz="1200" dirty="0"/>
              <a:t>CPU op-mode(s):             32-bit, 64-bit</a:t>
            </a:r>
          </a:p>
          <a:p>
            <a:r>
              <a:rPr lang="en-US" sz="1200" dirty="0"/>
              <a:t>Byte Order:                      Little Endian</a:t>
            </a:r>
          </a:p>
          <a:p>
            <a:r>
              <a:rPr lang="en-US" sz="1200" dirty="0"/>
              <a:t>Address sizes:                 46 bits physical, 48 bits virtual</a:t>
            </a:r>
          </a:p>
          <a:p>
            <a:r>
              <a:rPr lang="en-US" sz="1200" dirty="0"/>
              <a:t>CPU(s):                           72</a:t>
            </a:r>
          </a:p>
          <a:p>
            <a:r>
              <a:rPr lang="en-US" sz="1200" dirty="0"/>
              <a:t>On-line CPU(s) list:         0-71</a:t>
            </a:r>
          </a:p>
          <a:p>
            <a:r>
              <a:rPr lang="en-US" sz="1200" dirty="0"/>
              <a:t>Thread(s) per core:         2</a:t>
            </a:r>
          </a:p>
          <a:p>
            <a:r>
              <a:rPr lang="en-US" sz="1200" dirty="0"/>
              <a:t>Core(s) per socket:         18</a:t>
            </a:r>
          </a:p>
          <a:p>
            <a:r>
              <a:rPr lang="en-US" sz="1200" dirty="0"/>
              <a:t>Socket(s):                       2</a:t>
            </a:r>
          </a:p>
          <a:p>
            <a:r>
              <a:rPr lang="en-US" sz="1200" dirty="0"/>
              <a:t>NUMA node(s):               2</a:t>
            </a:r>
          </a:p>
          <a:p>
            <a:r>
              <a:rPr lang="en-US" sz="1200" dirty="0"/>
              <a:t>Vendor ID:                      </a:t>
            </a:r>
            <a:r>
              <a:rPr lang="en-US" sz="1200" dirty="0" err="1"/>
              <a:t>GenuineIntel</a:t>
            </a:r>
            <a:endParaRPr lang="en-US" sz="1200" dirty="0"/>
          </a:p>
          <a:p>
            <a:r>
              <a:rPr lang="en-US" sz="1200" dirty="0"/>
              <a:t>CPU family:                     6</a:t>
            </a:r>
          </a:p>
          <a:p>
            <a:r>
              <a:rPr lang="en-US" sz="1200" dirty="0"/>
              <a:t>Model:                             63</a:t>
            </a:r>
          </a:p>
          <a:p>
            <a:r>
              <a:rPr lang="en-US" sz="1200" dirty="0"/>
              <a:t>Model name:                   Intel(R) Xeon(R) CPU E5-2699 v3 @ 2.30GHz</a:t>
            </a:r>
          </a:p>
          <a:p>
            <a:r>
              <a:rPr lang="en-US" sz="1200" dirty="0"/>
              <a:t>Stepping:                         2</a:t>
            </a:r>
          </a:p>
          <a:p>
            <a:r>
              <a:rPr lang="en-US" sz="1200" dirty="0"/>
              <a:t>CPU MHz:                       1197.539</a:t>
            </a:r>
          </a:p>
          <a:p>
            <a:r>
              <a:rPr lang="en-US" sz="1200" dirty="0"/>
              <a:t>CPU max MHz:                3600.0000</a:t>
            </a:r>
          </a:p>
          <a:p>
            <a:r>
              <a:rPr lang="en-US" sz="1200" dirty="0"/>
              <a:t>CPU min MHz:                 1200.0000</a:t>
            </a:r>
          </a:p>
          <a:p>
            <a:r>
              <a:rPr lang="en-US" sz="1200" dirty="0"/>
              <a:t>L1d cache:                       1.1 MiB</a:t>
            </a:r>
          </a:p>
          <a:p>
            <a:r>
              <a:rPr lang="en-US" sz="1200" dirty="0"/>
              <a:t>L1i cache:                        1.1 MiB</a:t>
            </a:r>
          </a:p>
          <a:p>
            <a:r>
              <a:rPr lang="en-US" sz="1200" dirty="0"/>
              <a:t>L2 cache:                         9 MiB</a:t>
            </a:r>
          </a:p>
          <a:p>
            <a:r>
              <a:rPr lang="en-US" sz="1200" dirty="0"/>
              <a:t>L3 cache:                         90 MiB</a:t>
            </a:r>
          </a:p>
          <a:p>
            <a:r>
              <a:rPr lang="en-US" sz="1200" dirty="0"/>
              <a:t>NUMA node0 CPU(s):      0-17,36-53</a:t>
            </a:r>
          </a:p>
          <a:p>
            <a:r>
              <a:rPr lang="en-US" sz="1200" dirty="0"/>
              <a:t>NUMA node1 CPU(s):      18-35,54-71</a:t>
            </a:r>
          </a:p>
        </p:txBody>
      </p:sp>
      <p:sp>
        <p:nvSpPr>
          <p:cNvPr id="182" name="Oval 181">
            <a:extLst>
              <a:ext uri="{FF2B5EF4-FFF2-40B4-BE49-F238E27FC236}">
                <a16:creationId xmlns:a16="http://schemas.microsoft.com/office/drawing/2014/main" id="{758428B5-CFE3-E24E-933F-B32D126B69A3}"/>
              </a:ext>
            </a:extLst>
          </p:cNvPr>
          <p:cNvSpPr/>
          <p:nvPr/>
        </p:nvSpPr>
        <p:spPr bwMode="auto">
          <a:xfrm>
            <a:off x="346048" y="3026520"/>
            <a:ext cx="2780974" cy="202102"/>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3" name="TextBox 182">
            <a:extLst>
              <a:ext uri="{FF2B5EF4-FFF2-40B4-BE49-F238E27FC236}">
                <a16:creationId xmlns:a16="http://schemas.microsoft.com/office/drawing/2014/main" id="{F09BA551-C033-3C42-85F4-8B628C37A41E}"/>
              </a:ext>
            </a:extLst>
          </p:cNvPr>
          <p:cNvSpPr txBox="1"/>
          <p:nvPr/>
        </p:nvSpPr>
        <p:spPr>
          <a:xfrm>
            <a:off x="3781780" y="2916823"/>
            <a:ext cx="4470400" cy="338554"/>
          </a:xfrm>
          <a:prstGeom prst="rect">
            <a:avLst/>
          </a:prstGeom>
          <a:noFill/>
        </p:spPr>
        <p:txBody>
          <a:bodyPr wrap="square" rtlCol="0">
            <a:spAutoFit/>
          </a:bodyPr>
          <a:lstStyle/>
          <a:p>
            <a:r>
              <a:rPr lang="en-US" sz="1600" dirty="0">
                <a:solidFill>
                  <a:srgbClr val="C00000"/>
                </a:solidFill>
              </a:rPr>
              <a:t>SMT enabled … two HW threads per core</a:t>
            </a:r>
          </a:p>
        </p:txBody>
      </p:sp>
      <p:sp>
        <p:nvSpPr>
          <p:cNvPr id="184" name="Oval 183">
            <a:extLst>
              <a:ext uri="{FF2B5EF4-FFF2-40B4-BE49-F238E27FC236}">
                <a16:creationId xmlns:a16="http://schemas.microsoft.com/office/drawing/2014/main" id="{728CC5D5-1A6F-5B4D-BC76-FB75E83BD00C}"/>
              </a:ext>
            </a:extLst>
          </p:cNvPr>
          <p:cNvSpPr/>
          <p:nvPr/>
        </p:nvSpPr>
        <p:spPr bwMode="auto">
          <a:xfrm>
            <a:off x="346048" y="3226898"/>
            <a:ext cx="2780974" cy="202102"/>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5" name="Oval 184">
            <a:extLst>
              <a:ext uri="{FF2B5EF4-FFF2-40B4-BE49-F238E27FC236}">
                <a16:creationId xmlns:a16="http://schemas.microsoft.com/office/drawing/2014/main" id="{E5DDBFB7-1EDD-4C40-B0EC-DF845F2E7DF2}"/>
              </a:ext>
            </a:extLst>
          </p:cNvPr>
          <p:cNvSpPr/>
          <p:nvPr/>
        </p:nvSpPr>
        <p:spPr bwMode="auto">
          <a:xfrm>
            <a:off x="346048" y="3427276"/>
            <a:ext cx="2780974" cy="202102"/>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6" name="TextBox 185">
            <a:extLst>
              <a:ext uri="{FF2B5EF4-FFF2-40B4-BE49-F238E27FC236}">
                <a16:creationId xmlns:a16="http://schemas.microsoft.com/office/drawing/2014/main" id="{FF954D4A-354B-7B4E-A42A-D7FC02D3184E}"/>
              </a:ext>
            </a:extLst>
          </p:cNvPr>
          <p:cNvSpPr txBox="1"/>
          <p:nvPr/>
        </p:nvSpPr>
        <p:spPr>
          <a:xfrm>
            <a:off x="3781780" y="3262741"/>
            <a:ext cx="5016172" cy="338554"/>
          </a:xfrm>
          <a:prstGeom prst="rect">
            <a:avLst/>
          </a:prstGeom>
          <a:noFill/>
        </p:spPr>
        <p:txBody>
          <a:bodyPr wrap="square" rtlCol="0">
            <a:spAutoFit/>
          </a:bodyPr>
          <a:lstStyle/>
          <a:p>
            <a:r>
              <a:rPr lang="en-US" sz="1600" dirty="0">
                <a:solidFill>
                  <a:srgbClr val="C00000"/>
                </a:solidFill>
              </a:rPr>
              <a:t>2 CPUs (sockets) with 18 physical cores per CPU</a:t>
            </a:r>
          </a:p>
        </p:txBody>
      </p:sp>
      <p:sp>
        <p:nvSpPr>
          <p:cNvPr id="187" name="Oval 186">
            <a:extLst>
              <a:ext uri="{FF2B5EF4-FFF2-40B4-BE49-F238E27FC236}">
                <a16:creationId xmlns:a16="http://schemas.microsoft.com/office/drawing/2014/main" id="{1A59A7D1-1C0C-054D-B435-8704141BDC1D}"/>
              </a:ext>
            </a:extLst>
          </p:cNvPr>
          <p:cNvSpPr/>
          <p:nvPr/>
        </p:nvSpPr>
        <p:spPr bwMode="auto">
          <a:xfrm>
            <a:off x="346048" y="5927993"/>
            <a:ext cx="3317198" cy="48395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8" name="TextBox 187">
            <a:extLst>
              <a:ext uri="{FF2B5EF4-FFF2-40B4-BE49-F238E27FC236}">
                <a16:creationId xmlns:a16="http://schemas.microsoft.com/office/drawing/2014/main" id="{C5F07CB1-1E1E-BF43-A1FC-5A7A70278FE7}"/>
              </a:ext>
            </a:extLst>
          </p:cNvPr>
          <p:cNvSpPr txBox="1"/>
          <p:nvPr/>
        </p:nvSpPr>
        <p:spPr>
          <a:xfrm>
            <a:off x="6829780" y="4651785"/>
            <a:ext cx="5016172" cy="338554"/>
          </a:xfrm>
          <a:prstGeom prst="rect">
            <a:avLst/>
          </a:prstGeom>
          <a:noFill/>
        </p:spPr>
        <p:txBody>
          <a:bodyPr wrap="square" rtlCol="0">
            <a:spAutoFit/>
          </a:bodyPr>
          <a:lstStyle/>
          <a:p>
            <a:pPr algn="ctr"/>
            <a:r>
              <a:rPr lang="en-US" sz="1600" dirty="0">
                <a:solidFill>
                  <a:srgbClr val="C00000"/>
                </a:solidFill>
              </a:rPr>
              <a:t>The numbering of these “cores” (in 2 sockets).</a:t>
            </a:r>
          </a:p>
        </p:txBody>
      </p:sp>
      <p:grpSp>
        <p:nvGrpSpPr>
          <p:cNvPr id="189" name="Group 188">
            <a:extLst>
              <a:ext uri="{FF2B5EF4-FFF2-40B4-BE49-F238E27FC236}">
                <a16:creationId xmlns:a16="http://schemas.microsoft.com/office/drawing/2014/main" id="{A7B22BC3-1E7B-7A48-93D1-1BE6E684F383}"/>
              </a:ext>
            </a:extLst>
          </p:cNvPr>
          <p:cNvGrpSpPr/>
          <p:nvPr/>
        </p:nvGrpSpPr>
        <p:grpSpPr>
          <a:xfrm>
            <a:off x="6470201" y="5042324"/>
            <a:ext cx="5485833" cy="557799"/>
            <a:chOff x="3579360" y="5495503"/>
            <a:chExt cx="5485833" cy="557799"/>
          </a:xfrm>
        </p:grpSpPr>
        <p:grpSp>
          <p:nvGrpSpPr>
            <p:cNvPr id="190" name="Group 189">
              <a:extLst>
                <a:ext uri="{FF2B5EF4-FFF2-40B4-BE49-F238E27FC236}">
                  <a16:creationId xmlns:a16="http://schemas.microsoft.com/office/drawing/2014/main" id="{10CFE7B4-2332-564A-8362-3C5260676AC2}"/>
                </a:ext>
              </a:extLst>
            </p:cNvPr>
            <p:cNvGrpSpPr/>
            <p:nvPr/>
          </p:nvGrpSpPr>
          <p:grpSpPr>
            <a:xfrm>
              <a:off x="3579360" y="5502994"/>
              <a:ext cx="564661" cy="251734"/>
              <a:chOff x="5043419" y="5676259"/>
              <a:chExt cx="437337" cy="251734"/>
            </a:xfrm>
          </p:grpSpPr>
          <p:sp>
            <p:nvSpPr>
              <p:cNvPr id="242" name="TextBox 241">
                <a:extLst>
                  <a:ext uri="{FF2B5EF4-FFF2-40B4-BE49-F238E27FC236}">
                    <a16:creationId xmlns:a16="http://schemas.microsoft.com/office/drawing/2014/main" id="{27586775-96DC-914B-9519-99365B52D98A}"/>
                  </a:ext>
                </a:extLst>
              </p:cNvPr>
              <p:cNvSpPr txBox="1"/>
              <p:nvPr/>
            </p:nvSpPr>
            <p:spPr>
              <a:xfrm>
                <a:off x="5043419" y="5676259"/>
                <a:ext cx="434623" cy="249682"/>
              </a:xfrm>
              <a:prstGeom prst="rect">
                <a:avLst/>
              </a:prstGeom>
              <a:noFill/>
            </p:spPr>
            <p:txBody>
              <a:bodyPr wrap="square" rtlCol="0">
                <a:spAutoFit/>
              </a:bodyPr>
              <a:lstStyle/>
              <a:p>
                <a:pPr algn="ctr"/>
                <a:r>
                  <a:rPr lang="en-US" sz="1000" dirty="0"/>
                  <a:t>0/36</a:t>
                </a:r>
              </a:p>
            </p:txBody>
          </p:sp>
          <p:sp>
            <p:nvSpPr>
              <p:cNvPr id="243" name="Rectangle 242">
                <a:extLst>
                  <a:ext uri="{FF2B5EF4-FFF2-40B4-BE49-F238E27FC236}">
                    <a16:creationId xmlns:a16="http://schemas.microsoft.com/office/drawing/2014/main" id="{65D95982-A2DB-A94D-ACBF-8CF9ED710426}"/>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1" name="Group 190">
              <a:extLst>
                <a:ext uri="{FF2B5EF4-FFF2-40B4-BE49-F238E27FC236}">
                  <a16:creationId xmlns:a16="http://schemas.microsoft.com/office/drawing/2014/main" id="{C94992C2-A389-3047-9FC2-7026AE638AE2}"/>
                </a:ext>
              </a:extLst>
            </p:cNvPr>
            <p:cNvGrpSpPr/>
            <p:nvPr/>
          </p:nvGrpSpPr>
          <p:grpSpPr>
            <a:xfrm>
              <a:off x="4198156" y="5505491"/>
              <a:ext cx="564661" cy="249682"/>
              <a:chOff x="5046133" y="5678311"/>
              <a:chExt cx="434623" cy="249682"/>
            </a:xfrm>
          </p:grpSpPr>
          <p:sp>
            <p:nvSpPr>
              <p:cNvPr id="240" name="TextBox 239">
                <a:extLst>
                  <a:ext uri="{FF2B5EF4-FFF2-40B4-BE49-F238E27FC236}">
                    <a16:creationId xmlns:a16="http://schemas.microsoft.com/office/drawing/2014/main" id="{0AA69D08-15A7-EE4D-B8F8-7E320565CB42}"/>
                  </a:ext>
                </a:extLst>
              </p:cNvPr>
              <p:cNvSpPr txBox="1"/>
              <p:nvPr/>
            </p:nvSpPr>
            <p:spPr>
              <a:xfrm>
                <a:off x="5046133" y="5678311"/>
                <a:ext cx="434623" cy="249682"/>
              </a:xfrm>
              <a:prstGeom prst="rect">
                <a:avLst/>
              </a:prstGeom>
              <a:noFill/>
            </p:spPr>
            <p:txBody>
              <a:bodyPr wrap="square" rtlCol="0">
                <a:spAutoFit/>
              </a:bodyPr>
              <a:lstStyle/>
              <a:p>
                <a:pPr algn="ctr"/>
                <a:r>
                  <a:rPr lang="en-US" sz="1000" dirty="0"/>
                  <a:t>1/37</a:t>
                </a:r>
              </a:p>
            </p:txBody>
          </p:sp>
          <p:sp>
            <p:nvSpPr>
              <p:cNvPr id="241" name="Rectangle 240">
                <a:extLst>
                  <a:ext uri="{FF2B5EF4-FFF2-40B4-BE49-F238E27FC236}">
                    <a16:creationId xmlns:a16="http://schemas.microsoft.com/office/drawing/2014/main" id="{276F730D-C2A1-7D47-8AE6-316C65BD95D0}"/>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2" name="Group 191">
              <a:extLst>
                <a:ext uri="{FF2B5EF4-FFF2-40B4-BE49-F238E27FC236}">
                  <a16:creationId xmlns:a16="http://schemas.microsoft.com/office/drawing/2014/main" id="{36670532-BDA3-234C-9B8C-25CD2884A6E9}"/>
                </a:ext>
              </a:extLst>
            </p:cNvPr>
            <p:cNvGrpSpPr/>
            <p:nvPr/>
          </p:nvGrpSpPr>
          <p:grpSpPr>
            <a:xfrm>
              <a:off x="4809100" y="5500497"/>
              <a:ext cx="564661" cy="251734"/>
              <a:chOff x="5043419" y="5676259"/>
              <a:chExt cx="437337" cy="251734"/>
            </a:xfrm>
          </p:grpSpPr>
          <p:sp>
            <p:nvSpPr>
              <p:cNvPr id="238" name="TextBox 237">
                <a:extLst>
                  <a:ext uri="{FF2B5EF4-FFF2-40B4-BE49-F238E27FC236}">
                    <a16:creationId xmlns:a16="http://schemas.microsoft.com/office/drawing/2014/main" id="{50B10616-E033-5041-BA89-01775C868991}"/>
                  </a:ext>
                </a:extLst>
              </p:cNvPr>
              <p:cNvSpPr txBox="1"/>
              <p:nvPr/>
            </p:nvSpPr>
            <p:spPr>
              <a:xfrm>
                <a:off x="5043419" y="5676259"/>
                <a:ext cx="434623" cy="249682"/>
              </a:xfrm>
              <a:prstGeom prst="rect">
                <a:avLst/>
              </a:prstGeom>
              <a:noFill/>
            </p:spPr>
            <p:txBody>
              <a:bodyPr wrap="square" rtlCol="0">
                <a:spAutoFit/>
              </a:bodyPr>
              <a:lstStyle/>
              <a:p>
                <a:pPr algn="ctr"/>
                <a:r>
                  <a:rPr lang="en-US" sz="1000" dirty="0"/>
                  <a:t>2/38</a:t>
                </a:r>
              </a:p>
            </p:txBody>
          </p:sp>
          <p:sp>
            <p:nvSpPr>
              <p:cNvPr id="239" name="Rectangle 238">
                <a:extLst>
                  <a:ext uri="{FF2B5EF4-FFF2-40B4-BE49-F238E27FC236}">
                    <a16:creationId xmlns:a16="http://schemas.microsoft.com/office/drawing/2014/main" id="{54337A9C-5EA5-574B-93B6-3A537AFCEFE1}"/>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3" name="Group 192">
              <a:extLst>
                <a:ext uri="{FF2B5EF4-FFF2-40B4-BE49-F238E27FC236}">
                  <a16:creationId xmlns:a16="http://schemas.microsoft.com/office/drawing/2014/main" id="{B5C3FC13-F913-8644-B52F-A00EEAA53D8C}"/>
                </a:ext>
              </a:extLst>
            </p:cNvPr>
            <p:cNvGrpSpPr/>
            <p:nvPr/>
          </p:nvGrpSpPr>
          <p:grpSpPr>
            <a:xfrm>
              <a:off x="5427896" y="5502994"/>
              <a:ext cx="564661" cy="249682"/>
              <a:chOff x="5046133" y="5678311"/>
              <a:chExt cx="434623" cy="249682"/>
            </a:xfrm>
          </p:grpSpPr>
          <p:sp>
            <p:nvSpPr>
              <p:cNvPr id="236" name="TextBox 235">
                <a:extLst>
                  <a:ext uri="{FF2B5EF4-FFF2-40B4-BE49-F238E27FC236}">
                    <a16:creationId xmlns:a16="http://schemas.microsoft.com/office/drawing/2014/main" id="{AB140016-B6B2-0A47-9A56-42B2FFB3A381}"/>
                  </a:ext>
                </a:extLst>
              </p:cNvPr>
              <p:cNvSpPr txBox="1"/>
              <p:nvPr/>
            </p:nvSpPr>
            <p:spPr>
              <a:xfrm>
                <a:off x="5046133" y="5678311"/>
                <a:ext cx="434623" cy="249682"/>
              </a:xfrm>
              <a:prstGeom prst="rect">
                <a:avLst/>
              </a:prstGeom>
              <a:noFill/>
            </p:spPr>
            <p:txBody>
              <a:bodyPr wrap="square" rtlCol="0">
                <a:spAutoFit/>
              </a:bodyPr>
              <a:lstStyle/>
              <a:p>
                <a:pPr algn="ctr"/>
                <a:r>
                  <a:rPr lang="en-US" sz="1000" dirty="0"/>
                  <a:t>3/39</a:t>
                </a:r>
              </a:p>
            </p:txBody>
          </p:sp>
          <p:sp>
            <p:nvSpPr>
              <p:cNvPr id="237" name="Rectangle 236">
                <a:extLst>
                  <a:ext uri="{FF2B5EF4-FFF2-40B4-BE49-F238E27FC236}">
                    <a16:creationId xmlns:a16="http://schemas.microsoft.com/office/drawing/2014/main" id="{88A4FFC1-69BE-8348-A57C-FA3923A7A9BF}"/>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4" name="Group 193">
              <a:extLst>
                <a:ext uri="{FF2B5EF4-FFF2-40B4-BE49-F238E27FC236}">
                  <a16:creationId xmlns:a16="http://schemas.microsoft.com/office/drawing/2014/main" id="{F2D491C8-64FB-AF4C-A5A5-3C57184A7171}"/>
                </a:ext>
              </a:extLst>
            </p:cNvPr>
            <p:cNvGrpSpPr/>
            <p:nvPr/>
          </p:nvGrpSpPr>
          <p:grpSpPr>
            <a:xfrm>
              <a:off x="6044556" y="5498000"/>
              <a:ext cx="564661" cy="251734"/>
              <a:chOff x="5043419" y="5676259"/>
              <a:chExt cx="437337" cy="251734"/>
            </a:xfrm>
          </p:grpSpPr>
          <p:sp>
            <p:nvSpPr>
              <p:cNvPr id="234" name="TextBox 233">
                <a:extLst>
                  <a:ext uri="{FF2B5EF4-FFF2-40B4-BE49-F238E27FC236}">
                    <a16:creationId xmlns:a16="http://schemas.microsoft.com/office/drawing/2014/main" id="{D14B3F37-62F1-D443-81CA-1B0A7F61CD19}"/>
                  </a:ext>
                </a:extLst>
              </p:cNvPr>
              <p:cNvSpPr txBox="1"/>
              <p:nvPr/>
            </p:nvSpPr>
            <p:spPr>
              <a:xfrm>
                <a:off x="5043419" y="5676259"/>
                <a:ext cx="434623" cy="249682"/>
              </a:xfrm>
              <a:prstGeom prst="rect">
                <a:avLst/>
              </a:prstGeom>
              <a:noFill/>
            </p:spPr>
            <p:txBody>
              <a:bodyPr wrap="square" rtlCol="0">
                <a:spAutoFit/>
              </a:bodyPr>
              <a:lstStyle/>
              <a:p>
                <a:pPr algn="ctr"/>
                <a:r>
                  <a:rPr lang="en-US" sz="1000" dirty="0"/>
                  <a:t>4/40</a:t>
                </a:r>
              </a:p>
            </p:txBody>
          </p:sp>
          <p:sp>
            <p:nvSpPr>
              <p:cNvPr id="235" name="Rectangle 234">
                <a:extLst>
                  <a:ext uri="{FF2B5EF4-FFF2-40B4-BE49-F238E27FC236}">
                    <a16:creationId xmlns:a16="http://schemas.microsoft.com/office/drawing/2014/main" id="{00763FF1-F120-BB4D-9337-E537B22B5906}"/>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5" name="Group 194">
              <a:extLst>
                <a:ext uri="{FF2B5EF4-FFF2-40B4-BE49-F238E27FC236}">
                  <a16:creationId xmlns:a16="http://schemas.microsoft.com/office/drawing/2014/main" id="{E31D108B-7269-744C-B665-9373BEBA2BA8}"/>
                </a:ext>
              </a:extLst>
            </p:cNvPr>
            <p:cNvGrpSpPr/>
            <p:nvPr/>
          </p:nvGrpSpPr>
          <p:grpSpPr>
            <a:xfrm>
              <a:off x="6663352" y="5500497"/>
              <a:ext cx="564661" cy="249682"/>
              <a:chOff x="5046133" y="5678311"/>
              <a:chExt cx="434623" cy="249682"/>
            </a:xfrm>
          </p:grpSpPr>
          <p:sp>
            <p:nvSpPr>
              <p:cNvPr id="232" name="TextBox 231">
                <a:extLst>
                  <a:ext uri="{FF2B5EF4-FFF2-40B4-BE49-F238E27FC236}">
                    <a16:creationId xmlns:a16="http://schemas.microsoft.com/office/drawing/2014/main" id="{88E83914-CB40-BA45-86CE-F73F6B0E3AD3}"/>
                  </a:ext>
                </a:extLst>
              </p:cNvPr>
              <p:cNvSpPr txBox="1"/>
              <p:nvPr/>
            </p:nvSpPr>
            <p:spPr>
              <a:xfrm>
                <a:off x="5046133" y="5678311"/>
                <a:ext cx="434623" cy="249682"/>
              </a:xfrm>
              <a:prstGeom prst="rect">
                <a:avLst/>
              </a:prstGeom>
              <a:noFill/>
            </p:spPr>
            <p:txBody>
              <a:bodyPr wrap="square" rtlCol="0">
                <a:spAutoFit/>
              </a:bodyPr>
              <a:lstStyle/>
              <a:p>
                <a:pPr algn="ctr"/>
                <a:r>
                  <a:rPr lang="en-US" sz="1000" dirty="0"/>
                  <a:t>5/41</a:t>
                </a:r>
              </a:p>
            </p:txBody>
          </p:sp>
          <p:sp>
            <p:nvSpPr>
              <p:cNvPr id="233" name="Rectangle 232">
                <a:extLst>
                  <a:ext uri="{FF2B5EF4-FFF2-40B4-BE49-F238E27FC236}">
                    <a16:creationId xmlns:a16="http://schemas.microsoft.com/office/drawing/2014/main" id="{6A6F90E9-E1F7-1D41-8320-43629DD7C729}"/>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6" name="Group 195">
              <a:extLst>
                <a:ext uri="{FF2B5EF4-FFF2-40B4-BE49-F238E27FC236}">
                  <a16:creationId xmlns:a16="http://schemas.microsoft.com/office/drawing/2014/main" id="{590ACF2C-BA0B-4343-98FF-11F8AE7455C3}"/>
                </a:ext>
              </a:extLst>
            </p:cNvPr>
            <p:cNvGrpSpPr/>
            <p:nvPr/>
          </p:nvGrpSpPr>
          <p:grpSpPr>
            <a:xfrm>
              <a:off x="7274296" y="5495503"/>
              <a:ext cx="564661" cy="251734"/>
              <a:chOff x="5043419" y="5676259"/>
              <a:chExt cx="437337" cy="251734"/>
            </a:xfrm>
          </p:grpSpPr>
          <p:sp>
            <p:nvSpPr>
              <p:cNvPr id="230" name="TextBox 229">
                <a:extLst>
                  <a:ext uri="{FF2B5EF4-FFF2-40B4-BE49-F238E27FC236}">
                    <a16:creationId xmlns:a16="http://schemas.microsoft.com/office/drawing/2014/main" id="{FEE5522F-1B78-2440-BC85-FF74A8F76813}"/>
                  </a:ext>
                </a:extLst>
              </p:cNvPr>
              <p:cNvSpPr txBox="1"/>
              <p:nvPr/>
            </p:nvSpPr>
            <p:spPr>
              <a:xfrm>
                <a:off x="5043419" y="5676259"/>
                <a:ext cx="434623" cy="249682"/>
              </a:xfrm>
              <a:prstGeom prst="rect">
                <a:avLst/>
              </a:prstGeom>
              <a:noFill/>
            </p:spPr>
            <p:txBody>
              <a:bodyPr wrap="square" rtlCol="0">
                <a:spAutoFit/>
              </a:bodyPr>
              <a:lstStyle/>
              <a:p>
                <a:pPr algn="ctr"/>
                <a:r>
                  <a:rPr lang="en-US" sz="1000" dirty="0"/>
                  <a:t>6/42</a:t>
                </a:r>
              </a:p>
            </p:txBody>
          </p:sp>
          <p:sp>
            <p:nvSpPr>
              <p:cNvPr id="231" name="Rectangle 230">
                <a:extLst>
                  <a:ext uri="{FF2B5EF4-FFF2-40B4-BE49-F238E27FC236}">
                    <a16:creationId xmlns:a16="http://schemas.microsoft.com/office/drawing/2014/main" id="{2C7A1A1B-F3E9-3A44-810E-971B237E060F}"/>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7" name="Group 196">
              <a:extLst>
                <a:ext uri="{FF2B5EF4-FFF2-40B4-BE49-F238E27FC236}">
                  <a16:creationId xmlns:a16="http://schemas.microsoft.com/office/drawing/2014/main" id="{59C2F52D-A5CE-064A-9996-D3DA6375C00F}"/>
                </a:ext>
              </a:extLst>
            </p:cNvPr>
            <p:cNvGrpSpPr/>
            <p:nvPr/>
          </p:nvGrpSpPr>
          <p:grpSpPr>
            <a:xfrm>
              <a:off x="7893092" y="5498000"/>
              <a:ext cx="564661" cy="249682"/>
              <a:chOff x="5046133" y="5678311"/>
              <a:chExt cx="434623" cy="249682"/>
            </a:xfrm>
          </p:grpSpPr>
          <p:sp>
            <p:nvSpPr>
              <p:cNvPr id="228" name="TextBox 227">
                <a:extLst>
                  <a:ext uri="{FF2B5EF4-FFF2-40B4-BE49-F238E27FC236}">
                    <a16:creationId xmlns:a16="http://schemas.microsoft.com/office/drawing/2014/main" id="{82FEF66F-8C5E-A443-9B35-A67EC8DE6B90}"/>
                  </a:ext>
                </a:extLst>
              </p:cNvPr>
              <p:cNvSpPr txBox="1"/>
              <p:nvPr/>
            </p:nvSpPr>
            <p:spPr>
              <a:xfrm>
                <a:off x="5046133" y="5678311"/>
                <a:ext cx="434623" cy="249682"/>
              </a:xfrm>
              <a:prstGeom prst="rect">
                <a:avLst/>
              </a:prstGeom>
              <a:noFill/>
            </p:spPr>
            <p:txBody>
              <a:bodyPr wrap="square" rtlCol="0">
                <a:spAutoFit/>
              </a:bodyPr>
              <a:lstStyle/>
              <a:p>
                <a:pPr algn="ctr"/>
                <a:r>
                  <a:rPr lang="en-US" sz="1000" dirty="0"/>
                  <a:t>7/43</a:t>
                </a:r>
              </a:p>
            </p:txBody>
          </p:sp>
          <p:sp>
            <p:nvSpPr>
              <p:cNvPr id="229" name="Rectangle 228">
                <a:extLst>
                  <a:ext uri="{FF2B5EF4-FFF2-40B4-BE49-F238E27FC236}">
                    <a16:creationId xmlns:a16="http://schemas.microsoft.com/office/drawing/2014/main" id="{A5D18978-C8F2-BF4E-9B23-265ADC3AE480}"/>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8" name="Group 197">
              <a:extLst>
                <a:ext uri="{FF2B5EF4-FFF2-40B4-BE49-F238E27FC236}">
                  <a16:creationId xmlns:a16="http://schemas.microsoft.com/office/drawing/2014/main" id="{BEA517E6-E003-D941-A1D2-32EF13F6B28D}"/>
                </a:ext>
              </a:extLst>
            </p:cNvPr>
            <p:cNvGrpSpPr/>
            <p:nvPr/>
          </p:nvGrpSpPr>
          <p:grpSpPr>
            <a:xfrm>
              <a:off x="8500532" y="5502549"/>
              <a:ext cx="564661" cy="249682"/>
              <a:chOff x="5046133" y="5678311"/>
              <a:chExt cx="434623" cy="249682"/>
            </a:xfrm>
          </p:grpSpPr>
          <p:sp>
            <p:nvSpPr>
              <p:cNvPr id="226" name="TextBox 225">
                <a:extLst>
                  <a:ext uri="{FF2B5EF4-FFF2-40B4-BE49-F238E27FC236}">
                    <a16:creationId xmlns:a16="http://schemas.microsoft.com/office/drawing/2014/main" id="{0BFB78FB-050C-1F4E-ACC7-1164AE3F2AB3}"/>
                  </a:ext>
                </a:extLst>
              </p:cNvPr>
              <p:cNvSpPr txBox="1"/>
              <p:nvPr/>
            </p:nvSpPr>
            <p:spPr>
              <a:xfrm>
                <a:off x="5046133" y="5678311"/>
                <a:ext cx="434623" cy="249682"/>
              </a:xfrm>
              <a:prstGeom prst="rect">
                <a:avLst/>
              </a:prstGeom>
              <a:noFill/>
            </p:spPr>
            <p:txBody>
              <a:bodyPr wrap="square" rtlCol="0">
                <a:spAutoFit/>
              </a:bodyPr>
              <a:lstStyle/>
              <a:p>
                <a:pPr algn="ctr"/>
                <a:r>
                  <a:rPr lang="en-US" sz="1000" dirty="0"/>
                  <a:t>8/44</a:t>
                </a:r>
              </a:p>
            </p:txBody>
          </p:sp>
          <p:sp>
            <p:nvSpPr>
              <p:cNvPr id="227" name="Rectangle 226">
                <a:extLst>
                  <a:ext uri="{FF2B5EF4-FFF2-40B4-BE49-F238E27FC236}">
                    <a16:creationId xmlns:a16="http://schemas.microsoft.com/office/drawing/2014/main" id="{011FF549-7C29-014D-97D1-3269EAF1202B}"/>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99" name="Group 198">
              <a:extLst>
                <a:ext uri="{FF2B5EF4-FFF2-40B4-BE49-F238E27FC236}">
                  <a16:creationId xmlns:a16="http://schemas.microsoft.com/office/drawing/2014/main" id="{9C2220C1-9DA8-8640-99A5-7FC6919B3BE1}"/>
                </a:ext>
              </a:extLst>
            </p:cNvPr>
            <p:cNvGrpSpPr/>
            <p:nvPr/>
          </p:nvGrpSpPr>
          <p:grpSpPr>
            <a:xfrm>
              <a:off x="3583551" y="5790837"/>
              <a:ext cx="564661" cy="251734"/>
              <a:chOff x="5043419" y="5676259"/>
              <a:chExt cx="437337" cy="251734"/>
            </a:xfrm>
          </p:grpSpPr>
          <p:sp>
            <p:nvSpPr>
              <p:cNvPr id="224" name="TextBox 223">
                <a:extLst>
                  <a:ext uri="{FF2B5EF4-FFF2-40B4-BE49-F238E27FC236}">
                    <a16:creationId xmlns:a16="http://schemas.microsoft.com/office/drawing/2014/main" id="{3B55E280-FB1D-9844-BD79-9B12B3AB5C42}"/>
                  </a:ext>
                </a:extLst>
              </p:cNvPr>
              <p:cNvSpPr txBox="1"/>
              <p:nvPr/>
            </p:nvSpPr>
            <p:spPr>
              <a:xfrm>
                <a:off x="5043419" y="5676259"/>
                <a:ext cx="434623" cy="249682"/>
              </a:xfrm>
              <a:prstGeom prst="rect">
                <a:avLst/>
              </a:prstGeom>
              <a:noFill/>
            </p:spPr>
            <p:txBody>
              <a:bodyPr wrap="square" rtlCol="0">
                <a:spAutoFit/>
              </a:bodyPr>
              <a:lstStyle/>
              <a:p>
                <a:pPr algn="ctr"/>
                <a:r>
                  <a:rPr lang="en-US" sz="1000" dirty="0"/>
                  <a:t>9/45</a:t>
                </a:r>
              </a:p>
            </p:txBody>
          </p:sp>
          <p:sp>
            <p:nvSpPr>
              <p:cNvPr id="225" name="Rectangle 224">
                <a:extLst>
                  <a:ext uri="{FF2B5EF4-FFF2-40B4-BE49-F238E27FC236}">
                    <a16:creationId xmlns:a16="http://schemas.microsoft.com/office/drawing/2014/main" id="{7069E7BA-B4D0-6745-80AC-722D6B33D6DE}"/>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0" name="Group 199">
              <a:extLst>
                <a:ext uri="{FF2B5EF4-FFF2-40B4-BE49-F238E27FC236}">
                  <a16:creationId xmlns:a16="http://schemas.microsoft.com/office/drawing/2014/main" id="{10C39AC5-4EDE-FA4B-ADF3-4A0F82403759}"/>
                </a:ext>
              </a:extLst>
            </p:cNvPr>
            <p:cNvGrpSpPr/>
            <p:nvPr/>
          </p:nvGrpSpPr>
          <p:grpSpPr>
            <a:xfrm>
              <a:off x="4198156" y="5803620"/>
              <a:ext cx="564661" cy="249682"/>
              <a:chOff x="5046133" y="5678311"/>
              <a:chExt cx="434623" cy="249682"/>
            </a:xfrm>
          </p:grpSpPr>
          <p:sp>
            <p:nvSpPr>
              <p:cNvPr id="222" name="TextBox 221">
                <a:extLst>
                  <a:ext uri="{FF2B5EF4-FFF2-40B4-BE49-F238E27FC236}">
                    <a16:creationId xmlns:a16="http://schemas.microsoft.com/office/drawing/2014/main" id="{E3438738-7D6E-7B46-AF52-0FD89D504852}"/>
                  </a:ext>
                </a:extLst>
              </p:cNvPr>
              <p:cNvSpPr txBox="1"/>
              <p:nvPr/>
            </p:nvSpPr>
            <p:spPr>
              <a:xfrm>
                <a:off x="5046133" y="5678311"/>
                <a:ext cx="434623" cy="249682"/>
              </a:xfrm>
              <a:prstGeom prst="rect">
                <a:avLst/>
              </a:prstGeom>
              <a:noFill/>
            </p:spPr>
            <p:txBody>
              <a:bodyPr wrap="square" rtlCol="0">
                <a:spAutoFit/>
              </a:bodyPr>
              <a:lstStyle/>
              <a:p>
                <a:pPr algn="ctr"/>
                <a:r>
                  <a:rPr lang="en-US" sz="1000" dirty="0"/>
                  <a:t>10/46</a:t>
                </a:r>
              </a:p>
            </p:txBody>
          </p:sp>
          <p:sp>
            <p:nvSpPr>
              <p:cNvPr id="223" name="Rectangle 222">
                <a:extLst>
                  <a:ext uri="{FF2B5EF4-FFF2-40B4-BE49-F238E27FC236}">
                    <a16:creationId xmlns:a16="http://schemas.microsoft.com/office/drawing/2014/main" id="{C7FAB0E7-F95C-B840-91C7-B5C775EB8FCA}"/>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1" name="Group 200">
              <a:extLst>
                <a:ext uri="{FF2B5EF4-FFF2-40B4-BE49-F238E27FC236}">
                  <a16:creationId xmlns:a16="http://schemas.microsoft.com/office/drawing/2014/main" id="{5BF38FFD-1F1C-1E4F-95AF-136E69580218}"/>
                </a:ext>
              </a:extLst>
            </p:cNvPr>
            <p:cNvGrpSpPr/>
            <p:nvPr/>
          </p:nvGrpSpPr>
          <p:grpSpPr>
            <a:xfrm>
              <a:off x="4809100" y="5798626"/>
              <a:ext cx="564661" cy="251734"/>
              <a:chOff x="5043419" y="5676259"/>
              <a:chExt cx="437337" cy="251734"/>
            </a:xfrm>
          </p:grpSpPr>
          <p:sp>
            <p:nvSpPr>
              <p:cNvPr id="220" name="TextBox 219">
                <a:extLst>
                  <a:ext uri="{FF2B5EF4-FFF2-40B4-BE49-F238E27FC236}">
                    <a16:creationId xmlns:a16="http://schemas.microsoft.com/office/drawing/2014/main" id="{AA8DD1CC-EB50-8E4C-B3B7-A974D6F2827A}"/>
                  </a:ext>
                </a:extLst>
              </p:cNvPr>
              <p:cNvSpPr txBox="1"/>
              <p:nvPr/>
            </p:nvSpPr>
            <p:spPr>
              <a:xfrm>
                <a:off x="5043419" y="5676259"/>
                <a:ext cx="434623" cy="249682"/>
              </a:xfrm>
              <a:prstGeom prst="rect">
                <a:avLst/>
              </a:prstGeom>
              <a:noFill/>
            </p:spPr>
            <p:txBody>
              <a:bodyPr wrap="square" rtlCol="0">
                <a:spAutoFit/>
              </a:bodyPr>
              <a:lstStyle/>
              <a:p>
                <a:pPr algn="ctr"/>
                <a:r>
                  <a:rPr lang="en-US" sz="1000" dirty="0"/>
                  <a:t>11/47</a:t>
                </a:r>
              </a:p>
            </p:txBody>
          </p:sp>
          <p:sp>
            <p:nvSpPr>
              <p:cNvPr id="221" name="Rectangle 220">
                <a:extLst>
                  <a:ext uri="{FF2B5EF4-FFF2-40B4-BE49-F238E27FC236}">
                    <a16:creationId xmlns:a16="http://schemas.microsoft.com/office/drawing/2014/main" id="{381419D2-0575-DD44-A6E9-EB9747CD5C32}"/>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2" name="Group 201">
              <a:extLst>
                <a:ext uri="{FF2B5EF4-FFF2-40B4-BE49-F238E27FC236}">
                  <a16:creationId xmlns:a16="http://schemas.microsoft.com/office/drawing/2014/main" id="{6ECAC57B-4A82-2548-827A-1B982A2A03E1}"/>
                </a:ext>
              </a:extLst>
            </p:cNvPr>
            <p:cNvGrpSpPr/>
            <p:nvPr/>
          </p:nvGrpSpPr>
          <p:grpSpPr>
            <a:xfrm>
              <a:off x="5427896" y="5801123"/>
              <a:ext cx="564661" cy="249682"/>
              <a:chOff x="5046133" y="5678311"/>
              <a:chExt cx="434623" cy="249682"/>
            </a:xfrm>
          </p:grpSpPr>
          <p:sp>
            <p:nvSpPr>
              <p:cNvPr id="218" name="TextBox 217">
                <a:extLst>
                  <a:ext uri="{FF2B5EF4-FFF2-40B4-BE49-F238E27FC236}">
                    <a16:creationId xmlns:a16="http://schemas.microsoft.com/office/drawing/2014/main" id="{4C423DE7-6CA0-4B40-AE1F-0939431C5DFE}"/>
                  </a:ext>
                </a:extLst>
              </p:cNvPr>
              <p:cNvSpPr txBox="1"/>
              <p:nvPr/>
            </p:nvSpPr>
            <p:spPr>
              <a:xfrm>
                <a:off x="5046133" y="5678311"/>
                <a:ext cx="434623" cy="249682"/>
              </a:xfrm>
              <a:prstGeom prst="rect">
                <a:avLst/>
              </a:prstGeom>
              <a:noFill/>
            </p:spPr>
            <p:txBody>
              <a:bodyPr wrap="square" rtlCol="0">
                <a:spAutoFit/>
              </a:bodyPr>
              <a:lstStyle/>
              <a:p>
                <a:pPr algn="ctr"/>
                <a:r>
                  <a:rPr lang="en-US" sz="1000" dirty="0"/>
                  <a:t>12/48</a:t>
                </a:r>
              </a:p>
            </p:txBody>
          </p:sp>
          <p:sp>
            <p:nvSpPr>
              <p:cNvPr id="219" name="Rectangle 218">
                <a:extLst>
                  <a:ext uri="{FF2B5EF4-FFF2-40B4-BE49-F238E27FC236}">
                    <a16:creationId xmlns:a16="http://schemas.microsoft.com/office/drawing/2014/main" id="{F32203ED-52ED-6245-A9D7-FBAC17420F02}"/>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3" name="Group 202">
              <a:extLst>
                <a:ext uri="{FF2B5EF4-FFF2-40B4-BE49-F238E27FC236}">
                  <a16:creationId xmlns:a16="http://schemas.microsoft.com/office/drawing/2014/main" id="{A86609BC-013E-E44C-B5A8-A1D38E35C6CC}"/>
                </a:ext>
              </a:extLst>
            </p:cNvPr>
            <p:cNvGrpSpPr/>
            <p:nvPr/>
          </p:nvGrpSpPr>
          <p:grpSpPr>
            <a:xfrm>
              <a:off x="6044556" y="5796129"/>
              <a:ext cx="564661" cy="251734"/>
              <a:chOff x="5043419" y="5676259"/>
              <a:chExt cx="437337" cy="251734"/>
            </a:xfrm>
          </p:grpSpPr>
          <p:sp>
            <p:nvSpPr>
              <p:cNvPr id="216" name="TextBox 215">
                <a:extLst>
                  <a:ext uri="{FF2B5EF4-FFF2-40B4-BE49-F238E27FC236}">
                    <a16:creationId xmlns:a16="http://schemas.microsoft.com/office/drawing/2014/main" id="{E6E198F9-926D-0748-B564-3B4DBF8D4E8F}"/>
                  </a:ext>
                </a:extLst>
              </p:cNvPr>
              <p:cNvSpPr txBox="1"/>
              <p:nvPr/>
            </p:nvSpPr>
            <p:spPr>
              <a:xfrm>
                <a:off x="5043419" y="5676259"/>
                <a:ext cx="434623" cy="249682"/>
              </a:xfrm>
              <a:prstGeom prst="rect">
                <a:avLst/>
              </a:prstGeom>
              <a:noFill/>
            </p:spPr>
            <p:txBody>
              <a:bodyPr wrap="square" rtlCol="0">
                <a:spAutoFit/>
              </a:bodyPr>
              <a:lstStyle/>
              <a:p>
                <a:pPr algn="ctr"/>
                <a:r>
                  <a:rPr lang="en-US" sz="1000" dirty="0"/>
                  <a:t>13/49</a:t>
                </a:r>
              </a:p>
            </p:txBody>
          </p:sp>
          <p:sp>
            <p:nvSpPr>
              <p:cNvPr id="217" name="Rectangle 216">
                <a:extLst>
                  <a:ext uri="{FF2B5EF4-FFF2-40B4-BE49-F238E27FC236}">
                    <a16:creationId xmlns:a16="http://schemas.microsoft.com/office/drawing/2014/main" id="{32458650-EE54-9B4C-8D49-C5DB30F1F492}"/>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4" name="Group 203">
              <a:extLst>
                <a:ext uri="{FF2B5EF4-FFF2-40B4-BE49-F238E27FC236}">
                  <a16:creationId xmlns:a16="http://schemas.microsoft.com/office/drawing/2014/main" id="{BCB82488-7068-BF48-9230-92FC4BFCECAA}"/>
                </a:ext>
              </a:extLst>
            </p:cNvPr>
            <p:cNvGrpSpPr/>
            <p:nvPr/>
          </p:nvGrpSpPr>
          <p:grpSpPr>
            <a:xfrm>
              <a:off x="6663352" y="5798626"/>
              <a:ext cx="564661" cy="249682"/>
              <a:chOff x="5046133" y="5678311"/>
              <a:chExt cx="434623" cy="249682"/>
            </a:xfrm>
          </p:grpSpPr>
          <p:sp>
            <p:nvSpPr>
              <p:cNvPr id="214" name="TextBox 213">
                <a:extLst>
                  <a:ext uri="{FF2B5EF4-FFF2-40B4-BE49-F238E27FC236}">
                    <a16:creationId xmlns:a16="http://schemas.microsoft.com/office/drawing/2014/main" id="{CD080602-C79B-B041-B5D2-0A84C183B628}"/>
                  </a:ext>
                </a:extLst>
              </p:cNvPr>
              <p:cNvSpPr txBox="1"/>
              <p:nvPr/>
            </p:nvSpPr>
            <p:spPr>
              <a:xfrm>
                <a:off x="5046133" y="5678311"/>
                <a:ext cx="434623" cy="249682"/>
              </a:xfrm>
              <a:prstGeom prst="rect">
                <a:avLst/>
              </a:prstGeom>
              <a:noFill/>
            </p:spPr>
            <p:txBody>
              <a:bodyPr wrap="square" rtlCol="0">
                <a:spAutoFit/>
              </a:bodyPr>
              <a:lstStyle/>
              <a:p>
                <a:pPr algn="ctr"/>
                <a:r>
                  <a:rPr lang="en-US" sz="1000" dirty="0"/>
                  <a:t>14/50</a:t>
                </a:r>
              </a:p>
            </p:txBody>
          </p:sp>
          <p:sp>
            <p:nvSpPr>
              <p:cNvPr id="215" name="Rectangle 214">
                <a:extLst>
                  <a:ext uri="{FF2B5EF4-FFF2-40B4-BE49-F238E27FC236}">
                    <a16:creationId xmlns:a16="http://schemas.microsoft.com/office/drawing/2014/main" id="{9120A8C7-4D7F-3442-8CB4-B41E4730CC19}"/>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5" name="Group 204">
              <a:extLst>
                <a:ext uri="{FF2B5EF4-FFF2-40B4-BE49-F238E27FC236}">
                  <a16:creationId xmlns:a16="http://schemas.microsoft.com/office/drawing/2014/main" id="{9FDC6BFF-CCD7-A242-9527-8389F8105E62}"/>
                </a:ext>
              </a:extLst>
            </p:cNvPr>
            <p:cNvGrpSpPr/>
            <p:nvPr/>
          </p:nvGrpSpPr>
          <p:grpSpPr>
            <a:xfrm>
              <a:off x="7274296" y="5793632"/>
              <a:ext cx="564661" cy="251734"/>
              <a:chOff x="5043419" y="5676259"/>
              <a:chExt cx="437337" cy="251734"/>
            </a:xfrm>
          </p:grpSpPr>
          <p:sp>
            <p:nvSpPr>
              <p:cNvPr id="212" name="TextBox 211">
                <a:extLst>
                  <a:ext uri="{FF2B5EF4-FFF2-40B4-BE49-F238E27FC236}">
                    <a16:creationId xmlns:a16="http://schemas.microsoft.com/office/drawing/2014/main" id="{7636C853-F2FE-9147-9E0F-849E77350FB8}"/>
                  </a:ext>
                </a:extLst>
              </p:cNvPr>
              <p:cNvSpPr txBox="1"/>
              <p:nvPr/>
            </p:nvSpPr>
            <p:spPr>
              <a:xfrm>
                <a:off x="5043419" y="5676259"/>
                <a:ext cx="434623" cy="249682"/>
              </a:xfrm>
              <a:prstGeom prst="rect">
                <a:avLst/>
              </a:prstGeom>
              <a:noFill/>
            </p:spPr>
            <p:txBody>
              <a:bodyPr wrap="square" rtlCol="0">
                <a:spAutoFit/>
              </a:bodyPr>
              <a:lstStyle/>
              <a:p>
                <a:pPr algn="ctr"/>
                <a:r>
                  <a:rPr lang="en-US" sz="1000" dirty="0"/>
                  <a:t>15/51</a:t>
                </a:r>
              </a:p>
            </p:txBody>
          </p:sp>
          <p:sp>
            <p:nvSpPr>
              <p:cNvPr id="213" name="Rectangle 212">
                <a:extLst>
                  <a:ext uri="{FF2B5EF4-FFF2-40B4-BE49-F238E27FC236}">
                    <a16:creationId xmlns:a16="http://schemas.microsoft.com/office/drawing/2014/main" id="{B00BFECA-090B-F547-ABF9-8DB3F033CD5D}"/>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6" name="Group 205">
              <a:extLst>
                <a:ext uri="{FF2B5EF4-FFF2-40B4-BE49-F238E27FC236}">
                  <a16:creationId xmlns:a16="http://schemas.microsoft.com/office/drawing/2014/main" id="{7C366A61-79CE-394F-919B-65ACFC95362C}"/>
                </a:ext>
              </a:extLst>
            </p:cNvPr>
            <p:cNvGrpSpPr/>
            <p:nvPr/>
          </p:nvGrpSpPr>
          <p:grpSpPr>
            <a:xfrm>
              <a:off x="7893092" y="5796129"/>
              <a:ext cx="564661" cy="249682"/>
              <a:chOff x="5046133" y="5678311"/>
              <a:chExt cx="434623" cy="249682"/>
            </a:xfrm>
          </p:grpSpPr>
          <p:sp>
            <p:nvSpPr>
              <p:cNvPr id="210" name="TextBox 209">
                <a:extLst>
                  <a:ext uri="{FF2B5EF4-FFF2-40B4-BE49-F238E27FC236}">
                    <a16:creationId xmlns:a16="http://schemas.microsoft.com/office/drawing/2014/main" id="{97CBA5DB-E437-4345-AEB0-B141AA132B69}"/>
                  </a:ext>
                </a:extLst>
              </p:cNvPr>
              <p:cNvSpPr txBox="1"/>
              <p:nvPr/>
            </p:nvSpPr>
            <p:spPr>
              <a:xfrm>
                <a:off x="5046133" y="5678311"/>
                <a:ext cx="434623" cy="246221"/>
              </a:xfrm>
              <a:prstGeom prst="rect">
                <a:avLst/>
              </a:prstGeom>
              <a:noFill/>
            </p:spPr>
            <p:txBody>
              <a:bodyPr wrap="square" rtlCol="0">
                <a:spAutoFit/>
              </a:bodyPr>
              <a:lstStyle/>
              <a:p>
                <a:pPr algn="ctr"/>
                <a:r>
                  <a:rPr lang="en-US" sz="1000" dirty="0"/>
                  <a:t>16/52</a:t>
                </a:r>
              </a:p>
            </p:txBody>
          </p:sp>
          <p:sp>
            <p:nvSpPr>
              <p:cNvPr id="211" name="Rectangle 210">
                <a:extLst>
                  <a:ext uri="{FF2B5EF4-FFF2-40B4-BE49-F238E27FC236}">
                    <a16:creationId xmlns:a16="http://schemas.microsoft.com/office/drawing/2014/main" id="{3F190B21-5006-D94E-8B54-805EE1711152}"/>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07" name="Group 206">
              <a:extLst>
                <a:ext uri="{FF2B5EF4-FFF2-40B4-BE49-F238E27FC236}">
                  <a16:creationId xmlns:a16="http://schemas.microsoft.com/office/drawing/2014/main" id="{9E589084-DEF6-8844-8C2A-69859181834E}"/>
                </a:ext>
              </a:extLst>
            </p:cNvPr>
            <p:cNvGrpSpPr/>
            <p:nvPr/>
          </p:nvGrpSpPr>
          <p:grpSpPr>
            <a:xfrm>
              <a:off x="8500532" y="5800678"/>
              <a:ext cx="564661" cy="249682"/>
              <a:chOff x="5046133" y="5678311"/>
              <a:chExt cx="434623" cy="249682"/>
            </a:xfrm>
          </p:grpSpPr>
          <p:sp>
            <p:nvSpPr>
              <p:cNvPr id="208" name="TextBox 207">
                <a:extLst>
                  <a:ext uri="{FF2B5EF4-FFF2-40B4-BE49-F238E27FC236}">
                    <a16:creationId xmlns:a16="http://schemas.microsoft.com/office/drawing/2014/main" id="{FB9696E4-58F3-5A4B-B03D-2593EF7687D6}"/>
                  </a:ext>
                </a:extLst>
              </p:cNvPr>
              <p:cNvSpPr txBox="1"/>
              <p:nvPr/>
            </p:nvSpPr>
            <p:spPr>
              <a:xfrm>
                <a:off x="5046133" y="5678311"/>
                <a:ext cx="434623" cy="249682"/>
              </a:xfrm>
              <a:prstGeom prst="rect">
                <a:avLst/>
              </a:prstGeom>
              <a:noFill/>
            </p:spPr>
            <p:txBody>
              <a:bodyPr wrap="square" rtlCol="0">
                <a:spAutoFit/>
              </a:bodyPr>
              <a:lstStyle/>
              <a:p>
                <a:pPr algn="ctr"/>
                <a:r>
                  <a:rPr lang="en-US" sz="1000" dirty="0"/>
                  <a:t>17/53</a:t>
                </a:r>
              </a:p>
            </p:txBody>
          </p:sp>
          <p:sp>
            <p:nvSpPr>
              <p:cNvPr id="209" name="Rectangle 208">
                <a:extLst>
                  <a:ext uri="{FF2B5EF4-FFF2-40B4-BE49-F238E27FC236}">
                    <a16:creationId xmlns:a16="http://schemas.microsoft.com/office/drawing/2014/main" id="{E11ED960-AD47-F543-8E46-D6E26F29AC4C}"/>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grpSp>
        <p:nvGrpSpPr>
          <p:cNvPr id="244" name="Group 243">
            <a:extLst>
              <a:ext uri="{FF2B5EF4-FFF2-40B4-BE49-F238E27FC236}">
                <a16:creationId xmlns:a16="http://schemas.microsoft.com/office/drawing/2014/main" id="{0945E4B8-1A81-6547-9D0F-3AAF69AD824D}"/>
              </a:ext>
            </a:extLst>
          </p:cNvPr>
          <p:cNvGrpSpPr/>
          <p:nvPr/>
        </p:nvGrpSpPr>
        <p:grpSpPr>
          <a:xfrm>
            <a:off x="6452590" y="5822341"/>
            <a:ext cx="564661" cy="251734"/>
            <a:chOff x="5043419" y="5676259"/>
            <a:chExt cx="437337" cy="251734"/>
          </a:xfrm>
        </p:grpSpPr>
        <p:sp>
          <p:nvSpPr>
            <p:cNvPr id="245" name="TextBox 244">
              <a:extLst>
                <a:ext uri="{FF2B5EF4-FFF2-40B4-BE49-F238E27FC236}">
                  <a16:creationId xmlns:a16="http://schemas.microsoft.com/office/drawing/2014/main" id="{8F0248BA-F543-7A4A-954F-76092ADBCFC3}"/>
                </a:ext>
              </a:extLst>
            </p:cNvPr>
            <p:cNvSpPr txBox="1"/>
            <p:nvPr/>
          </p:nvSpPr>
          <p:spPr>
            <a:xfrm>
              <a:off x="5043419" y="5676259"/>
              <a:ext cx="434623" cy="249682"/>
            </a:xfrm>
            <a:prstGeom prst="rect">
              <a:avLst/>
            </a:prstGeom>
            <a:noFill/>
          </p:spPr>
          <p:txBody>
            <a:bodyPr wrap="square" rtlCol="0">
              <a:spAutoFit/>
            </a:bodyPr>
            <a:lstStyle/>
            <a:p>
              <a:pPr algn="ctr"/>
              <a:r>
                <a:rPr lang="en-US" sz="1000" dirty="0"/>
                <a:t>18/54</a:t>
              </a:r>
            </a:p>
          </p:txBody>
        </p:sp>
        <p:sp>
          <p:nvSpPr>
            <p:cNvPr id="246" name="Rectangle 245">
              <a:extLst>
                <a:ext uri="{FF2B5EF4-FFF2-40B4-BE49-F238E27FC236}">
                  <a16:creationId xmlns:a16="http://schemas.microsoft.com/office/drawing/2014/main" id="{E0492E14-B088-6F4F-BBDE-EA2DFC458FC8}"/>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47" name="Group 246">
            <a:extLst>
              <a:ext uri="{FF2B5EF4-FFF2-40B4-BE49-F238E27FC236}">
                <a16:creationId xmlns:a16="http://schemas.microsoft.com/office/drawing/2014/main" id="{5E393859-753E-D54F-9FC0-7EE1F603EEFD}"/>
              </a:ext>
            </a:extLst>
          </p:cNvPr>
          <p:cNvGrpSpPr/>
          <p:nvPr/>
        </p:nvGrpSpPr>
        <p:grpSpPr>
          <a:xfrm>
            <a:off x="7071386" y="5824838"/>
            <a:ext cx="564661" cy="249682"/>
            <a:chOff x="5046133" y="5678311"/>
            <a:chExt cx="434623" cy="249682"/>
          </a:xfrm>
        </p:grpSpPr>
        <p:sp>
          <p:nvSpPr>
            <p:cNvPr id="248" name="TextBox 247">
              <a:extLst>
                <a:ext uri="{FF2B5EF4-FFF2-40B4-BE49-F238E27FC236}">
                  <a16:creationId xmlns:a16="http://schemas.microsoft.com/office/drawing/2014/main" id="{19D675A8-4BA3-494B-B219-664A8D558999}"/>
                </a:ext>
              </a:extLst>
            </p:cNvPr>
            <p:cNvSpPr txBox="1"/>
            <p:nvPr/>
          </p:nvSpPr>
          <p:spPr>
            <a:xfrm>
              <a:off x="5046133" y="5678311"/>
              <a:ext cx="434623" cy="249682"/>
            </a:xfrm>
            <a:prstGeom prst="rect">
              <a:avLst/>
            </a:prstGeom>
            <a:noFill/>
          </p:spPr>
          <p:txBody>
            <a:bodyPr wrap="square" rtlCol="0">
              <a:spAutoFit/>
            </a:bodyPr>
            <a:lstStyle/>
            <a:p>
              <a:pPr algn="ctr"/>
              <a:r>
                <a:rPr lang="en-US" sz="1000" dirty="0"/>
                <a:t>19/55</a:t>
              </a:r>
            </a:p>
          </p:txBody>
        </p:sp>
        <p:sp>
          <p:nvSpPr>
            <p:cNvPr id="249" name="Rectangle 248">
              <a:extLst>
                <a:ext uri="{FF2B5EF4-FFF2-40B4-BE49-F238E27FC236}">
                  <a16:creationId xmlns:a16="http://schemas.microsoft.com/office/drawing/2014/main" id="{04B51908-BA1F-F64D-8734-77214B157E23}"/>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50" name="Group 249">
            <a:extLst>
              <a:ext uri="{FF2B5EF4-FFF2-40B4-BE49-F238E27FC236}">
                <a16:creationId xmlns:a16="http://schemas.microsoft.com/office/drawing/2014/main" id="{D3BE56C4-D99E-9F42-990E-7F653CD6CEF8}"/>
              </a:ext>
            </a:extLst>
          </p:cNvPr>
          <p:cNvGrpSpPr/>
          <p:nvPr/>
        </p:nvGrpSpPr>
        <p:grpSpPr>
          <a:xfrm>
            <a:off x="7682330" y="5819844"/>
            <a:ext cx="564661" cy="251734"/>
            <a:chOff x="5043419" y="5676259"/>
            <a:chExt cx="437337" cy="251734"/>
          </a:xfrm>
        </p:grpSpPr>
        <p:sp>
          <p:nvSpPr>
            <p:cNvPr id="251" name="TextBox 250">
              <a:extLst>
                <a:ext uri="{FF2B5EF4-FFF2-40B4-BE49-F238E27FC236}">
                  <a16:creationId xmlns:a16="http://schemas.microsoft.com/office/drawing/2014/main" id="{2566C3E2-210C-FC4F-AF1D-67E26D6CC9BB}"/>
                </a:ext>
              </a:extLst>
            </p:cNvPr>
            <p:cNvSpPr txBox="1"/>
            <p:nvPr/>
          </p:nvSpPr>
          <p:spPr>
            <a:xfrm>
              <a:off x="5043419" y="5676259"/>
              <a:ext cx="434623" cy="249682"/>
            </a:xfrm>
            <a:prstGeom prst="rect">
              <a:avLst/>
            </a:prstGeom>
            <a:noFill/>
          </p:spPr>
          <p:txBody>
            <a:bodyPr wrap="square" rtlCol="0">
              <a:spAutoFit/>
            </a:bodyPr>
            <a:lstStyle/>
            <a:p>
              <a:pPr algn="ctr"/>
              <a:r>
                <a:rPr lang="en-US" sz="1000" dirty="0"/>
                <a:t>20/56</a:t>
              </a:r>
            </a:p>
          </p:txBody>
        </p:sp>
        <p:sp>
          <p:nvSpPr>
            <p:cNvPr id="252" name="Rectangle 251">
              <a:extLst>
                <a:ext uri="{FF2B5EF4-FFF2-40B4-BE49-F238E27FC236}">
                  <a16:creationId xmlns:a16="http://schemas.microsoft.com/office/drawing/2014/main" id="{B2873DB7-1D7A-DB4F-8EB6-2C94E74162E0}"/>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53" name="Group 252">
            <a:extLst>
              <a:ext uri="{FF2B5EF4-FFF2-40B4-BE49-F238E27FC236}">
                <a16:creationId xmlns:a16="http://schemas.microsoft.com/office/drawing/2014/main" id="{5ABCCBF8-3608-5A46-9B56-4DA4A76D3A97}"/>
              </a:ext>
            </a:extLst>
          </p:cNvPr>
          <p:cNvGrpSpPr/>
          <p:nvPr/>
        </p:nvGrpSpPr>
        <p:grpSpPr>
          <a:xfrm>
            <a:off x="8301126" y="5822341"/>
            <a:ext cx="564661" cy="249682"/>
            <a:chOff x="5046133" y="5678311"/>
            <a:chExt cx="434623" cy="249682"/>
          </a:xfrm>
        </p:grpSpPr>
        <p:sp>
          <p:nvSpPr>
            <p:cNvPr id="254" name="TextBox 253">
              <a:extLst>
                <a:ext uri="{FF2B5EF4-FFF2-40B4-BE49-F238E27FC236}">
                  <a16:creationId xmlns:a16="http://schemas.microsoft.com/office/drawing/2014/main" id="{474E5AC3-D16D-8F48-B10F-D441A67292A4}"/>
                </a:ext>
              </a:extLst>
            </p:cNvPr>
            <p:cNvSpPr txBox="1"/>
            <p:nvPr/>
          </p:nvSpPr>
          <p:spPr>
            <a:xfrm>
              <a:off x="5046133" y="5678311"/>
              <a:ext cx="434623" cy="249682"/>
            </a:xfrm>
            <a:prstGeom prst="rect">
              <a:avLst/>
            </a:prstGeom>
            <a:noFill/>
          </p:spPr>
          <p:txBody>
            <a:bodyPr wrap="square" rtlCol="0">
              <a:spAutoFit/>
            </a:bodyPr>
            <a:lstStyle/>
            <a:p>
              <a:pPr algn="ctr"/>
              <a:r>
                <a:rPr lang="en-US" sz="1000" dirty="0"/>
                <a:t>21/57</a:t>
              </a:r>
            </a:p>
          </p:txBody>
        </p:sp>
        <p:sp>
          <p:nvSpPr>
            <p:cNvPr id="255" name="Rectangle 254">
              <a:extLst>
                <a:ext uri="{FF2B5EF4-FFF2-40B4-BE49-F238E27FC236}">
                  <a16:creationId xmlns:a16="http://schemas.microsoft.com/office/drawing/2014/main" id="{9F688672-17AF-7D4F-97FE-1114B18C7CF9}"/>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56" name="Group 255">
            <a:extLst>
              <a:ext uri="{FF2B5EF4-FFF2-40B4-BE49-F238E27FC236}">
                <a16:creationId xmlns:a16="http://schemas.microsoft.com/office/drawing/2014/main" id="{FFEDA832-36CC-234D-9BB1-9DCD54D6EB0C}"/>
              </a:ext>
            </a:extLst>
          </p:cNvPr>
          <p:cNvGrpSpPr/>
          <p:nvPr/>
        </p:nvGrpSpPr>
        <p:grpSpPr>
          <a:xfrm>
            <a:off x="8917786" y="5817347"/>
            <a:ext cx="564661" cy="251734"/>
            <a:chOff x="5043419" y="5676259"/>
            <a:chExt cx="437337" cy="251734"/>
          </a:xfrm>
        </p:grpSpPr>
        <p:sp>
          <p:nvSpPr>
            <p:cNvPr id="257" name="TextBox 256">
              <a:extLst>
                <a:ext uri="{FF2B5EF4-FFF2-40B4-BE49-F238E27FC236}">
                  <a16:creationId xmlns:a16="http://schemas.microsoft.com/office/drawing/2014/main" id="{C4CAEC25-93F9-5D49-A386-1BD3F742C2E5}"/>
                </a:ext>
              </a:extLst>
            </p:cNvPr>
            <p:cNvSpPr txBox="1"/>
            <p:nvPr/>
          </p:nvSpPr>
          <p:spPr>
            <a:xfrm>
              <a:off x="5043419" y="5676259"/>
              <a:ext cx="434623" cy="249682"/>
            </a:xfrm>
            <a:prstGeom prst="rect">
              <a:avLst/>
            </a:prstGeom>
            <a:noFill/>
          </p:spPr>
          <p:txBody>
            <a:bodyPr wrap="square" rtlCol="0">
              <a:spAutoFit/>
            </a:bodyPr>
            <a:lstStyle/>
            <a:p>
              <a:pPr algn="ctr"/>
              <a:r>
                <a:rPr lang="en-US" sz="1000" dirty="0"/>
                <a:t>22/58</a:t>
              </a:r>
            </a:p>
          </p:txBody>
        </p:sp>
        <p:sp>
          <p:nvSpPr>
            <p:cNvPr id="258" name="Rectangle 257">
              <a:extLst>
                <a:ext uri="{FF2B5EF4-FFF2-40B4-BE49-F238E27FC236}">
                  <a16:creationId xmlns:a16="http://schemas.microsoft.com/office/drawing/2014/main" id="{009AFE8F-E1C2-1246-A016-BF76FD01406D}"/>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59" name="Group 258">
            <a:extLst>
              <a:ext uri="{FF2B5EF4-FFF2-40B4-BE49-F238E27FC236}">
                <a16:creationId xmlns:a16="http://schemas.microsoft.com/office/drawing/2014/main" id="{D8281083-AEF8-0A44-9191-1A3D574952C8}"/>
              </a:ext>
            </a:extLst>
          </p:cNvPr>
          <p:cNvGrpSpPr/>
          <p:nvPr/>
        </p:nvGrpSpPr>
        <p:grpSpPr>
          <a:xfrm>
            <a:off x="9536582" y="5819844"/>
            <a:ext cx="564661" cy="249682"/>
            <a:chOff x="5046133" y="5678311"/>
            <a:chExt cx="434623" cy="249682"/>
          </a:xfrm>
        </p:grpSpPr>
        <p:sp>
          <p:nvSpPr>
            <p:cNvPr id="260" name="TextBox 259">
              <a:extLst>
                <a:ext uri="{FF2B5EF4-FFF2-40B4-BE49-F238E27FC236}">
                  <a16:creationId xmlns:a16="http://schemas.microsoft.com/office/drawing/2014/main" id="{ACAB0158-3055-2348-B378-F8E576117014}"/>
                </a:ext>
              </a:extLst>
            </p:cNvPr>
            <p:cNvSpPr txBox="1"/>
            <p:nvPr/>
          </p:nvSpPr>
          <p:spPr>
            <a:xfrm>
              <a:off x="5046133" y="5678311"/>
              <a:ext cx="434623" cy="249682"/>
            </a:xfrm>
            <a:prstGeom prst="rect">
              <a:avLst/>
            </a:prstGeom>
            <a:noFill/>
          </p:spPr>
          <p:txBody>
            <a:bodyPr wrap="square" rtlCol="0">
              <a:spAutoFit/>
            </a:bodyPr>
            <a:lstStyle/>
            <a:p>
              <a:pPr algn="ctr"/>
              <a:r>
                <a:rPr lang="en-US" sz="1000" dirty="0"/>
                <a:t>23/59</a:t>
              </a:r>
            </a:p>
          </p:txBody>
        </p:sp>
        <p:sp>
          <p:nvSpPr>
            <p:cNvPr id="261" name="Rectangle 260">
              <a:extLst>
                <a:ext uri="{FF2B5EF4-FFF2-40B4-BE49-F238E27FC236}">
                  <a16:creationId xmlns:a16="http://schemas.microsoft.com/office/drawing/2014/main" id="{BBCA7F97-1A4E-BF41-B275-51CA92EFA73F}"/>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62" name="Group 261">
            <a:extLst>
              <a:ext uri="{FF2B5EF4-FFF2-40B4-BE49-F238E27FC236}">
                <a16:creationId xmlns:a16="http://schemas.microsoft.com/office/drawing/2014/main" id="{1BC1C9B5-41DC-1948-BE9B-9BAEEE3EAECE}"/>
              </a:ext>
            </a:extLst>
          </p:cNvPr>
          <p:cNvGrpSpPr/>
          <p:nvPr/>
        </p:nvGrpSpPr>
        <p:grpSpPr>
          <a:xfrm>
            <a:off x="10147526" y="5814850"/>
            <a:ext cx="564661" cy="251734"/>
            <a:chOff x="5043419" y="5676259"/>
            <a:chExt cx="437337" cy="251734"/>
          </a:xfrm>
        </p:grpSpPr>
        <p:sp>
          <p:nvSpPr>
            <p:cNvPr id="263" name="TextBox 262">
              <a:extLst>
                <a:ext uri="{FF2B5EF4-FFF2-40B4-BE49-F238E27FC236}">
                  <a16:creationId xmlns:a16="http://schemas.microsoft.com/office/drawing/2014/main" id="{6EC16870-D312-D44F-8F33-31832593A2D9}"/>
                </a:ext>
              </a:extLst>
            </p:cNvPr>
            <p:cNvSpPr txBox="1"/>
            <p:nvPr/>
          </p:nvSpPr>
          <p:spPr>
            <a:xfrm>
              <a:off x="5043419" y="5676259"/>
              <a:ext cx="434623" cy="249682"/>
            </a:xfrm>
            <a:prstGeom prst="rect">
              <a:avLst/>
            </a:prstGeom>
            <a:noFill/>
          </p:spPr>
          <p:txBody>
            <a:bodyPr wrap="square" rtlCol="0">
              <a:spAutoFit/>
            </a:bodyPr>
            <a:lstStyle/>
            <a:p>
              <a:pPr algn="ctr"/>
              <a:r>
                <a:rPr lang="en-US" sz="1000" dirty="0"/>
                <a:t>24/60</a:t>
              </a:r>
            </a:p>
          </p:txBody>
        </p:sp>
        <p:sp>
          <p:nvSpPr>
            <p:cNvPr id="264" name="Rectangle 263">
              <a:extLst>
                <a:ext uri="{FF2B5EF4-FFF2-40B4-BE49-F238E27FC236}">
                  <a16:creationId xmlns:a16="http://schemas.microsoft.com/office/drawing/2014/main" id="{7CDEC234-26F3-E343-833D-F8A1FE67B586}"/>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65" name="Group 264">
            <a:extLst>
              <a:ext uri="{FF2B5EF4-FFF2-40B4-BE49-F238E27FC236}">
                <a16:creationId xmlns:a16="http://schemas.microsoft.com/office/drawing/2014/main" id="{0F0B1793-B79E-694C-81FF-0F4151607480}"/>
              </a:ext>
            </a:extLst>
          </p:cNvPr>
          <p:cNvGrpSpPr/>
          <p:nvPr/>
        </p:nvGrpSpPr>
        <p:grpSpPr>
          <a:xfrm>
            <a:off x="10766322" y="5817347"/>
            <a:ext cx="561157" cy="254231"/>
            <a:chOff x="5046133" y="5678311"/>
            <a:chExt cx="434623" cy="249682"/>
          </a:xfrm>
        </p:grpSpPr>
        <p:sp>
          <p:nvSpPr>
            <p:cNvPr id="266" name="TextBox 265">
              <a:extLst>
                <a:ext uri="{FF2B5EF4-FFF2-40B4-BE49-F238E27FC236}">
                  <a16:creationId xmlns:a16="http://schemas.microsoft.com/office/drawing/2014/main" id="{C7236EBD-EC74-7D43-B0DC-F0F04DA6F046}"/>
                </a:ext>
              </a:extLst>
            </p:cNvPr>
            <p:cNvSpPr txBox="1"/>
            <p:nvPr/>
          </p:nvSpPr>
          <p:spPr>
            <a:xfrm>
              <a:off x="5046133" y="5678311"/>
              <a:ext cx="434623" cy="249682"/>
            </a:xfrm>
            <a:prstGeom prst="rect">
              <a:avLst/>
            </a:prstGeom>
            <a:noFill/>
          </p:spPr>
          <p:txBody>
            <a:bodyPr wrap="square" rtlCol="0">
              <a:spAutoFit/>
            </a:bodyPr>
            <a:lstStyle/>
            <a:p>
              <a:pPr algn="ctr"/>
              <a:r>
                <a:rPr lang="en-US" sz="1000" dirty="0"/>
                <a:t>25/61</a:t>
              </a:r>
            </a:p>
          </p:txBody>
        </p:sp>
        <p:sp>
          <p:nvSpPr>
            <p:cNvPr id="267" name="Rectangle 266">
              <a:extLst>
                <a:ext uri="{FF2B5EF4-FFF2-40B4-BE49-F238E27FC236}">
                  <a16:creationId xmlns:a16="http://schemas.microsoft.com/office/drawing/2014/main" id="{DFDEE3D5-4A57-CE43-B738-FA7D44A1BCA3}"/>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68" name="Group 267">
            <a:extLst>
              <a:ext uri="{FF2B5EF4-FFF2-40B4-BE49-F238E27FC236}">
                <a16:creationId xmlns:a16="http://schemas.microsoft.com/office/drawing/2014/main" id="{50022C20-4FBD-3F40-8CBF-4BC6880FCDE4}"/>
              </a:ext>
            </a:extLst>
          </p:cNvPr>
          <p:cNvGrpSpPr/>
          <p:nvPr/>
        </p:nvGrpSpPr>
        <p:grpSpPr>
          <a:xfrm>
            <a:off x="11373762" y="5821896"/>
            <a:ext cx="564661" cy="249682"/>
            <a:chOff x="5046133" y="5678311"/>
            <a:chExt cx="434623" cy="249682"/>
          </a:xfrm>
        </p:grpSpPr>
        <p:sp>
          <p:nvSpPr>
            <p:cNvPr id="269" name="TextBox 268">
              <a:extLst>
                <a:ext uri="{FF2B5EF4-FFF2-40B4-BE49-F238E27FC236}">
                  <a16:creationId xmlns:a16="http://schemas.microsoft.com/office/drawing/2014/main" id="{589E7EFC-EAB3-F644-B5E1-2790A99C28D7}"/>
                </a:ext>
              </a:extLst>
            </p:cNvPr>
            <p:cNvSpPr txBox="1"/>
            <p:nvPr/>
          </p:nvSpPr>
          <p:spPr>
            <a:xfrm>
              <a:off x="5046133" y="5678311"/>
              <a:ext cx="434623" cy="249682"/>
            </a:xfrm>
            <a:prstGeom prst="rect">
              <a:avLst/>
            </a:prstGeom>
            <a:noFill/>
          </p:spPr>
          <p:txBody>
            <a:bodyPr wrap="square" rtlCol="0">
              <a:spAutoFit/>
            </a:bodyPr>
            <a:lstStyle/>
            <a:p>
              <a:pPr algn="ctr"/>
              <a:r>
                <a:rPr lang="en-US" sz="1000" dirty="0"/>
                <a:t>26/62</a:t>
              </a:r>
            </a:p>
          </p:txBody>
        </p:sp>
        <p:sp>
          <p:nvSpPr>
            <p:cNvPr id="270" name="Rectangle 269">
              <a:extLst>
                <a:ext uri="{FF2B5EF4-FFF2-40B4-BE49-F238E27FC236}">
                  <a16:creationId xmlns:a16="http://schemas.microsoft.com/office/drawing/2014/main" id="{93A523A2-FAAA-CD43-ABA2-16DBFB6C3E05}"/>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71" name="Group 270">
            <a:extLst>
              <a:ext uri="{FF2B5EF4-FFF2-40B4-BE49-F238E27FC236}">
                <a16:creationId xmlns:a16="http://schemas.microsoft.com/office/drawing/2014/main" id="{D5209E1A-8945-254C-9E45-31CF6537A885}"/>
              </a:ext>
            </a:extLst>
          </p:cNvPr>
          <p:cNvGrpSpPr/>
          <p:nvPr/>
        </p:nvGrpSpPr>
        <p:grpSpPr>
          <a:xfrm>
            <a:off x="6449086" y="6128519"/>
            <a:ext cx="564661" cy="251734"/>
            <a:chOff x="5043419" y="5676259"/>
            <a:chExt cx="437337" cy="251734"/>
          </a:xfrm>
        </p:grpSpPr>
        <p:sp>
          <p:nvSpPr>
            <p:cNvPr id="272" name="TextBox 271">
              <a:extLst>
                <a:ext uri="{FF2B5EF4-FFF2-40B4-BE49-F238E27FC236}">
                  <a16:creationId xmlns:a16="http://schemas.microsoft.com/office/drawing/2014/main" id="{6886C763-747F-0045-92CE-7D6DB942213C}"/>
                </a:ext>
              </a:extLst>
            </p:cNvPr>
            <p:cNvSpPr txBox="1"/>
            <p:nvPr/>
          </p:nvSpPr>
          <p:spPr>
            <a:xfrm>
              <a:off x="5043419" y="5676259"/>
              <a:ext cx="434623" cy="249682"/>
            </a:xfrm>
            <a:prstGeom prst="rect">
              <a:avLst/>
            </a:prstGeom>
            <a:noFill/>
          </p:spPr>
          <p:txBody>
            <a:bodyPr wrap="square" rtlCol="0">
              <a:spAutoFit/>
            </a:bodyPr>
            <a:lstStyle/>
            <a:p>
              <a:pPr algn="ctr"/>
              <a:r>
                <a:rPr lang="en-US" sz="1000" dirty="0"/>
                <a:t>27/63</a:t>
              </a:r>
            </a:p>
          </p:txBody>
        </p:sp>
        <p:sp>
          <p:nvSpPr>
            <p:cNvPr id="273" name="Rectangle 272">
              <a:extLst>
                <a:ext uri="{FF2B5EF4-FFF2-40B4-BE49-F238E27FC236}">
                  <a16:creationId xmlns:a16="http://schemas.microsoft.com/office/drawing/2014/main" id="{431E38A8-9EDA-544E-AD5F-BC709A9BE283}"/>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74" name="Group 273">
            <a:extLst>
              <a:ext uri="{FF2B5EF4-FFF2-40B4-BE49-F238E27FC236}">
                <a16:creationId xmlns:a16="http://schemas.microsoft.com/office/drawing/2014/main" id="{198A0F7F-4E6C-5C4D-A1DA-DC97EB9A6C2E}"/>
              </a:ext>
            </a:extLst>
          </p:cNvPr>
          <p:cNvGrpSpPr/>
          <p:nvPr/>
        </p:nvGrpSpPr>
        <p:grpSpPr>
          <a:xfrm>
            <a:off x="7067882" y="6131016"/>
            <a:ext cx="564661" cy="249682"/>
            <a:chOff x="5046133" y="5678311"/>
            <a:chExt cx="434623" cy="249682"/>
          </a:xfrm>
        </p:grpSpPr>
        <p:sp>
          <p:nvSpPr>
            <p:cNvPr id="275" name="TextBox 274">
              <a:extLst>
                <a:ext uri="{FF2B5EF4-FFF2-40B4-BE49-F238E27FC236}">
                  <a16:creationId xmlns:a16="http://schemas.microsoft.com/office/drawing/2014/main" id="{9315EEE7-B819-C442-8A24-A162E04900D9}"/>
                </a:ext>
              </a:extLst>
            </p:cNvPr>
            <p:cNvSpPr txBox="1"/>
            <p:nvPr/>
          </p:nvSpPr>
          <p:spPr>
            <a:xfrm>
              <a:off x="5046133" y="5678311"/>
              <a:ext cx="434623" cy="249682"/>
            </a:xfrm>
            <a:prstGeom prst="rect">
              <a:avLst/>
            </a:prstGeom>
            <a:noFill/>
          </p:spPr>
          <p:txBody>
            <a:bodyPr wrap="square" rtlCol="0">
              <a:spAutoFit/>
            </a:bodyPr>
            <a:lstStyle/>
            <a:p>
              <a:pPr algn="ctr"/>
              <a:r>
                <a:rPr lang="en-US" sz="1000" dirty="0"/>
                <a:t>28/64</a:t>
              </a:r>
            </a:p>
          </p:txBody>
        </p:sp>
        <p:sp>
          <p:nvSpPr>
            <p:cNvPr id="276" name="Rectangle 275">
              <a:extLst>
                <a:ext uri="{FF2B5EF4-FFF2-40B4-BE49-F238E27FC236}">
                  <a16:creationId xmlns:a16="http://schemas.microsoft.com/office/drawing/2014/main" id="{69958C09-224D-8243-BCED-46E1BE5D119A}"/>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77" name="Group 276">
            <a:extLst>
              <a:ext uri="{FF2B5EF4-FFF2-40B4-BE49-F238E27FC236}">
                <a16:creationId xmlns:a16="http://schemas.microsoft.com/office/drawing/2014/main" id="{BB4B32B7-7C02-F14F-8495-13B6F07ED574}"/>
              </a:ext>
            </a:extLst>
          </p:cNvPr>
          <p:cNvGrpSpPr/>
          <p:nvPr/>
        </p:nvGrpSpPr>
        <p:grpSpPr>
          <a:xfrm>
            <a:off x="7678826" y="6126022"/>
            <a:ext cx="564661" cy="251734"/>
            <a:chOff x="5043419" y="5676259"/>
            <a:chExt cx="437337" cy="251734"/>
          </a:xfrm>
        </p:grpSpPr>
        <p:sp>
          <p:nvSpPr>
            <p:cNvPr id="278" name="TextBox 277">
              <a:extLst>
                <a:ext uri="{FF2B5EF4-FFF2-40B4-BE49-F238E27FC236}">
                  <a16:creationId xmlns:a16="http://schemas.microsoft.com/office/drawing/2014/main" id="{D083E528-FBF7-D944-A3AA-1376F99AD671}"/>
                </a:ext>
              </a:extLst>
            </p:cNvPr>
            <p:cNvSpPr txBox="1"/>
            <p:nvPr/>
          </p:nvSpPr>
          <p:spPr>
            <a:xfrm>
              <a:off x="5043419" y="5676259"/>
              <a:ext cx="434623" cy="249682"/>
            </a:xfrm>
            <a:prstGeom prst="rect">
              <a:avLst/>
            </a:prstGeom>
            <a:noFill/>
          </p:spPr>
          <p:txBody>
            <a:bodyPr wrap="square" rtlCol="0">
              <a:spAutoFit/>
            </a:bodyPr>
            <a:lstStyle/>
            <a:p>
              <a:pPr algn="ctr"/>
              <a:r>
                <a:rPr lang="en-US" sz="1000" dirty="0"/>
                <a:t>29/65</a:t>
              </a:r>
            </a:p>
          </p:txBody>
        </p:sp>
        <p:sp>
          <p:nvSpPr>
            <p:cNvPr id="279" name="Rectangle 278">
              <a:extLst>
                <a:ext uri="{FF2B5EF4-FFF2-40B4-BE49-F238E27FC236}">
                  <a16:creationId xmlns:a16="http://schemas.microsoft.com/office/drawing/2014/main" id="{D876A9CD-A0A5-E446-ABC0-8D3DE164F69D}"/>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80" name="Group 279">
            <a:extLst>
              <a:ext uri="{FF2B5EF4-FFF2-40B4-BE49-F238E27FC236}">
                <a16:creationId xmlns:a16="http://schemas.microsoft.com/office/drawing/2014/main" id="{A1FB8252-98FF-F243-8378-9E9F3185E07A}"/>
              </a:ext>
            </a:extLst>
          </p:cNvPr>
          <p:cNvGrpSpPr/>
          <p:nvPr/>
        </p:nvGrpSpPr>
        <p:grpSpPr>
          <a:xfrm>
            <a:off x="8297622" y="6128519"/>
            <a:ext cx="564661" cy="249682"/>
            <a:chOff x="5046133" y="5678311"/>
            <a:chExt cx="434623" cy="249682"/>
          </a:xfrm>
        </p:grpSpPr>
        <p:sp>
          <p:nvSpPr>
            <p:cNvPr id="281" name="TextBox 280">
              <a:extLst>
                <a:ext uri="{FF2B5EF4-FFF2-40B4-BE49-F238E27FC236}">
                  <a16:creationId xmlns:a16="http://schemas.microsoft.com/office/drawing/2014/main" id="{280E09A7-9671-EB40-9F12-B2D9843DE2B4}"/>
                </a:ext>
              </a:extLst>
            </p:cNvPr>
            <p:cNvSpPr txBox="1"/>
            <p:nvPr/>
          </p:nvSpPr>
          <p:spPr>
            <a:xfrm>
              <a:off x="5046133" y="5678311"/>
              <a:ext cx="434623" cy="249682"/>
            </a:xfrm>
            <a:prstGeom prst="rect">
              <a:avLst/>
            </a:prstGeom>
            <a:noFill/>
          </p:spPr>
          <p:txBody>
            <a:bodyPr wrap="square" rtlCol="0">
              <a:spAutoFit/>
            </a:bodyPr>
            <a:lstStyle/>
            <a:p>
              <a:pPr algn="ctr"/>
              <a:r>
                <a:rPr lang="en-US" sz="1000" dirty="0"/>
                <a:t>30/66</a:t>
              </a:r>
            </a:p>
          </p:txBody>
        </p:sp>
        <p:sp>
          <p:nvSpPr>
            <p:cNvPr id="282" name="Rectangle 281">
              <a:extLst>
                <a:ext uri="{FF2B5EF4-FFF2-40B4-BE49-F238E27FC236}">
                  <a16:creationId xmlns:a16="http://schemas.microsoft.com/office/drawing/2014/main" id="{9F418555-ED06-6744-B113-EA5E6F767375}"/>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83" name="Group 282">
            <a:extLst>
              <a:ext uri="{FF2B5EF4-FFF2-40B4-BE49-F238E27FC236}">
                <a16:creationId xmlns:a16="http://schemas.microsoft.com/office/drawing/2014/main" id="{3CDD0F47-C4FB-D246-828F-9A7D93EE515A}"/>
              </a:ext>
            </a:extLst>
          </p:cNvPr>
          <p:cNvGrpSpPr/>
          <p:nvPr/>
        </p:nvGrpSpPr>
        <p:grpSpPr>
          <a:xfrm>
            <a:off x="8914282" y="6123525"/>
            <a:ext cx="564661" cy="251734"/>
            <a:chOff x="5043419" y="5676259"/>
            <a:chExt cx="437337" cy="251734"/>
          </a:xfrm>
        </p:grpSpPr>
        <p:sp>
          <p:nvSpPr>
            <p:cNvPr id="284" name="TextBox 283">
              <a:extLst>
                <a:ext uri="{FF2B5EF4-FFF2-40B4-BE49-F238E27FC236}">
                  <a16:creationId xmlns:a16="http://schemas.microsoft.com/office/drawing/2014/main" id="{E4B5691F-4D86-5648-AAEB-F516AEF263E8}"/>
                </a:ext>
              </a:extLst>
            </p:cNvPr>
            <p:cNvSpPr txBox="1"/>
            <p:nvPr/>
          </p:nvSpPr>
          <p:spPr>
            <a:xfrm>
              <a:off x="5043419" y="5676259"/>
              <a:ext cx="434623" cy="249682"/>
            </a:xfrm>
            <a:prstGeom prst="rect">
              <a:avLst/>
            </a:prstGeom>
            <a:noFill/>
          </p:spPr>
          <p:txBody>
            <a:bodyPr wrap="square" rtlCol="0">
              <a:spAutoFit/>
            </a:bodyPr>
            <a:lstStyle/>
            <a:p>
              <a:pPr algn="ctr"/>
              <a:r>
                <a:rPr lang="en-US" sz="1000" dirty="0"/>
                <a:t>31/67</a:t>
              </a:r>
            </a:p>
          </p:txBody>
        </p:sp>
        <p:sp>
          <p:nvSpPr>
            <p:cNvPr id="285" name="Rectangle 284">
              <a:extLst>
                <a:ext uri="{FF2B5EF4-FFF2-40B4-BE49-F238E27FC236}">
                  <a16:creationId xmlns:a16="http://schemas.microsoft.com/office/drawing/2014/main" id="{984E15BD-97DE-4E48-A933-EB8EE44F1CD3}"/>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86" name="Group 285">
            <a:extLst>
              <a:ext uri="{FF2B5EF4-FFF2-40B4-BE49-F238E27FC236}">
                <a16:creationId xmlns:a16="http://schemas.microsoft.com/office/drawing/2014/main" id="{8A5DD02A-5DC9-344E-BE31-F1DEA48167A0}"/>
              </a:ext>
            </a:extLst>
          </p:cNvPr>
          <p:cNvGrpSpPr/>
          <p:nvPr/>
        </p:nvGrpSpPr>
        <p:grpSpPr>
          <a:xfrm>
            <a:off x="9533078" y="6126022"/>
            <a:ext cx="564661" cy="249682"/>
            <a:chOff x="5046133" y="5678311"/>
            <a:chExt cx="434623" cy="249682"/>
          </a:xfrm>
        </p:grpSpPr>
        <p:sp>
          <p:nvSpPr>
            <p:cNvPr id="287" name="TextBox 286">
              <a:extLst>
                <a:ext uri="{FF2B5EF4-FFF2-40B4-BE49-F238E27FC236}">
                  <a16:creationId xmlns:a16="http://schemas.microsoft.com/office/drawing/2014/main" id="{C523BDBE-1827-F040-A2DC-EEFA0D237710}"/>
                </a:ext>
              </a:extLst>
            </p:cNvPr>
            <p:cNvSpPr txBox="1"/>
            <p:nvPr/>
          </p:nvSpPr>
          <p:spPr>
            <a:xfrm>
              <a:off x="5046133" y="5678311"/>
              <a:ext cx="434623" cy="249682"/>
            </a:xfrm>
            <a:prstGeom prst="rect">
              <a:avLst/>
            </a:prstGeom>
            <a:noFill/>
          </p:spPr>
          <p:txBody>
            <a:bodyPr wrap="square" rtlCol="0">
              <a:spAutoFit/>
            </a:bodyPr>
            <a:lstStyle/>
            <a:p>
              <a:pPr algn="ctr"/>
              <a:r>
                <a:rPr lang="en-US" sz="1000" dirty="0"/>
                <a:t>32/68</a:t>
              </a:r>
            </a:p>
          </p:txBody>
        </p:sp>
        <p:sp>
          <p:nvSpPr>
            <p:cNvPr id="288" name="Rectangle 287">
              <a:extLst>
                <a:ext uri="{FF2B5EF4-FFF2-40B4-BE49-F238E27FC236}">
                  <a16:creationId xmlns:a16="http://schemas.microsoft.com/office/drawing/2014/main" id="{9DA75CFC-A36A-BE4D-A37E-48B3E6B5F7FA}"/>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89" name="Group 288">
            <a:extLst>
              <a:ext uri="{FF2B5EF4-FFF2-40B4-BE49-F238E27FC236}">
                <a16:creationId xmlns:a16="http://schemas.microsoft.com/office/drawing/2014/main" id="{C8F80A0F-3E3F-8940-9A11-43FFE3619753}"/>
              </a:ext>
            </a:extLst>
          </p:cNvPr>
          <p:cNvGrpSpPr/>
          <p:nvPr/>
        </p:nvGrpSpPr>
        <p:grpSpPr>
          <a:xfrm>
            <a:off x="10144022" y="6121028"/>
            <a:ext cx="564661" cy="251734"/>
            <a:chOff x="5043419" y="5676259"/>
            <a:chExt cx="437337" cy="251734"/>
          </a:xfrm>
        </p:grpSpPr>
        <p:sp>
          <p:nvSpPr>
            <p:cNvPr id="290" name="TextBox 289">
              <a:extLst>
                <a:ext uri="{FF2B5EF4-FFF2-40B4-BE49-F238E27FC236}">
                  <a16:creationId xmlns:a16="http://schemas.microsoft.com/office/drawing/2014/main" id="{4026EAFF-8540-7B49-9069-8B81194053B8}"/>
                </a:ext>
              </a:extLst>
            </p:cNvPr>
            <p:cNvSpPr txBox="1"/>
            <p:nvPr/>
          </p:nvSpPr>
          <p:spPr>
            <a:xfrm>
              <a:off x="5043419" y="5676259"/>
              <a:ext cx="434623" cy="249682"/>
            </a:xfrm>
            <a:prstGeom prst="rect">
              <a:avLst/>
            </a:prstGeom>
            <a:noFill/>
          </p:spPr>
          <p:txBody>
            <a:bodyPr wrap="square" rtlCol="0">
              <a:spAutoFit/>
            </a:bodyPr>
            <a:lstStyle/>
            <a:p>
              <a:pPr algn="ctr"/>
              <a:r>
                <a:rPr lang="en-US" sz="1000" dirty="0"/>
                <a:t>33/69</a:t>
              </a:r>
            </a:p>
          </p:txBody>
        </p:sp>
        <p:sp>
          <p:nvSpPr>
            <p:cNvPr id="291" name="Rectangle 290">
              <a:extLst>
                <a:ext uri="{FF2B5EF4-FFF2-40B4-BE49-F238E27FC236}">
                  <a16:creationId xmlns:a16="http://schemas.microsoft.com/office/drawing/2014/main" id="{2A8AA6F0-5008-D24B-8D03-CB66034C1AFF}"/>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92" name="Group 291">
            <a:extLst>
              <a:ext uri="{FF2B5EF4-FFF2-40B4-BE49-F238E27FC236}">
                <a16:creationId xmlns:a16="http://schemas.microsoft.com/office/drawing/2014/main" id="{0F479D7E-4C24-BB4C-B697-45CB5C2FB5E3}"/>
              </a:ext>
            </a:extLst>
          </p:cNvPr>
          <p:cNvGrpSpPr/>
          <p:nvPr/>
        </p:nvGrpSpPr>
        <p:grpSpPr>
          <a:xfrm>
            <a:off x="10759258" y="6102693"/>
            <a:ext cx="564661" cy="275063"/>
            <a:chOff x="5046133" y="5652930"/>
            <a:chExt cx="434623" cy="275063"/>
          </a:xfrm>
        </p:grpSpPr>
        <p:sp>
          <p:nvSpPr>
            <p:cNvPr id="293" name="TextBox 292">
              <a:extLst>
                <a:ext uri="{FF2B5EF4-FFF2-40B4-BE49-F238E27FC236}">
                  <a16:creationId xmlns:a16="http://schemas.microsoft.com/office/drawing/2014/main" id="{1877CE00-AE03-CA4F-9A9C-9C85A611C92B}"/>
                </a:ext>
              </a:extLst>
            </p:cNvPr>
            <p:cNvSpPr txBox="1"/>
            <p:nvPr/>
          </p:nvSpPr>
          <p:spPr>
            <a:xfrm>
              <a:off x="5046133" y="5652930"/>
              <a:ext cx="434623" cy="246221"/>
            </a:xfrm>
            <a:prstGeom prst="rect">
              <a:avLst/>
            </a:prstGeom>
            <a:noFill/>
          </p:spPr>
          <p:txBody>
            <a:bodyPr wrap="square" rtlCol="0">
              <a:spAutoFit/>
            </a:bodyPr>
            <a:lstStyle/>
            <a:p>
              <a:pPr algn="ctr"/>
              <a:r>
                <a:rPr lang="en-US" sz="1000" dirty="0"/>
                <a:t>34/70</a:t>
              </a:r>
            </a:p>
          </p:txBody>
        </p:sp>
        <p:sp>
          <p:nvSpPr>
            <p:cNvPr id="294" name="Rectangle 293">
              <a:extLst>
                <a:ext uri="{FF2B5EF4-FFF2-40B4-BE49-F238E27FC236}">
                  <a16:creationId xmlns:a16="http://schemas.microsoft.com/office/drawing/2014/main" id="{7689F3C5-8F1C-954D-A417-AFF8490C1FCB}"/>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295" name="Group 294">
            <a:extLst>
              <a:ext uri="{FF2B5EF4-FFF2-40B4-BE49-F238E27FC236}">
                <a16:creationId xmlns:a16="http://schemas.microsoft.com/office/drawing/2014/main" id="{4EAB30A7-C8D7-084D-92E2-D9FE8B06BBB0}"/>
              </a:ext>
            </a:extLst>
          </p:cNvPr>
          <p:cNvGrpSpPr/>
          <p:nvPr/>
        </p:nvGrpSpPr>
        <p:grpSpPr>
          <a:xfrm>
            <a:off x="11370258" y="6128074"/>
            <a:ext cx="564661" cy="249682"/>
            <a:chOff x="5046133" y="5678311"/>
            <a:chExt cx="434623" cy="249682"/>
          </a:xfrm>
        </p:grpSpPr>
        <p:sp>
          <p:nvSpPr>
            <p:cNvPr id="296" name="TextBox 295">
              <a:extLst>
                <a:ext uri="{FF2B5EF4-FFF2-40B4-BE49-F238E27FC236}">
                  <a16:creationId xmlns:a16="http://schemas.microsoft.com/office/drawing/2014/main" id="{34A0E0B2-F318-A34E-8544-6E972E77441F}"/>
                </a:ext>
              </a:extLst>
            </p:cNvPr>
            <p:cNvSpPr txBox="1"/>
            <p:nvPr/>
          </p:nvSpPr>
          <p:spPr>
            <a:xfrm>
              <a:off x="5046133" y="5678311"/>
              <a:ext cx="434623" cy="249682"/>
            </a:xfrm>
            <a:prstGeom prst="rect">
              <a:avLst/>
            </a:prstGeom>
            <a:noFill/>
          </p:spPr>
          <p:txBody>
            <a:bodyPr wrap="square" rtlCol="0">
              <a:spAutoFit/>
            </a:bodyPr>
            <a:lstStyle/>
            <a:p>
              <a:pPr algn="ctr"/>
              <a:r>
                <a:rPr lang="en-US" sz="1000" dirty="0"/>
                <a:t>35/71</a:t>
              </a:r>
            </a:p>
          </p:txBody>
        </p:sp>
        <p:sp>
          <p:nvSpPr>
            <p:cNvPr id="297" name="Rectangle 296">
              <a:extLst>
                <a:ext uri="{FF2B5EF4-FFF2-40B4-BE49-F238E27FC236}">
                  <a16:creationId xmlns:a16="http://schemas.microsoft.com/office/drawing/2014/main" id="{23A3558A-94BF-A74A-90BC-7DD780AFFA72}"/>
                </a:ext>
              </a:extLst>
            </p:cNvPr>
            <p:cNvSpPr/>
            <p:nvPr/>
          </p:nvSpPr>
          <p:spPr bwMode="auto">
            <a:xfrm>
              <a:off x="5046133" y="5678311"/>
              <a:ext cx="434623" cy="249682"/>
            </a:xfrm>
            <a:prstGeom prst="rect">
              <a:avLst/>
            </a:prstGeom>
            <a:noFill/>
            <a:ln w="19050"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Tree>
    <p:extLst>
      <p:ext uri="{BB962C8B-B14F-4D97-AF65-F5344CB8AC3E}">
        <p14:creationId xmlns:p14="http://schemas.microsoft.com/office/powerpoint/2010/main" val="1840578571"/>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39C2-CF8C-ED4E-B196-A9E164CE9273}"/>
              </a:ext>
            </a:extLst>
          </p:cNvPr>
          <p:cNvSpPr>
            <a:spLocks noGrp="1"/>
          </p:cNvSpPr>
          <p:nvPr>
            <p:ph type="title"/>
          </p:nvPr>
        </p:nvSpPr>
        <p:spPr/>
        <p:txBody>
          <a:bodyPr/>
          <a:lstStyle/>
          <a:p>
            <a:r>
              <a:rPr lang="en-US" dirty="0"/>
              <a:t>   Setup a </a:t>
            </a:r>
            <a:r>
              <a:rPr lang="en-US" dirty="0" err="1"/>
              <a:t>Runscript</a:t>
            </a:r>
            <a:r>
              <a:rPr lang="en-US" dirty="0"/>
              <a:t> </a:t>
            </a:r>
            <a:r>
              <a:rPr lang="en-US" sz="1600" dirty="0"/>
              <a:t>(so you can reproduce the computations later)</a:t>
            </a:r>
          </a:p>
        </p:txBody>
      </p:sp>
      <p:sp>
        <p:nvSpPr>
          <p:cNvPr id="3" name="Content Placeholder 2">
            <a:extLst>
              <a:ext uri="{FF2B5EF4-FFF2-40B4-BE49-F238E27FC236}">
                <a16:creationId xmlns:a16="http://schemas.microsoft.com/office/drawing/2014/main" id="{7184C3B2-9226-C94E-BE15-764471CC2476}"/>
              </a:ext>
            </a:extLst>
          </p:cNvPr>
          <p:cNvSpPr>
            <a:spLocks noGrp="1"/>
          </p:cNvSpPr>
          <p:nvPr>
            <p:ph idx="1"/>
          </p:nvPr>
        </p:nvSpPr>
        <p:spPr>
          <a:xfrm>
            <a:off x="1835097" y="876766"/>
            <a:ext cx="8451904" cy="5789147"/>
          </a:xfrm>
        </p:spPr>
        <p:txBody>
          <a:bodyPr/>
          <a:lstStyle/>
          <a:p>
            <a:pPr marL="0" indent="0">
              <a:buNone/>
            </a:pPr>
            <a:r>
              <a:rPr lang="en-US" sz="1400" dirty="0"/>
              <a:t>#! /</a:t>
            </a:r>
            <a:r>
              <a:rPr lang="en-US" sz="1400" dirty="0" err="1"/>
              <a:t>usr</a:t>
            </a:r>
            <a:r>
              <a:rPr lang="en-US" sz="1400" dirty="0"/>
              <a:t>/bin/env bash</a:t>
            </a:r>
          </a:p>
          <a:p>
            <a:pPr marL="0" indent="0">
              <a:buNone/>
            </a:pPr>
            <a:r>
              <a:rPr lang="en-US" sz="1400" dirty="0"/>
              <a:t>#  Run script for DGEMM with C and OpenMP</a:t>
            </a:r>
          </a:p>
          <a:p>
            <a:pPr marL="0" indent="0">
              <a:buNone/>
            </a:pPr>
            <a:endParaRPr lang="en-US" sz="1400" dirty="0"/>
          </a:p>
          <a:p>
            <a:pPr marL="0" indent="0">
              <a:buNone/>
            </a:pPr>
            <a:r>
              <a:rPr lang="en-US" sz="1400" dirty="0"/>
              <a:t># Define shared parameters for the calculations we will run</a:t>
            </a:r>
          </a:p>
          <a:p>
            <a:pPr marL="0" indent="0">
              <a:buNone/>
            </a:pPr>
            <a:r>
              <a:rPr lang="en-US" sz="1400" dirty="0"/>
              <a:t>BLOCK=0</a:t>
            </a:r>
          </a:p>
          <a:p>
            <a:pPr marL="0" indent="0">
              <a:buNone/>
            </a:pPr>
            <a:r>
              <a:rPr lang="en-US" sz="1400" dirty="0"/>
              <a:t>ORDER=1000</a:t>
            </a:r>
          </a:p>
          <a:p>
            <a:pPr marL="0" indent="0">
              <a:buNone/>
            </a:pPr>
            <a:r>
              <a:rPr lang="en-US" sz="1400" dirty="0"/>
              <a:t>ITERS=5</a:t>
            </a:r>
          </a:p>
          <a:p>
            <a:pPr marL="0" indent="0">
              <a:buNone/>
            </a:pPr>
            <a:endParaRPr lang="en-US" sz="1400" dirty="0"/>
          </a:p>
          <a:p>
            <a:pPr marL="0" indent="0">
              <a:buNone/>
            </a:pPr>
            <a:r>
              <a:rPr lang="en-US" sz="1400" dirty="0"/>
              <a:t># setup environment for the intel compilers</a:t>
            </a:r>
          </a:p>
          <a:p>
            <a:pPr marL="0" indent="0">
              <a:buNone/>
            </a:pPr>
            <a:r>
              <a:rPr lang="en-US" sz="1400" dirty="0"/>
              <a:t>source /opt/intel/compilers_and_libraries_2020.4.304/</a:t>
            </a:r>
            <a:r>
              <a:rPr lang="en-US" sz="1400" dirty="0" err="1"/>
              <a:t>linux</a:t>
            </a:r>
            <a:r>
              <a:rPr lang="en-US" sz="1400" dirty="0"/>
              <a:t>/bin/</a:t>
            </a:r>
            <a:r>
              <a:rPr lang="en-US" sz="1400" dirty="0" err="1"/>
              <a:t>compilervars.sh</a:t>
            </a:r>
            <a:r>
              <a:rPr lang="en-US" sz="1400" dirty="0"/>
              <a:t> -arch intel64</a:t>
            </a:r>
            <a:br>
              <a:rPr lang="en-US" sz="1400" dirty="0"/>
            </a:br>
            <a:endParaRPr lang="en-US" sz="1400" dirty="0"/>
          </a:p>
          <a:p>
            <a:pPr marL="0" indent="0">
              <a:buNone/>
            </a:pPr>
            <a:r>
              <a:rPr lang="en-US" sz="1400" dirty="0"/>
              <a:t># Setup display of mapping from OpenMP threads to "hardware" threads.  </a:t>
            </a:r>
          </a:p>
          <a:p>
            <a:pPr marL="0" indent="0">
              <a:buNone/>
            </a:pPr>
            <a:r>
              <a:rPr lang="en-US" sz="1400" dirty="0"/>
              <a:t>export OMP_DISPLAY_AFFINITY=true</a:t>
            </a:r>
          </a:p>
          <a:p>
            <a:pPr marL="0" indent="0">
              <a:buNone/>
            </a:pPr>
            <a:r>
              <a:rPr lang="en-US" sz="1400" dirty="0"/>
              <a:t>export OMP_AFFINITY_FORMAT="</a:t>
            </a:r>
            <a:r>
              <a:rPr lang="en-US" sz="1400" dirty="0" err="1"/>
              <a:t>Thrd</a:t>
            </a:r>
            <a:r>
              <a:rPr lang="en-US" sz="1400" dirty="0"/>
              <a:t> Lev=%3L, </a:t>
            </a:r>
            <a:r>
              <a:rPr lang="en-US" sz="1400" dirty="0" err="1"/>
              <a:t>thrd_num</a:t>
            </a:r>
            <a:r>
              <a:rPr lang="en-US" sz="1400" dirty="0"/>
              <a:t>=%5n,  </a:t>
            </a:r>
            <a:r>
              <a:rPr lang="en-US" sz="1400" dirty="0" err="1"/>
              <a:t>thrd_aff</a:t>
            </a:r>
            <a:r>
              <a:rPr lang="en-US" sz="1400" dirty="0"/>
              <a:t>=%15A"</a:t>
            </a:r>
            <a:br>
              <a:rPr lang="en-US" sz="1400" dirty="0"/>
            </a:br>
            <a:endParaRPr lang="en-US" sz="1400" dirty="0"/>
          </a:p>
          <a:p>
            <a:pPr marL="0" indent="0">
              <a:buNone/>
            </a:pPr>
            <a:r>
              <a:rPr lang="en-US" sz="1400" dirty="0"/>
              <a:t># Enable explicit affinity control.   </a:t>
            </a:r>
          </a:p>
          <a:p>
            <a:pPr marL="0" indent="0">
              <a:buNone/>
            </a:pPr>
            <a:r>
              <a:rPr lang="en-US" sz="1400" dirty="0"/>
              <a:t>export OMP_PLACES="{0},{1},{2},{3},{4},{5},{6},{7},{8},{9},{10},{11},{12},{13},{14},{15},{16}"</a:t>
            </a:r>
          </a:p>
          <a:p>
            <a:pPr marL="0" indent="0">
              <a:buNone/>
            </a:pPr>
            <a:r>
              <a:rPr lang="en-US" sz="1400" dirty="0"/>
              <a:t>export OMP_PROC_BIND=close</a:t>
            </a:r>
          </a:p>
          <a:p>
            <a:pPr marL="0" indent="0">
              <a:buNone/>
            </a:pPr>
            <a:endParaRPr lang="en-US" sz="1400" dirty="0"/>
          </a:p>
          <a:p>
            <a:pPr marL="0" indent="0">
              <a:buNone/>
            </a:pPr>
            <a:r>
              <a:rPr lang="en-US" sz="1400" dirty="0"/>
              <a:t>./</a:t>
            </a:r>
            <a:r>
              <a:rPr lang="en-US" sz="1400" dirty="0" err="1"/>
              <a:t>dgemm</a:t>
            </a:r>
            <a:r>
              <a:rPr lang="en-US" sz="1400" dirty="0"/>
              <a:t> 8  $ITERS $ORDER $BLOCK</a:t>
            </a:r>
          </a:p>
          <a:p>
            <a:pPr marL="0" indent="0">
              <a:buNone/>
            </a:pPr>
            <a:r>
              <a:rPr lang="en-US" sz="1400" dirty="0"/>
              <a:t>./</a:t>
            </a:r>
            <a:r>
              <a:rPr lang="en-US" sz="1400" dirty="0" err="1"/>
              <a:t>dgemm</a:t>
            </a:r>
            <a:r>
              <a:rPr lang="en-US" sz="1400" dirty="0"/>
              <a:t> 16 $ITERS $ORDER $BLOCK</a:t>
            </a:r>
          </a:p>
        </p:txBody>
      </p:sp>
      <p:sp>
        <p:nvSpPr>
          <p:cNvPr id="4" name="Slide Number Placeholder 3">
            <a:extLst>
              <a:ext uri="{FF2B5EF4-FFF2-40B4-BE49-F238E27FC236}">
                <a16:creationId xmlns:a16="http://schemas.microsoft.com/office/drawing/2014/main" id="{E082B6F7-DA9A-6143-904A-A815417E88FA}"/>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187</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825053050"/>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9D8C-1401-0C44-9C9B-283C6257ABF6}"/>
              </a:ext>
            </a:extLst>
          </p:cNvPr>
          <p:cNvSpPr>
            <a:spLocks noGrp="1"/>
          </p:cNvSpPr>
          <p:nvPr>
            <p:ph type="title"/>
          </p:nvPr>
        </p:nvSpPr>
        <p:spPr/>
        <p:txBody>
          <a:bodyPr/>
          <a:lstStyle/>
          <a:p>
            <a:r>
              <a:rPr lang="en-US" dirty="0"/>
              <a:t>   A NUMA Case Study: Results</a:t>
            </a:r>
          </a:p>
        </p:txBody>
      </p:sp>
      <p:sp>
        <p:nvSpPr>
          <p:cNvPr id="3" name="Content Placeholder 2">
            <a:extLst>
              <a:ext uri="{FF2B5EF4-FFF2-40B4-BE49-F238E27FC236}">
                <a16:creationId xmlns:a16="http://schemas.microsoft.com/office/drawing/2014/main" id="{2CA8FD03-37B9-A743-88D9-54DAC9F01C8E}"/>
              </a:ext>
            </a:extLst>
          </p:cNvPr>
          <p:cNvSpPr>
            <a:spLocks noGrp="1"/>
          </p:cNvSpPr>
          <p:nvPr>
            <p:ph idx="1"/>
          </p:nvPr>
        </p:nvSpPr>
        <p:spPr>
          <a:xfrm>
            <a:off x="1783384" y="1297704"/>
            <a:ext cx="4026075" cy="3449274"/>
          </a:xfrm>
        </p:spPr>
        <p:txBody>
          <a:bodyPr/>
          <a:lstStyle/>
          <a:p>
            <a:pPr marL="0" indent="0">
              <a:buNone/>
            </a:pPr>
            <a:r>
              <a:rPr lang="en-US" sz="1400" dirty="0"/>
              <a:t>Parallel Research Kernels version 2.17</a:t>
            </a:r>
          </a:p>
          <a:p>
            <a:pPr marL="0" indent="0">
              <a:buNone/>
            </a:pPr>
            <a:r>
              <a:rPr lang="en-US" sz="1400" dirty="0"/>
              <a:t>OpenMP Dense matrix-matrix multiplication</a:t>
            </a:r>
          </a:p>
          <a:p>
            <a:pPr marL="0" indent="0">
              <a:buNone/>
            </a:pPr>
            <a:r>
              <a:rPr lang="en-US" sz="1400" dirty="0" err="1"/>
              <a:t>Thrd</a:t>
            </a:r>
            <a:r>
              <a:rPr lang="en-US" sz="1400" dirty="0"/>
              <a:t> Lev=1  , </a:t>
            </a:r>
            <a:r>
              <a:rPr lang="en-US" sz="1400" dirty="0" err="1"/>
              <a:t>thrd_num</a:t>
            </a:r>
            <a:r>
              <a:rPr lang="en-US" sz="1400" dirty="0"/>
              <a:t>=0    ,  </a:t>
            </a:r>
            <a:r>
              <a:rPr lang="en-US" sz="1400" dirty="0" err="1"/>
              <a:t>thrd_aff</a:t>
            </a:r>
            <a:r>
              <a:rPr lang="en-US" sz="1400" dirty="0"/>
              <a:t>=0              </a:t>
            </a:r>
          </a:p>
          <a:p>
            <a:pPr marL="0" indent="0">
              <a:buNone/>
            </a:pPr>
            <a:r>
              <a:rPr lang="en-US" sz="1400" dirty="0" err="1"/>
              <a:t>Thrd</a:t>
            </a:r>
            <a:r>
              <a:rPr lang="en-US" sz="1400" dirty="0"/>
              <a:t> Lev=1  , </a:t>
            </a:r>
            <a:r>
              <a:rPr lang="en-US" sz="1400" dirty="0" err="1"/>
              <a:t>thrd_num</a:t>
            </a:r>
            <a:r>
              <a:rPr lang="en-US" sz="1400" dirty="0"/>
              <a:t>=4    ,  </a:t>
            </a:r>
            <a:r>
              <a:rPr lang="en-US" sz="1400" dirty="0" err="1"/>
              <a:t>thrd_aff</a:t>
            </a:r>
            <a:r>
              <a:rPr lang="en-US" sz="1400" dirty="0"/>
              <a:t>=4              </a:t>
            </a:r>
          </a:p>
          <a:p>
            <a:pPr marL="0" indent="0">
              <a:buNone/>
            </a:pPr>
            <a:r>
              <a:rPr lang="en-US" sz="1400" dirty="0" err="1"/>
              <a:t>Thrd</a:t>
            </a:r>
            <a:r>
              <a:rPr lang="en-US" sz="1400" dirty="0"/>
              <a:t> Lev=1  , </a:t>
            </a:r>
            <a:r>
              <a:rPr lang="en-US" sz="1400" dirty="0" err="1"/>
              <a:t>thrd_num</a:t>
            </a:r>
            <a:r>
              <a:rPr lang="en-US" sz="1400" dirty="0"/>
              <a:t>=3    ,  </a:t>
            </a:r>
            <a:r>
              <a:rPr lang="en-US" sz="1400" dirty="0" err="1"/>
              <a:t>thrd_aff</a:t>
            </a:r>
            <a:r>
              <a:rPr lang="en-US" sz="1400" dirty="0"/>
              <a:t>=3              </a:t>
            </a:r>
          </a:p>
          <a:p>
            <a:pPr marL="0" indent="0">
              <a:buNone/>
            </a:pPr>
            <a:r>
              <a:rPr lang="en-US" sz="1400" dirty="0" err="1"/>
              <a:t>Thrd</a:t>
            </a:r>
            <a:r>
              <a:rPr lang="en-US" sz="1400" dirty="0"/>
              <a:t> Lev=1  , </a:t>
            </a:r>
            <a:r>
              <a:rPr lang="en-US" sz="1400" dirty="0" err="1"/>
              <a:t>thrd_num</a:t>
            </a:r>
            <a:r>
              <a:rPr lang="en-US" sz="1400" dirty="0"/>
              <a:t>=5    ,  </a:t>
            </a:r>
            <a:r>
              <a:rPr lang="en-US" sz="1400" dirty="0" err="1"/>
              <a:t>thrd_aff</a:t>
            </a:r>
            <a:r>
              <a:rPr lang="en-US" sz="1400" dirty="0"/>
              <a:t>=5              </a:t>
            </a:r>
          </a:p>
          <a:p>
            <a:pPr marL="0" indent="0">
              <a:buNone/>
            </a:pPr>
            <a:r>
              <a:rPr lang="en-US" sz="1400" dirty="0" err="1"/>
              <a:t>Thrd</a:t>
            </a:r>
            <a:r>
              <a:rPr lang="en-US" sz="1400" dirty="0"/>
              <a:t> Lev=1  , </a:t>
            </a:r>
            <a:r>
              <a:rPr lang="en-US" sz="1400" dirty="0" err="1"/>
              <a:t>thrd_num</a:t>
            </a:r>
            <a:r>
              <a:rPr lang="en-US" sz="1400" dirty="0"/>
              <a:t>=1    ,  </a:t>
            </a:r>
            <a:r>
              <a:rPr lang="en-US" sz="1400" dirty="0" err="1"/>
              <a:t>thrd_aff</a:t>
            </a:r>
            <a:r>
              <a:rPr lang="en-US" sz="1400" dirty="0"/>
              <a:t>=1              </a:t>
            </a:r>
          </a:p>
          <a:p>
            <a:pPr marL="0" indent="0">
              <a:buNone/>
            </a:pPr>
            <a:r>
              <a:rPr lang="en-US" sz="1400" dirty="0" err="1"/>
              <a:t>Thrd</a:t>
            </a:r>
            <a:r>
              <a:rPr lang="en-US" sz="1400" dirty="0"/>
              <a:t> Lev=1  , </a:t>
            </a:r>
            <a:r>
              <a:rPr lang="en-US" sz="1400" dirty="0" err="1"/>
              <a:t>thrd_num</a:t>
            </a:r>
            <a:r>
              <a:rPr lang="en-US" sz="1400" dirty="0"/>
              <a:t>=2    ,  </a:t>
            </a:r>
            <a:r>
              <a:rPr lang="en-US" sz="1400" dirty="0" err="1"/>
              <a:t>thrd_aff</a:t>
            </a:r>
            <a:r>
              <a:rPr lang="en-US" sz="1400" dirty="0"/>
              <a:t>=2              </a:t>
            </a:r>
          </a:p>
          <a:p>
            <a:pPr marL="0" indent="0">
              <a:buNone/>
            </a:pPr>
            <a:r>
              <a:rPr lang="en-US" sz="1400" dirty="0" err="1"/>
              <a:t>Thrd</a:t>
            </a:r>
            <a:r>
              <a:rPr lang="en-US" sz="1400" dirty="0"/>
              <a:t> Lev=1  , </a:t>
            </a:r>
            <a:r>
              <a:rPr lang="en-US" sz="1400" dirty="0" err="1"/>
              <a:t>thrd_num</a:t>
            </a:r>
            <a:r>
              <a:rPr lang="en-US" sz="1400" dirty="0"/>
              <a:t>=6    ,  </a:t>
            </a:r>
            <a:r>
              <a:rPr lang="en-US" sz="1400" dirty="0" err="1"/>
              <a:t>thrd_aff</a:t>
            </a:r>
            <a:r>
              <a:rPr lang="en-US" sz="1400" dirty="0"/>
              <a:t>=6              </a:t>
            </a:r>
          </a:p>
          <a:p>
            <a:pPr marL="0" indent="0">
              <a:buNone/>
            </a:pPr>
            <a:r>
              <a:rPr lang="en-US" sz="1400" dirty="0" err="1"/>
              <a:t>Thrd</a:t>
            </a:r>
            <a:r>
              <a:rPr lang="en-US" sz="1400" dirty="0"/>
              <a:t> Lev=1  , </a:t>
            </a:r>
            <a:r>
              <a:rPr lang="en-US" sz="1400" dirty="0" err="1"/>
              <a:t>thrd_num</a:t>
            </a:r>
            <a:r>
              <a:rPr lang="en-US" sz="1400" dirty="0"/>
              <a:t>=7    ,  </a:t>
            </a:r>
            <a:r>
              <a:rPr lang="en-US" sz="1400" dirty="0" err="1"/>
              <a:t>thrd_aff</a:t>
            </a:r>
            <a:r>
              <a:rPr lang="en-US" sz="1400" dirty="0"/>
              <a:t>=7              </a:t>
            </a:r>
          </a:p>
          <a:p>
            <a:pPr marL="0" indent="0">
              <a:buNone/>
            </a:pPr>
            <a:r>
              <a:rPr lang="en-US" sz="1400" dirty="0"/>
              <a:t>Matrix order          = 1000</a:t>
            </a:r>
          </a:p>
          <a:p>
            <a:pPr marL="0" indent="0">
              <a:buNone/>
            </a:pPr>
            <a:r>
              <a:rPr lang="en-US" sz="1400" dirty="0"/>
              <a:t>Number of threads     = 8</a:t>
            </a:r>
          </a:p>
          <a:p>
            <a:pPr marL="0" indent="0">
              <a:buNone/>
            </a:pPr>
            <a:r>
              <a:rPr lang="en-US" sz="1400" dirty="0"/>
              <a:t>Rate : 21650.601956  +/- 1589.413250 </a:t>
            </a:r>
            <a:r>
              <a:rPr lang="en-US" sz="1400" dirty="0" err="1"/>
              <a:t>MFlops</a:t>
            </a:r>
            <a:r>
              <a:rPr lang="en-US" sz="1400" dirty="0"/>
              <a:t>/s</a:t>
            </a:r>
          </a:p>
        </p:txBody>
      </p:sp>
      <p:sp>
        <p:nvSpPr>
          <p:cNvPr id="4" name="Slide Number Placeholder 3">
            <a:extLst>
              <a:ext uri="{FF2B5EF4-FFF2-40B4-BE49-F238E27FC236}">
                <a16:creationId xmlns:a16="http://schemas.microsoft.com/office/drawing/2014/main" id="{8F23B618-F675-5A40-A424-CFD78A8A1CC4}"/>
              </a:ext>
            </a:extLst>
          </p:cNvPr>
          <p:cNvSpPr>
            <a:spLocks noGrp="1"/>
          </p:cNvSpPr>
          <p:nvPr>
            <p:ph type="sldNum" sz="quarter" idx="10"/>
          </p:nvPr>
        </p:nvSpPr>
        <p:spPr>
          <a:xfrm>
            <a:off x="10155936" y="6638544"/>
            <a:ext cx="512065" cy="219456"/>
          </a:xfrm>
        </p:spPr>
        <p:txBody>
          <a:bodyPr/>
          <a:lstStyle/>
          <a:p>
            <a:pPr fontAlgn="base">
              <a:spcBef>
                <a:spcPct val="0"/>
              </a:spcBef>
              <a:spcAft>
                <a:spcPct val="0"/>
              </a:spcAft>
              <a:defRPr/>
            </a:pPr>
            <a:fld id="{0C933AAA-F64E-4748-8A99-DCC60F15C72A}" type="slidenum">
              <a:rPr lang="en-US" sz="800">
                <a:solidFill>
                  <a:srgbClr val="000000"/>
                </a:solidFill>
                <a:latin typeface="Tahoma" pitchFamily="34" charset="0"/>
                <a:cs typeface="Arial" pitchFamily="34" charset="0"/>
              </a:rPr>
              <a:pPr fontAlgn="base">
                <a:spcBef>
                  <a:spcPct val="0"/>
                </a:spcBef>
                <a:spcAft>
                  <a:spcPct val="0"/>
                </a:spcAft>
                <a:defRPr/>
              </a:pPr>
              <a:t>188</a:t>
            </a:fld>
            <a:endParaRPr lang="en-US" sz="800" dirty="0">
              <a:solidFill>
                <a:srgbClr val="000000"/>
              </a:solidFill>
              <a:latin typeface="Tahoma" pitchFamily="34" charset="0"/>
              <a:cs typeface="Arial" pitchFamily="34" charset="0"/>
            </a:endParaRPr>
          </a:p>
        </p:txBody>
      </p:sp>
      <p:sp>
        <p:nvSpPr>
          <p:cNvPr id="5" name="Content Placeholder 2">
            <a:extLst>
              <a:ext uri="{FF2B5EF4-FFF2-40B4-BE49-F238E27FC236}">
                <a16:creationId xmlns:a16="http://schemas.microsoft.com/office/drawing/2014/main" id="{BEE105F0-0EF8-3E4C-A328-9CB342351CEC}"/>
              </a:ext>
            </a:extLst>
          </p:cNvPr>
          <p:cNvSpPr txBox="1">
            <a:spLocks/>
          </p:cNvSpPr>
          <p:nvPr/>
        </p:nvSpPr>
        <p:spPr bwMode="auto">
          <a:xfrm>
            <a:off x="6551614" y="1297704"/>
            <a:ext cx="4116386" cy="556029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1400" kern="0" dirty="0"/>
              <a:t>Parallel Research Kernels version 2.17</a:t>
            </a:r>
          </a:p>
          <a:p>
            <a:pPr marL="0" indent="0">
              <a:buNone/>
            </a:pPr>
            <a:r>
              <a:rPr lang="en-US" sz="1400" kern="0" dirty="0"/>
              <a:t>OpenMP Dense matrix-matrix multiplication</a:t>
            </a:r>
          </a:p>
          <a:p>
            <a:pPr marL="0" indent="0">
              <a:buNone/>
            </a:pPr>
            <a:r>
              <a:rPr lang="en-US" sz="1400" kern="0" dirty="0" err="1"/>
              <a:t>Thrd</a:t>
            </a:r>
            <a:r>
              <a:rPr lang="en-US" sz="1400" kern="0" dirty="0"/>
              <a:t> Lev=1  , </a:t>
            </a:r>
            <a:r>
              <a:rPr lang="en-US" sz="1400" kern="0" dirty="0" err="1"/>
              <a:t>thrd_num</a:t>
            </a:r>
            <a:r>
              <a:rPr lang="en-US" sz="1400" kern="0" dirty="0"/>
              <a:t>=0    ,  </a:t>
            </a:r>
            <a:r>
              <a:rPr lang="en-US" sz="1400" kern="0" dirty="0" err="1"/>
              <a:t>thrd_aff</a:t>
            </a:r>
            <a:r>
              <a:rPr lang="en-US" sz="1400" kern="0" dirty="0"/>
              <a:t>=0              </a:t>
            </a:r>
          </a:p>
          <a:p>
            <a:pPr marL="0" indent="0">
              <a:buNone/>
            </a:pPr>
            <a:r>
              <a:rPr lang="en-US" sz="1400" kern="0" dirty="0" err="1"/>
              <a:t>Thrd</a:t>
            </a:r>
            <a:r>
              <a:rPr lang="en-US" sz="1400" kern="0" dirty="0"/>
              <a:t> Lev=1  , </a:t>
            </a:r>
            <a:r>
              <a:rPr lang="en-US" sz="1400" kern="0" dirty="0" err="1"/>
              <a:t>thrd_num</a:t>
            </a:r>
            <a:r>
              <a:rPr lang="en-US" sz="1400" kern="0" dirty="0"/>
              <a:t>=13   ,  </a:t>
            </a:r>
            <a:r>
              <a:rPr lang="en-US" sz="1400" kern="0" dirty="0" err="1"/>
              <a:t>thrd_aff</a:t>
            </a:r>
            <a:r>
              <a:rPr lang="en-US" sz="1400" kern="0" dirty="0"/>
              <a:t>=13             </a:t>
            </a:r>
          </a:p>
          <a:p>
            <a:pPr marL="0" indent="0">
              <a:buNone/>
            </a:pPr>
            <a:r>
              <a:rPr lang="en-US" sz="1400" kern="0" dirty="0" err="1"/>
              <a:t>Thrd</a:t>
            </a:r>
            <a:r>
              <a:rPr lang="en-US" sz="1400" kern="0" dirty="0"/>
              <a:t> Lev=1  , </a:t>
            </a:r>
            <a:r>
              <a:rPr lang="en-US" sz="1400" kern="0" dirty="0" err="1"/>
              <a:t>thrd_num</a:t>
            </a:r>
            <a:r>
              <a:rPr lang="en-US" sz="1400" kern="0" dirty="0"/>
              <a:t>=4    ,  </a:t>
            </a:r>
            <a:r>
              <a:rPr lang="en-US" sz="1400" kern="0" dirty="0" err="1"/>
              <a:t>thrd_aff</a:t>
            </a:r>
            <a:r>
              <a:rPr lang="en-US" sz="1400" kern="0" dirty="0"/>
              <a:t>=4              </a:t>
            </a:r>
          </a:p>
          <a:p>
            <a:pPr marL="0" indent="0">
              <a:buNone/>
            </a:pPr>
            <a:r>
              <a:rPr lang="en-US" sz="1400" kern="0" dirty="0" err="1"/>
              <a:t>Thrd</a:t>
            </a:r>
            <a:r>
              <a:rPr lang="en-US" sz="1400" kern="0" dirty="0"/>
              <a:t> Lev=1  , </a:t>
            </a:r>
            <a:r>
              <a:rPr lang="en-US" sz="1400" kern="0" dirty="0" err="1"/>
              <a:t>thrd_num</a:t>
            </a:r>
            <a:r>
              <a:rPr lang="en-US" sz="1400" kern="0" dirty="0"/>
              <a:t>=11   ,  </a:t>
            </a:r>
            <a:r>
              <a:rPr lang="en-US" sz="1400" kern="0" dirty="0" err="1"/>
              <a:t>thrd_aff</a:t>
            </a:r>
            <a:r>
              <a:rPr lang="en-US" sz="1400" kern="0" dirty="0"/>
              <a:t>=11             </a:t>
            </a:r>
          </a:p>
          <a:p>
            <a:pPr marL="0" indent="0">
              <a:buNone/>
            </a:pPr>
            <a:r>
              <a:rPr lang="en-US" sz="1400" kern="0" dirty="0" err="1"/>
              <a:t>Thrd</a:t>
            </a:r>
            <a:r>
              <a:rPr lang="en-US" sz="1400" kern="0" dirty="0"/>
              <a:t> Lev=1  , </a:t>
            </a:r>
            <a:r>
              <a:rPr lang="en-US" sz="1400" kern="0" dirty="0" err="1"/>
              <a:t>thrd_num</a:t>
            </a:r>
            <a:r>
              <a:rPr lang="en-US" sz="1400" kern="0" dirty="0"/>
              <a:t>=10   ,  </a:t>
            </a:r>
            <a:r>
              <a:rPr lang="en-US" sz="1400" kern="0" dirty="0" err="1"/>
              <a:t>thrd_aff</a:t>
            </a:r>
            <a:r>
              <a:rPr lang="en-US" sz="1400" kern="0" dirty="0"/>
              <a:t>=10             </a:t>
            </a:r>
          </a:p>
          <a:p>
            <a:pPr marL="0" indent="0">
              <a:buNone/>
            </a:pPr>
            <a:r>
              <a:rPr lang="en-US" sz="1400" kern="0" dirty="0" err="1"/>
              <a:t>Thrd</a:t>
            </a:r>
            <a:r>
              <a:rPr lang="en-US" sz="1400" kern="0" dirty="0"/>
              <a:t> Lev=1  , </a:t>
            </a:r>
            <a:r>
              <a:rPr lang="en-US" sz="1400" kern="0" dirty="0" err="1"/>
              <a:t>thrd_num</a:t>
            </a:r>
            <a:r>
              <a:rPr lang="en-US" sz="1400" kern="0" dirty="0"/>
              <a:t>=8    ,  </a:t>
            </a:r>
            <a:r>
              <a:rPr lang="en-US" sz="1400" kern="0" dirty="0" err="1"/>
              <a:t>thrd_aff</a:t>
            </a:r>
            <a:r>
              <a:rPr lang="en-US" sz="1400" kern="0" dirty="0"/>
              <a:t>=8              </a:t>
            </a:r>
          </a:p>
          <a:p>
            <a:pPr marL="0" indent="0">
              <a:buNone/>
            </a:pPr>
            <a:r>
              <a:rPr lang="en-US" sz="1400" kern="0" dirty="0" err="1"/>
              <a:t>Thrd</a:t>
            </a:r>
            <a:r>
              <a:rPr lang="en-US" sz="1400" kern="0" dirty="0"/>
              <a:t> Lev=1  , </a:t>
            </a:r>
            <a:r>
              <a:rPr lang="en-US" sz="1400" kern="0" dirty="0" err="1"/>
              <a:t>thrd_num</a:t>
            </a:r>
            <a:r>
              <a:rPr lang="en-US" sz="1400" kern="0" dirty="0"/>
              <a:t>=9    ,  </a:t>
            </a:r>
            <a:r>
              <a:rPr lang="en-US" sz="1400" kern="0" dirty="0" err="1"/>
              <a:t>thrd_aff</a:t>
            </a:r>
            <a:r>
              <a:rPr lang="en-US" sz="1400" kern="0" dirty="0"/>
              <a:t>=9              </a:t>
            </a:r>
          </a:p>
          <a:p>
            <a:pPr marL="0" indent="0">
              <a:buNone/>
            </a:pPr>
            <a:r>
              <a:rPr lang="en-US" sz="1400" kern="0" dirty="0" err="1"/>
              <a:t>Thrd</a:t>
            </a:r>
            <a:r>
              <a:rPr lang="en-US" sz="1400" kern="0" dirty="0"/>
              <a:t> Lev=1  , </a:t>
            </a:r>
            <a:r>
              <a:rPr lang="en-US" sz="1400" kern="0" dirty="0" err="1"/>
              <a:t>thrd_num</a:t>
            </a:r>
            <a:r>
              <a:rPr lang="en-US" sz="1400" kern="0" dirty="0"/>
              <a:t>=1    ,  </a:t>
            </a:r>
            <a:r>
              <a:rPr lang="en-US" sz="1400" kern="0" dirty="0" err="1"/>
              <a:t>thrd_aff</a:t>
            </a:r>
            <a:r>
              <a:rPr lang="en-US" sz="1400" kern="0" dirty="0"/>
              <a:t>=1              </a:t>
            </a:r>
          </a:p>
          <a:p>
            <a:pPr marL="0" indent="0">
              <a:buNone/>
            </a:pPr>
            <a:r>
              <a:rPr lang="en-US" sz="1400" kern="0" dirty="0" err="1"/>
              <a:t>Thrd</a:t>
            </a:r>
            <a:r>
              <a:rPr lang="en-US" sz="1400" kern="0" dirty="0"/>
              <a:t> Lev=1  , </a:t>
            </a:r>
            <a:r>
              <a:rPr lang="en-US" sz="1400" kern="0" dirty="0" err="1"/>
              <a:t>thrd_num</a:t>
            </a:r>
            <a:r>
              <a:rPr lang="en-US" sz="1400" kern="0" dirty="0"/>
              <a:t>=3    ,  </a:t>
            </a:r>
            <a:r>
              <a:rPr lang="en-US" sz="1400" kern="0" dirty="0" err="1"/>
              <a:t>thrd_aff</a:t>
            </a:r>
            <a:r>
              <a:rPr lang="en-US" sz="1400" kern="0" dirty="0"/>
              <a:t>=3              </a:t>
            </a:r>
          </a:p>
          <a:p>
            <a:pPr marL="0" indent="0">
              <a:buNone/>
            </a:pPr>
            <a:r>
              <a:rPr lang="en-US" sz="1400" kern="0" dirty="0" err="1"/>
              <a:t>Thrd</a:t>
            </a:r>
            <a:r>
              <a:rPr lang="en-US" sz="1400" kern="0" dirty="0"/>
              <a:t> Lev=1  , </a:t>
            </a:r>
            <a:r>
              <a:rPr lang="en-US" sz="1400" kern="0" dirty="0" err="1"/>
              <a:t>thrd_num</a:t>
            </a:r>
            <a:r>
              <a:rPr lang="en-US" sz="1400" kern="0" dirty="0"/>
              <a:t>=2    ,  </a:t>
            </a:r>
            <a:r>
              <a:rPr lang="en-US" sz="1400" kern="0" dirty="0" err="1"/>
              <a:t>thrd_aff</a:t>
            </a:r>
            <a:r>
              <a:rPr lang="en-US" sz="1400" kern="0" dirty="0"/>
              <a:t>=2              </a:t>
            </a:r>
          </a:p>
          <a:p>
            <a:pPr marL="0" indent="0">
              <a:buNone/>
            </a:pPr>
            <a:r>
              <a:rPr lang="en-US" sz="1400" kern="0" dirty="0" err="1"/>
              <a:t>Thrd</a:t>
            </a:r>
            <a:r>
              <a:rPr lang="en-US" sz="1400" kern="0" dirty="0"/>
              <a:t> Lev=1  , </a:t>
            </a:r>
            <a:r>
              <a:rPr lang="en-US" sz="1400" kern="0" dirty="0" err="1"/>
              <a:t>thrd_num</a:t>
            </a:r>
            <a:r>
              <a:rPr lang="en-US" sz="1400" kern="0" dirty="0"/>
              <a:t>=12   ,  </a:t>
            </a:r>
            <a:r>
              <a:rPr lang="en-US" sz="1400" kern="0" dirty="0" err="1"/>
              <a:t>thrd_aff</a:t>
            </a:r>
            <a:r>
              <a:rPr lang="en-US" sz="1400" kern="0" dirty="0"/>
              <a:t>=12             </a:t>
            </a:r>
          </a:p>
          <a:p>
            <a:pPr marL="0" indent="0">
              <a:buNone/>
            </a:pPr>
            <a:r>
              <a:rPr lang="en-US" sz="1400" kern="0" dirty="0" err="1"/>
              <a:t>Thrd</a:t>
            </a:r>
            <a:r>
              <a:rPr lang="en-US" sz="1400" kern="0" dirty="0"/>
              <a:t> Lev=1  , </a:t>
            </a:r>
            <a:r>
              <a:rPr lang="en-US" sz="1400" kern="0" dirty="0" err="1"/>
              <a:t>thrd_num</a:t>
            </a:r>
            <a:r>
              <a:rPr lang="en-US" sz="1400" kern="0" dirty="0"/>
              <a:t>=7    ,  </a:t>
            </a:r>
            <a:r>
              <a:rPr lang="en-US" sz="1400" kern="0" dirty="0" err="1"/>
              <a:t>thrd_aff</a:t>
            </a:r>
            <a:r>
              <a:rPr lang="en-US" sz="1400" kern="0" dirty="0"/>
              <a:t>=7              </a:t>
            </a:r>
          </a:p>
          <a:p>
            <a:pPr marL="0" indent="0">
              <a:buNone/>
            </a:pPr>
            <a:r>
              <a:rPr lang="en-US" sz="1400" kern="0" dirty="0" err="1"/>
              <a:t>Thrd</a:t>
            </a:r>
            <a:r>
              <a:rPr lang="en-US" sz="1400" kern="0" dirty="0"/>
              <a:t> Lev=1  , </a:t>
            </a:r>
            <a:r>
              <a:rPr lang="en-US" sz="1400" kern="0" dirty="0" err="1"/>
              <a:t>thrd_num</a:t>
            </a:r>
            <a:r>
              <a:rPr lang="en-US" sz="1400" kern="0" dirty="0"/>
              <a:t>=6    ,  </a:t>
            </a:r>
            <a:r>
              <a:rPr lang="en-US" sz="1400" kern="0" dirty="0" err="1"/>
              <a:t>thrd_aff</a:t>
            </a:r>
            <a:r>
              <a:rPr lang="en-US" sz="1400" kern="0" dirty="0"/>
              <a:t>=6              </a:t>
            </a:r>
          </a:p>
          <a:p>
            <a:pPr marL="0" indent="0">
              <a:buNone/>
            </a:pPr>
            <a:r>
              <a:rPr lang="en-US" sz="1400" kern="0" dirty="0" err="1"/>
              <a:t>Thrd</a:t>
            </a:r>
            <a:r>
              <a:rPr lang="en-US" sz="1400" kern="0" dirty="0"/>
              <a:t> Lev=1  , </a:t>
            </a:r>
            <a:r>
              <a:rPr lang="en-US" sz="1400" kern="0" dirty="0" err="1"/>
              <a:t>thrd_num</a:t>
            </a:r>
            <a:r>
              <a:rPr lang="en-US" sz="1400" kern="0" dirty="0"/>
              <a:t>=5    ,  </a:t>
            </a:r>
            <a:r>
              <a:rPr lang="en-US" sz="1400" kern="0" dirty="0" err="1"/>
              <a:t>thrd_aff</a:t>
            </a:r>
            <a:r>
              <a:rPr lang="en-US" sz="1400" kern="0" dirty="0"/>
              <a:t>=5              </a:t>
            </a:r>
          </a:p>
          <a:p>
            <a:pPr marL="0" indent="0">
              <a:buNone/>
            </a:pPr>
            <a:r>
              <a:rPr lang="en-US" sz="1400" kern="0" dirty="0" err="1"/>
              <a:t>Thrd</a:t>
            </a:r>
            <a:r>
              <a:rPr lang="en-US" sz="1400" kern="0" dirty="0"/>
              <a:t> Lev=1  , </a:t>
            </a:r>
            <a:r>
              <a:rPr lang="en-US" sz="1400" kern="0" dirty="0" err="1"/>
              <a:t>thrd_num</a:t>
            </a:r>
            <a:r>
              <a:rPr lang="en-US" sz="1400" kern="0" dirty="0"/>
              <a:t>=14   ,  </a:t>
            </a:r>
            <a:r>
              <a:rPr lang="en-US" sz="1400" kern="0" dirty="0" err="1"/>
              <a:t>thrd_aff</a:t>
            </a:r>
            <a:r>
              <a:rPr lang="en-US" sz="1400" kern="0" dirty="0"/>
              <a:t>=14             </a:t>
            </a:r>
          </a:p>
          <a:p>
            <a:pPr marL="0" indent="0">
              <a:buNone/>
            </a:pPr>
            <a:r>
              <a:rPr lang="en-US" sz="1400" kern="0" dirty="0" err="1"/>
              <a:t>Thrd</a:t>
            </a:r>
            <a:r>
              <a:rPr lang="en-US" sz="1400" kern="0" dirty="0"/>
              <a:t> Lev=1  , </a:t>
            </a:r>
            <a:r>
              <a:rPr lang="en-US" sz="1400" kern="0" dirty="0" err="1"/>
              <a:t>thrd_num</a:t>
            </a:r>
            <a:r>
              <a:rPr lang="en-US" sz="1400" kern="0" dirty="0"/>
              <a:t>=15   ,  </a:t>
            </a:r>
            <a:r>
              <a:rPr lang="en-US" sz="1400" kern="0" dirty="0" err="1"/>
              <a:t>thrd_aff</a:t>
            </a:r>
            <a:r>
              <a:rPr lang="en-US" sz="1400" kern="0" dirty="0"/>
              <a:t>=15             </a:t>
            </a:r>
          </a:p>
          <a:p>
            <a:pPr marL="0" indent="0">
              <a:buNone/>
            </a:pPr>
            <a:r>
              <a:rPr lang="en-US" sz="1400" kern="0" dirty="0"/>
              <a:t>Matrix order          = 1000</a:t>
            </a:r>
          </a:p>
          <a:p>
            <a:pPr marL="0" indent="0">
              <a:buNone/>
            </a:pPr>
            <a:r>
              <a:rPr lang="en-US" sz="1400" kern="0" dirty="0"/>
              <a:t>Number of threads     = 16</a:t>
            </a:r>
          </a:p>
          <a:p>
            <a:pPr marL="0" indent="0">
              <a:buNone/>
            </a:pPr>
            <a:r>
              <a:rPr lang="en-US" sz="1400" kern="0" dirty="0"/>
              <a:t>Rate : 38765.867067  +/- 3303.460980 </a:t>
            </a:r>
            <a:r>
              <a:rPr lang="en-US" sz="1400" kern="0" dirty="0" err="1"/>
              <a:t>MFlops</a:t>
            </a:r>
            <a:r>
              <a:rPr lang="en-US" sz="1400" kern="0" dirty="0"/>
              <a:t>/s</a:t>
            </a:r>
          </a:p>
        </p:txBody>
      </p:sp>
      <p:sp>
        <p:nvSpPr>
          <p:cNvPr id="6" name="TextBox 5">
            <a:extLst>
              <a:ext uri="{FF2B5EF4-FFF2-40B4-BE49-F238E27FC236}">
                <a16:creationId xmlns:a16="http://schemas.microsoft.com/office/drawing/2014/main" id="{91BF7F73-E91E-9B4E-AB3A-2C6016F33C1E}"/>
              </a:ext>
            </a:extLst>
          </p:cNvPr>
          <p:cNvSpPr txBox="1"/>
          <p:nvPr/>
        </p:nvSpPr>
        <p:spPr>
          <a:xfrm>
            <a:off x="1952264" y="4861367"/>
            <a:ext cx="4143737" cy="1477328"/>
          </a:xfrm>
          <a:prstGeom prst="rect">
            <a:avLst/>
          </a:prstGeom>
          <a:noFill/>
          <a:ln>
            <a:solidFill>
              <a:srgbClr val="7030A0"/>
            </a:solidFill>
          </a:ln>
        </p:spPr>
        <p:txBody>
          <a:bodyPr wrap="square" rtlCol="0">
            <a:spAutoFit/>
          </a:bodyPr>
          <a:lstStyle/>
          <a:p>
            <a:r>
              <a:rPr lang="en-US" dirty="0"/>
              <a:t>Notice the one-to-one mapping of thread ID onto hardware thread.</a:t>
            </a:r>
          </a:p>
          <a:p>
            <a:endParaRPr lang="en-US" dirty="0"/>
          </a:p>
          <a:p>
            <a:r>
              <a:rPr lang="en-US" dirty="0"/>
              <a:t>Normally, this is going too far, but for benchmarking, this is a handy trick.</a:t>
            </a:r>
          </a:p>
        </p:txBody>
      </p:sp>
    </p:spTree>
    <p:extLst>
      <p:ext uri="{BB962C8B-B14F-4D97-AF65-F5344CB8AC3E}">
        <p14:creationId xmlns:p14="http://schemas.microsoft.com/office/powerpoint/2010/main" val="355843965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46DF-42B9-9D45-BE7C-CEE35502A758}"/>
              </a:ext>
            </a:extLst>
          </p:cNvPr>
          <p:cNvSpPr>
            <a:spLocks noGrp="1"/>
          </p:cNvSpPr>
          <p:nvPr>
            <p:ph type="title"/>
          </p:nvPr>
        </p:nvSpPr>
        <p:spPr>
          <a:xfrm>
            <a:off x="3604429" y="2984500"/>
            <a:ext cx="5037547" cy="1390276"/>
          </a:xfrm>
        </p:spPr>
        <p:txBody>
          <a:bodyPr/>
          <a:lstStyle/>
          <a:p>
            <a:r>
              <a:rPr lang="en-US" dirty="0"/>
              <a:t>Obtain Optimal Affinity on Cori KNL Example</a:t>
            </a:r>
          </a:p>
        </p:txBody>
      </p:sp>
      <p:sp>
        <p:nvSpPr>
          <p:cNvPr id="3" name="Slide Number Placeholder 2">
            <a:extLst>
              <a:ext uri="{FF2B5EF4-FFF2-40B4-BE49-F238E27FC236}">
                <a16:creationId xmlns:a16="http://schemas.microsoft.com/office/drawing/2014/main" id="{407B67CC-D1D3-8647-BACB-27FBACA5B649}"/>
              </a:ext>
            </a:extLst>
          </p:cNvPr>
          <p:cNvSpPr>
            <a:spLocks noGrp="1"/>
          </p:cNvSpPr>
          <p:nvPr>
            <p:ph type="sldNum" sz="quarter" idx="10"/>
          </p:nvPr>
        </p:nvSpPr>
        <p:spPr>
          <a:xfrm>
            <a:off x="10001694" y="6528392"/>
            <a:ext cx="666307" cy="255181"/>
          </a:xfrm>
        </p:spPr>
        <p:txBody>
          <a:bodyPr/>
          <a:lstStyle/>
          <a:p>
            <a:pPr algn="r">
              <a:defRPr/>
            </a:pPr>
            <a:fld id="{4F47CF95-CA0B-488D-91DE-2BBA7CC92468}" type="slidenum">
              <a:rPr lang="zh-CN" altLang="en-US"/>
              <a:pPr algn="r">
                <a:defRPr/>
              </a:pPr>
              <a:t>189</a:t>
            </a:fld>
            <a:endParaRPr lang="en-US" altLang="zh-CN" dirty="0"/>
          </a:p>
        </p:txBody>
      </p:sp>
    </p:spTree>
    <p:extLst>
      <p:ext uri="{BB962C8B-B14F-4D97-AF65-F5344CB8AC3E}">
        <p14:creationId xmlns:p14="http://schemas.microsoft.com/office/powerpoint/2010/main" val="141390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19</a:t>
            </a:fld>
            <a:endParaRPr lang="en-US" altLang="zh-CN"/>
          </a:p>
        </p:txBody>
      </p:sp>
      <p:sp>
        <p:nvSpPr>
          <p:cNvPr id="109571" name="Rectangle 2"/>
          <p:cNvSpPr>
            <a:spLocks noGrp="1" noChangeArrowheads="1"/>
          </p:cNvSpPr>
          <p:nvPr>
            <p:ph type="title"/>
          </p:nvPr>
        </p:nvSpPr>
        <p:spPr>
          <a:xfrm>
            <a:off x="228600" y="143089"/>
            <a:ext cx="7888674" cy="525472"/>
          </a:xfrm>
        </p:spPr>
        <p:txBody>
          <a:bodyPr/>
          <a:lstStyle/>
          <a:p>
            <a:pPr eaLnBrk="1" hangingPunct="1"/>
            <a:r>
              <a:rPr lang="en-US" dirty="0"/>
              <a:t>Outline</a:t>
            </a:r>
          </a:p>
        </p:txBody>
      </p:sp>
      <p:sp>
        <p:nvSpPr>
          <p:cNvPr id="109573" name="AutoShape 4"/>
          <p:cNvSpPr>
            <a:spLocks noChangeArrowheads="1"/>
          </p:cNvSpPr>
          <p:nvPr/>
        </p:nvSpPr>
        <p:spPr bwMode="auto">
          <a:xfrm>
            <a:off x="411669" y="1147759"/>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2601276897"/>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idx="4294967295"/>
          </p:nvPr>
        </p:nvSpPr>
        <p:spPr>
          <a:xfrm>
            <a:off x="480469" y="179867"/>
            <a:ext cx="110712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sz="4267" dirty="0"/>
              <a:t>KNL Compute Nodes  </a:t>
            </a:r>
            <a:endParaRPr sz="4267" dirty="0"/>
          </a:p>
        </p:txBody>
      </p:sp>
      <p:sp>
        <p:nvSpPr>
          <p:cNvPr id="294" name="Google Shape;294;p43"/>
          <p:cNvSpPr/>
          <p:nvPr/>
        </p:nvSpPr>
        <p:spPr>
          <a:xfrm>
            <a:off x="1660504" y="987492"/>
            <a:ext cx="8197002" cy="847096"/>
          </a:xfrm>
          <a:prstGeom prst="rect">
            <a:avLst/>
          </a:prstGeom>
          <a:noFill/>
          <a:ln>
            <a:noFill/>
          </a:ln>
        </p:spPr>
        <p:txBody>
          <a:bodyPr spcFirstLastPara="1" wrap="square" lIns="68567" tIns="34267" rIns="68567" bIns="34267" anchor="t" anchorCtr="0">
            <a:noAutofit/>
          </a:bodyPr>
          <a:lstStyle/>
          <a:p>
            <a:pPr>
              <a:spcBef>
                <a:spcPts val="800"/>
              </a:spcBef>
            </a:pPr>
            <a:r>
              <a:rPr lang="en-US" sz="2200" dirty="0">
                <a:solidFill>
                  <a:schemeClr val="dk1"/>
                </a:solidFill>
              </a:rPr>
              <a:t>A </a:t>
            </a:r>
            <a:r>
              <a:rPr lang="en-US" sz="2200" dirty="0">
                <a:solidFill>
                  <a:schemeClr val="dk1"/>
                </a:solidFill>
                <a:latin typeface="Arial"/>
                <a:ea typeface="Arial"/>
                <a:cs typeface="Arial"/>
                <a:sym typeface="Arial"/>
              </a:rPr>
              <a:t>Cori KNL node has 68 cores/272 CPUs, 96 GB DDR memory, 16 GB high bandwidth on package memory (MCDRAM)</a:t>
            </a:r>
            <a:endParaRPr sz="2200" dirty="0">
              <a:solidFill>
                <a:srgbClr val="000000"/>
              </a:solidFill>
              <a:latin typeface="Arial"/>
              <a:ea typeface="Arial"/>
              <a:cs typeface="Arial"/>
              <a:sym typeface="Arial"/>
            </a:endParaRPr>
          </a:p>
        </p:txBody>
      </p:sp>
      <p:pic>
        <p:nvPicPr>
          <p:cNvPr id="295" name="Google Shape;295;p43" descr="68-core.png"/>
          <p:cNvPicPr preferRelativeResize="0"/>
          <p:nvPr/>
        </p:nvPicPr>
        <p:blipFill rotWithShape="1">
          <a:blip r:embed="rId3">
            <a:alphaModFix/>
          </a:blip>
          <a:srcRect/>
          <a:stretch/>
        </p:blipFill>
        <p:spPr>
          <a:xfrm>
            <a:off x="2334489" y="1945915"/>
            <a:ext cx="7523017" cy="2126803"/>
          </a:xfrm>
          <a:prstGeom prst="rect">
            <a:avLst/>
          </a:prstGeom>
          <a:noFill/>
          <a:ln>
            <a:noFill/>
          </a:ln>
        </p:spPr>
      </p:pic>
      <p:sp>
        <p:nvSpPr>
          <p:cNvPr id="296" name="Google Shape;296;p43"/>
          <p:cNvSpPr txBox="1"/>
          <p:nvPr/>
        </p:nvSpPr>
        <p:spPr>
          <a:xfrm>
            <a:off x="1540500" y="4289071"/>
            <a:ext cx="8659200" cy="1216259"/>
          </a:xfrm>
          <a:prstGeom prst="rect">
            <a:avLst/>
          </a:prstGeom>
          <a:solidFill>
            <a:srgbClr val="E6F8FF"/>
          </a:solidFill>
          <a:ln>
            <a:noFill/>
          </a:ln>
        </p:spPr>
        <p:txBody>
          <a:bodyPr spcFirstLastPara="1" wrap="square" lIns="68567" tIns="34267" rIns="68567" bIns="34267" anchor="t" anchorCtr="0">
            <a:noAutofit/>
          </a:bodyPr>
          <a:lstStyle/>
          <a:p>
            <a:pPr marL="186262">
              <a:spcBef>
                <a:spcPts val="800"/>
              </a:spcBef>
              <a:buClr>
                <a:schemeClr val="accent1"/>
              </a:buClr>
              <a:buSzPts val="1400"/>
            </a:pPr>
            <a:r>
              <a:rPr lang="en-US" sz="1867" dirty="0">
                <a:solidFill>
                  <a:schemeClr val="dk1"/>
                </a:solidFill>
                <a:latin typeface="Arial"/>
                <a:ea typeface="Arial"/>
                <a:cs typeface="Arial"/>
                <a:sym typeface="Arial"/>
              </a:rPr>
              <a:t>A </a:t>
            </a:r>
            <a:r>
              <a:rPr lang="en-US" sz="1867" dirty="0" err="1">
                <a:solidFill>
                  <a:srgbClr val="0000FF"/>
                </a:solidFill>
                <a:latin typeface="Arial"/>
                <a:ea typeface="Arial"/>
                <a:cs typeface="Arial"/>
                <a:sym typeface="Arial"/>
              </a:rPr>
              <a:t>quad,cache</a:t>
            </a:r>
            <a:r>
              <a:rPr lang="en-US" sz="1867" dirty="0">
                <a:solidFill>
                  <a:srgbClr val="0000FF"/>
                </a:solidFill>
                <a:latin typeface="Arial"/>
                <a:ea typeface="Arial"/>
                <a:cs typeface="Arial"/>
                <a:sym typeface="Arial"/>
              </a:rPr>
              <a:t> </a:t>
            </a:r>
            <a:r>
              <a:rPr lang="en-US" sz="1867" dirty="0">
                <a:solidFill>
                  <a:schemeClr val="dk1"/>
                </a:solidFill>
                <a:latin typeface="Arial"/>
                <a:ea typeface="Arial"/>
                <a:cs typeface="Arial"/>
                <a:sym typeface="Arial"/>
              </a:rPr>
              <a:t>node (default setting) has only </a:t>
            </a:r>
            <a:r>
              <a:rPr lang="en-US" sz="1867" dirty="0">
                <a:solidFill>
                  <a:srgbClr val="0000FF"/>
                </a:solidFill>
                <a:latin typeface="Arial"/>
                <a:ea typeface="Arial"/>
                <a:cs typeface="Arial"/>
                <a:sym typeface="Arial"/>
              </a:rPr>
              <a:t>1 NUMA node </a:t>
            </a:r>
            <a:r>
              <a:rPr lang="en-US" sz="1867" dirty="0">
                <a:solidFill>
                  <a:schemeClr val="dk1"/>
                </a:solidFill>
                <a:latin typeface="Arial"/>
                <a:ea typeface="Arial"/>
                <a:cs typeface="Arial"/>
                <a:sym typeface="Arial"/>
              </a:rPr>
              <a:t>with all CPUs on the NUMA node 0 (DDR memory). MCDRAM is hidden from the “</a:t>
            </a:r>
            <a:r>
              <a:rPr lang="en-US" sz="1867" dirty="0" err="1">
                <a:solidFill>
                  <a:schemeClr val="dk1"/>
                </a:solidFill>
                <a:latin typeface="Arial"/>
                <a:ea typeface="Arial"/>
                <a:cs typeface="Arial"/>
                <a:sym typeface="Arial"/>
              </a:rPr>
              <a:t>numactl</a:t>
            </a:r>
            <a:r>
              <a:rPr lang="en-US" sz="1867" dirty="0">
                <a:solidFill>
                  <a:schemeClr val="dk1"/>
                </a:solidFill>
                <a:latin typeface="Arial"/>
                <a:ea typeface="Arial"/>
                <a:cs typeface="Arial"/>
                <a:sym typeface="Arial"/>
              </a:rPr>
              <a:t> </a:t>
            </a:r>
            <a:r>
              <a:rPr lang="en-US" sz="1867" dirty="0">
                <a:solidFill>
                  <a:schemeClr val="dk1"/>
                </a:solidFill>
                <a:latin typeface="Calibri"/>
                <a:ea typeface="Calibri"/>
                <a:cs typeface="Calibri"/>
                <a:sym typeface="Calibri"/>
              </a:rPr>
              <a:t>-</a:t>
            </a:r>
            <a:r>
              <a:rPr lang="en-US" sz="1867" dirty="0">
                <a:solidFill>
                  <a:schemeClr val="dk1"/>
                </a:solidFill>
                <a:latin typeface="Arial"/>
                <a:ea typeface="Arial"/>
                <a:cs typeface="Arial"/>
                <a:sym typeface="Arial"/>
              </a:rPr>
              <a:t>H” result since it is a cache.</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159945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idx="4294967295"/>
          </p:nvPr>
        </p:nvSpPr>
        <p:spPr>
          <a:xfrm>
            <a:off x="480456" y="179869"/>
            <a:ext cx="90920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Can We Just Do a Naive </a:t>
            </a:r>
            <a:r>
              <a:rPr lang="en-US" dirty="0" err="1"/>
              <a:t>srun</a:t>
            </a:r>
            <a:r>
              <a:rPr lang="en-US" dirty="0"/>
              <a:t>?</a:t>
            </a:r>
            <a:endParaRPr dirty="0"/>
          </a:p>
        </p:txBody>
      </p:sp>
      <p:sp>
        <p:nvSpPr>
          <p:cNvPr id="302" name="Google Shape;302;p44"/>
          <p:cNvSpPr txBox="1">
            <a:spLocks noGrp="1"/>
          </p:cNvSpPr>
          <p:nvPr>
            <p:ph type="body" idx="4294967295"/>
          </p:nvPr>
        </p:nvSpPr>
        <p:spPr>
          <a:xfrm>
            <a:off x="748133" y="1186667"/>
            <a:ext cx="10950800" cy="4751200"/>
          </a:xfrm>
          <a:prstGeom prst="rect">
            <a:avLst/>
          </a:prstGeom>
          <a:solidFill>
            <a:srgbClr val="D6ECF4"/>
          </a:solidFill>
          <a:ln>
            <a:noFill/>
          </a:ln>
        </p:spPr>
        <p:txBody>
          <a:bodyPr spcFirstLastPara="1" vert="horz" wrap="square" lIns="91433" tIns="45700" rIns="91433" bIns="45700" numCol="1" anchor="t" anchorCtr="0" compatLnSpc="1">
            <a:prstTxWarp prst="textNoShape">
              <a:avLst/>
            </a:prstTxWarp>
            <a:noAutofit/>
          </a:bodyPr>
          <a:lstStyle/>
          <a:p>
            <a:pPr marL="0" indent="0">
              <a:lnSpc>
                <a:spcPct val="90000"/>
              </a:lnSpc>
              <a:spcBef>
                <a:spcPts val="0"/>
              </a:spcBef>
              <a:spcAft>
                <a:spcPts val="0"/>
              </a:spcAft>
              <a:buSzPts val="1500"/>
              <a:buNone/>
            </a:pPr>
            <a:r>
              <a:rPr lang="en-US" sz="2000"/>
              <a:t>Example: 16 MPI tasks x 8 OpenMP threads per task on a single 68-core KNL quad,cache node:</a:t>
            </a:r>
            <a:endParaRPr sz="1733">
              <a:solidFill>
                <a:srgbClr val="0000FF"/>
              </a:solidFill>
            </a:endParaRPr>
          </a:p>
          <a:p>
            <a:pPr marL="406390" lvl="1" indent="0">
              <a:lnSpc>
                <a:spcPct val="90000"/>
              </a:lnSpc>
              <a:spcBef>
                <a:spcPts val="400"/>
              </a:spcBef>
              <a:spcAft>
                <a:spcPts val="0"/>
              </a:spcAft>
              <a:buClr>
                <a:srgbClr val="0000FF"/>
              </a:buClr>
              <a:buSzPts val="1300"/>
              <a:buNone/>
            </a:pPr>
            <a:r>
              <a:rPr lang="en-US" sz="1733">
                <a:solidFill>
                  <a:srgbClr val="0000FF"/>
                </a:solidFill>
              </a:rPr>
              <a:t>% export OMP_NUM_THREADS=8</a:t>
            </a:r>
            <a:endParaRPr/>
          </a:p>
          <a:p>
            <a:pPr marL="406390" lvl="1" indent="0">
              <a:lnSpc>
                <a:spcPct val="90000"/>
              </a:lnSpc>
              <a:spcBef>
                <a:spcPts val="400"/>
              </a:spcBef>
              <a:spcAft>
                <a:spcPts val="0"/>
              </a:spcAft>
              <a:buClr>
                <a:srgbClr val="0000FF"/>
              </a:buClr>
              <a:buSzPts val="1300"/>
              <a:buNone/>
            </a:pPr>
            <a:r>
              <a:rPr lang="en-US" sz="1733">
                <a:solidFill>
                  <a:srgbClr val="0000FF"/>
                </a:solidFill>
              </a:rPr>
              <a:t>% export OMP_PROC_BIND=spread    </a:t>
            </a:r>
            <a:r>
              <a:rPr lang="en-US" sz="1733"/>
              <a:t>(other choice are “close”,”master”,”true”,”false”)</a:t>
            </a:r>
            <a:endParaRPr/>
          </a:p>
          <a:p>
            <a:pPr marL="406390" lvl="1" indent="0">
              <a:lnSpc>
                <a:spcPct val="90000"/>
              </a:lnSpc>
              <a:spcBef>
                <a:spcPts val="400"/>
              </a:spcBef>
              <a:spcAft>
                <a:spcPts val="0"/>
              </a:spcAft>
              <a:buClr>
                <a:srgbClr val="0000FF"/>
              </a:buClr>
              <a:buSzPts val="1300"/>
              <a:buNone/>
            </a:pPr>
            <a:r>
              <a:rPr lang="en-US" sz="1733">
                <a:solidFill>
                  <a:srgbClr val="0000FF"/>
                </a:solidFill>
              </a:rPr>
              <a:t>% export OMP_PLACES=threads</a:t>
            </a:r>
            <a:r>
              <a:rPr lang="en-US" sz="1733">
                <a:solidFill>
                  <a:srgbClr val="000000"/>
                </a:solidFill>
              </a:rPr>
              <a:t>          (other choices are: cores, sockets, and various ways to specify explicit lists, etc.)</a:t>
            </a:r>
            <a:endParaRPr/>
          </a:p>
          <a:p>
            <a:pPr marL="406390" lvl="1" indent="0">
              <a:lnSpc>
                <a:spcPct val="90000"/>
              </a:lnSpc>
              <a:spcBef>
                <a:spcPts val="400"/>
              </a:spcBef>
              <a:spcAft>
                <a:spcPts val="0"/>
              </a:spcAft>
              <a:buSzPts val="1300"/>
              <a:buNone/>
            </a:pPr>
            <a:endParaRPr sz="1733">
              <a:solidFill>
                <a:srgbClr val="000000"/>
              </a:solidFill>
            </a:endParaRPr>
          </a:p>
          <a:p>
            <a:pPr marL="406390" lvl="1" indent="0">
              <a:lnSpc>
                <a:spcPct val="90000"/>
              </a:lnSpc>
              <a:spcBef>
                <a:spcPts val="400"/>
              </a:spcBef>
              <a:spcAft>
                <a:spcPts val="0"/>
              </a:spcAft>
              <a:buClr>
                <a:srgbClr val="0000FF"/>
              </a:buClr>
              <a:buSzPts val="1300"/>
              <a:buNone/>
            </a:pPr>
            <a:r>
              <a:rPr lang="en-US" sz="1733">
                <a:solidFill>
                  <a:srgbClr val="0000FF"/>
                </a:solidFill>
              </a:rPr>
              <a:t>% srun -n 16  ./xthi |sort -k4n,6n              or % mpirun –n 16 ./xthi</a:t>
            </a:r>
            <a:endParaRPr/>
          </a:p>
          <a:p>
            <a:pPr marL="0" indent="0">
              <a:lnSpc>
                <a:spcPct val="90000"/>
              </a:lnSpc>
              <a:spcBef>
                <a:spcPts val="267"/>
              </a:spcBef>
              <a:spcAft>
                <a:spcPts val="0"/>
              </a:spcAft>
              <a:buSzPts val="1100"/>
              <a:buNone/>
            </a:pPr>
            <a:r>
              <a:rPr lang="en-US" sz="1467"/>
              <a:t>         Hello from </a:t>
            </a:r>
            <a:r>
              <a:rPr lang="en-US" sz="1467">
                <a:solidFill>
                  <a:srgbClr val="FF0000"/>
                </a:solidFill>
              </a:rPr>
              <a:t>rank 0, thread 0</a:t>
            </a:r>
            <a:r>
              <a:rPr lang="en-US" sz="1467"/>
              <a:t>, on nid02304. (</a:t>
            </a:r>
            <a:r>
              <a:rPr lang="en-US" sz="1467">
                <a:solidFill>
                  <a:srgbClr val="FF0000"/>
                </a:solidFill>
              </a:rPr>
              <a:t>core affinity = 0</a:t>
            </a:r>
            <a:r>
              <a:rPr lang="en-US" sz="1467"/>
              <a:t>)</a:t>
            </a:r>
            <a:endParaRPr/>
          </a:p>
          <a:p>
            <a:pPr marL="0" indent="0">
              <a:lnSpc>
                <a:spcPct val="90000"/>
              </a:lnSpc>
              <a:spcBef>
                <a:spcPts val="267"/>
              </a:spcBef>
              <a:spcAft>
                <a:spcPts val="0"/>
              </a:spcAft>
              <a:buSzPts val="1100"/>
              <a:buNone/>
            </a:pPr>
            <a:r>
              <a:rPr lang="en-US" sz="1467"/>
              <a:t>         Hello from </a:t>
            </a:r>
            <a:r>
              <a:rPr lang="en-US" sz="1467">
                <a:solidFill>
                  <a:srgbClr val="000000"/>
                </a:solidFill>
              </a:rPr>
              <a:t>r</a:t>
            </a:r>
            <a:r>
              <a:rPr lang="en-US" sz="1467">
                <a:solidFill>
                  <a:srgbClr val="9900FF"/>
                </a:solidFill>
              </a:rPr>
              <a:t>ank 0, thread 1</a:t>
            </a:r>
            <a:r>
              <a:rPr lang="en-US" sz="1467"/>
              <a:t>, on nid02304. (</a:t>
            </a:r>
            <a:r>
              <a:rPr lang="en-US" sz="1467">
                <a:solidFill>
                  <a:srgbClr val="9900FF"/>
                </a:solidFill>
              </a:rPr>
              <a:t>core affinity = 144</a:t>
            </a:r>
            <a:r>
              <a:rPr lang="en-US" sz="1467"/>
              <a:t>)        (on physical core 8)</a:t>
            </a:r>
            <a:endParaRPr/>
          </a:p>
          <a:p>
            <a:pPr marL="0" indent="0">
              <a:lnSpc>
                <a:spcPct val="90000"/>
              </a:lnSpc>
              <a:spcBef>
                <a:spcPts val="267"/>
              </a:spcBef>
              <a:spcAft>
                <a:spcPts val="0"/>
              </a:spcAft>
              <a:buSzPts val="1100"/>
              <a:buNone/>
            </a:pPr>
            <a:r>
              <a:rPr lang="en-US" sz="1467"/>
              <a:t>         Hello from rank 0, thread 2, on nid02304. (core affinity = 17)</a:t>
            </a:r>
            <a:endParaRPr/>
          </a:p>
          <a:p>
            <a:pPr marL="0" indent="0">
              <a:lnSpc>
                <a:spcPct val="90000"/>
              </a:lnSpc>
              <a:spcBef>
                <a:spcPts val="267"/>
              </a:spcBef>
              <a:spcAft>
                <a:spcPts val="0"/>
              </a:spcAft>
              <a:buSzPts val="1100"/>
              <a:buNone/>
            </a:pPr>
            <a:r>
              <a:rPr lang="en-US" sz="1467"/>
              <a:t>         Hello from rank 0, thread 3, on nid02304. (core affinity = 161)        (on physical core 25)</a:t>
            </a:r>
            <a:endParaRPr/>
          </a:p>
          <a:p>
            <a:pPr marL="0" indent="0">
              <a:lnSpc>
                <a:spcPct val="90000"/>
              </a:lnSpc>
              <a:spcBef>
                <a:spcPts val="267"/>
              </a:spcBef>
              <a:spcAft>
                <a:spcPts val="0"/>
              </a:spcAft>
              <a:buSzPts val="1100"/>
              <a:buNone/>
            </a:pPr>
            <a:r>
              <a:rPr lang="en-US" sz="1467"/>
              <a:t>         …</a:t>
            </a:r>
            <a:endParaRPr/>
          </a:p>
          <a:p>
            <a:pPr marL="0" indent="0">
              <a:lnSpc>
                <a:spcPct val="90000"/>
              </a:lnSpc>
              <a:spcBef>
                <a:spcPts val="267"/>
              </a:spcBef>
              <a:spcAft>
                <a:spcPts val="0"/>
              </a:spcAft>
              <a:buSzPts val="1100"/>
              <a:buNone/>
            </a:pPr>
            <a:r>
              <a:rPr lang="en-US" sz="1467"/>
              <a:t>         Hello from </a:t>
            </a:r>
            <a:r>
              <a:rPr lang="en-US" sz="1467">
                <a:solidFill>
                  <a:srgbClr val="FF0000"/>
                </a:solidFill>
              </a:rPr>
              <a:t>rank 1, thread 0</a:t>
            </a:r>
            <a:r>
              <a:rPr lang="en-US" sz="1467"/>
              <a:t>, on nid02304. (</a:t>
            </a:r>
            <a:r>
              <a:rPr lang="en-US" sz="1467">
                <a:solidFill>
                  <a:srgbClr val="FF0000"/>
                </a:solidFill>
              </a:rPr>
              <a:t>core affinity = 0</a:t>
            </a:r>
            <a:r>
              <a:rPr lang="en-US" sz="1467"/>
              <a:t>)</a:t>
            </a:r>
            <a:endParaRPr/>
          </a:p>
          <a:p>
            <a:pPr marL="0" indent="0">
              <a:lnSpc>
                <a:spcPct val="90000"/>
              </a:lnSpc>
              <a:spcBef>
                <a:spcPts val="267"/>
              </a:spcBef>
              <a:spcAft>
                <a:spcPts val="0"/>
              </a:spcAft>
              <a:buSzPts val="1100"/>
              <a:buNone/>
            </a:pPr>
            <a:r>
              <a:rPr lang="en-US" sz="1467"/>
              <a:t>         Hello from </a:t>
            </a:r>
            <a:r>
              <a:rPr lang="en-US" sz="1467">
                <a:solidFill>
                  <a:srgbClr val="FF00FF"/>
                </a:solidFill>
              </a:rPr>
              <a:t>r</a:t>
            </a:r>
            <a:r>
              <a:rPr lang="en-US" sz="1467">
                <a:solidFill>
                  <a:srgbClr val="9900FF"/>
                </a:solidFill>
              </a:rPr>
              <a:t>ank 1, thread 1</a:t>
            </a:r>
            <a:r>
              <a:rPr lang="en-US" sz="1467"/>
              <a:t>, on nid02304. (</a:t>
            </a:r>
            <a:r>
              <a:rPr lang="en-US" sz="1467">
                <a:solidFill>
                  <a:srgbClr val="9900FF"/>
                </a:solidFill>
              </a:rPr>
              <a:t>core affinity = 144</a:t>
            </a:r>
            <a:r>
              <a:rPr lang="en-US" sz="1467"/>
              <a:t>)</a:t>
            </a:r>
            <a:endParaRPr/>
          </a:p>
          <a:p>
            <a:pPr marL="0" indent="0">
              <a:lnSpc>
                <a:spcPct val="90000"/>
              </a:lnSpc>
              <a:spcBef>
                <a:spcPts val="533"/>
              </a:spcBef>
              <a:spcAft>
                <a:spcPts val="0"/>
              </a:spcAft>
              <a:buClr>
                <a:srgbClr val="FF0000"/>
              </a:buClr>
              <a:buSzPts val="2100"/>
              <a:buNone/>
            </a:pPr>
            <a:r>
              <a:rPr lang="en-US" sz="2800">
                <a:solidFill>
                  <a:srgbClr val="FF0000"/>
                </a:solidFill>
              </a:rPr>
              <a:t>    </a:t>
            </a:r>
            <a:r>
              <a:rPr lang="en-US" sz="2667">
                <a:solidFill>
                  <a:srgbClr val="FF0000"/>
                </a:solidFill>
              </a:rPr>
              <a:t>It is a mess!  </a:t>
            </a:r>
            <a:r>
              <a:rPr lang="en-US" sz="1867">
                <a:solidFill>
                  <a:srgbClr val="FF0000"/>
                </a:solidFill>
              </a:rPr>
              <a:t>e.g.,</a:t>
            </a:r>
            <a:r>
              <a:rPr lang="en-US" sz="2667">
                <a:solidFill>
                  <a:srgbClr val="FF0000"/>
                </a:solidFill>
              </a:rPr>
              <a:t> </a:t>
            </a:r>
            <a:r>
              <a:rPr lang="en-US" sz="1867">
                <a:solidFill>
                  <a:srgbClr val="FF0000"/>
                </a:solidFill>
              </a:rPr>
              <a:t>thread 0 for rank 0, and thread 1 for rank 1 are on same physical core 0</a:t>
            </a:r>
            <a:endParaRPr sz="1867"/>
          </a:p>
          <a:p>
            <a:pPr marL="338658" indent="-253994">
              <a:lnSpc>
                <a:spcPct val="80000"/>
              </a:lnSpc>
              <a:spcBef>
                <a:spcPts val="267"/>
              </a:spcBef>
              <a:spcAft>
                <a:spcPts val="0"/>
              </a:spcAft>
              <a:buSzPts val="1100"/>
              <a:buNone/>
            </a:pPr>
            <a:endParaRPr sz="1467">
              <a:solidFill>
                <a:srgbClr val="000000"/>
              </a:solidFill>
            </a:endParaRPr>
          </a:p>
          <a:p>
            <a:pPr marL="406390" lvl="1" indent="0">
              <a:lnSpc>
                <a:spcPct val="80000"/>
              </a:lnSpc>
              <a:spcBef>
                <a:spcPts val="400"/>
              </a:spcBef>
              <a:spcAft>
                <a:spcPts val="0"/>
              </a:spcAft>
              <a:buSzPts val="1300"/>
              <a:buNone/>
            </a:pPr>
            <a:endParaRPr sz="1733">
              <a:solidFill>
                <a:srgbClr val="000000"/>
              </a:solidFill>
            </a:endParaRPr>
          </a:p>
          <a:p>
            <a:pPr marL="406390" lvl="1" indent="0">
              <a:lnSpc>
                <a:spcPct val="80000"/>
              </a:lnSpc>
              <a:spcBef>
                <a:spcPts val="400"/>
              </a:spcBef>
              <a:spcAft>
                <a:spcPts val="0"/>
              </a:spcAft>
              <a:buSzPts val="1300"/>
              <a:buNone/>
            </a:pPr>
            <a:endParaRPr sz="1733">
              <a:solidFill>
                <a:srgbClr val="000000"/>
              </a:solidFill>
            </a:endParaRPr>
          </a:p>
        </p:txBody>
      </p:sp>
    </p:spTree>
    <p:extLst>
      <p:ext uri="{BB962C8B-B14F-4D97-AF65-F5344CB8AC3E}">
        <p14:creationId xmlns:p14="http://schemas.microsoft.com/office/powerpoint/2010/main" val="27394847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idx="4294967295"/>
          </p:nvPr>
        </p:nvSpPr>
        <p:spPr>
          <a:xfrm>
            <a:off x="343500" y="373533"/>
            <a:ext cx="11056800" cy="7208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dirty="0"/>
              <a:t> MPI Process Affinity: Selected </a:t>
            </a:r>
            <a:r>
              <a:rPr lang="en-US" dirty="0" err="1"/>
              <a:t>Slurm</a:t>
            </a:r>
            <a:r>
              <a:rPr lang="en-US" dirty="0"/>
              <a:t> </a:t>
            </a:r>
            <a:r>
              <a:rPr lang="en-US" dirty="0" err="1"/>
              <a:t>srun</a:t>
            </a:r>
            <a:r>
              <a:rPr lang="en-US" dirty="0"/>
              <a:t> Options</a:t>
            </a:r>
            <a:endParaRPr dirty="0"/>
          </a:p>
        </p:txBody>
      </p:sp>
      <p:sp>
        <p:nvSpPr>
          <p:cNvPr id="153" name="Google Shape;153;p29"/>
          <p:cNvSpPr txBox="1">
            <a:spLocks noGrp="1"/>
          </p:cNvSpPr>
          <p:nvPr>
            <p:ph type="body" idx="4294967295"/>
          </p:nvPr>
        </p:nvSpPr>
        <p:spPr>
          <a:xfrm>
            <a:off x="641300" y="1221767"/>
            <a:ext cx="10461200" cy="46844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609585" indent="-457189">
              <a:spcBef>
                <a:spcPts val="800"/>
              </a:spcBef>
              <a:spcAft>
                <a:spcPts val="0"/>
              </a:spcAft>
              <a:buSzPts val="1800"/>
              <a:buChar char="●"/>
            </a:pPr>
            <a:r>
              <a:rPr lang="en-US">
                <a:solidFill>
                  <a:srgbClr val="0000FF"/>
                </a:solidFill>
              </a:rPr>
              <a:t>--cpu-bind=threads</a:t>
            </a:r>
            <a:endParaRPr/>
          </a:p>
          <a:p>
            <a:pPr marL="609585" indent="0">
              <a:lnSpc>
                <a:spcPct val="90000"/>
              </a:lnSpc>
              <a:spcBef>
                <a:spcPts val="0"/>
              </a:spcBef>
              <a:spcAft>
                <a:spcPts val="0"/>
              </a:spcAft>
              <a:buNone/>
            </a:pPr>
            <a:r>
              <a:rPr lang="en-US"/>
              <a:t>Automatically generate masks binding tasks to threads </a:t>
            </a:r>
            <a:endParaRPr/>
          </a:p>
          <a:p>
            <a:pPr marL="609585" indent="-457189">
              <a:spcBef>
                <a:spcPts val="800"/>
              </a:spcBef>
              <a:spcAft>
                <a:spcPts val="0"/>
              </a:spcAft>
              <a:buSzPts val="1800"/>
              <a:buChar char="●"/>
            </a:pPr>
            <a:r>
              <a:rPr lang="en-US">
                <a:solidFill>
                  <a:schemeClr val="hlink"/>
                </a:solidFill>
              </a:rPr>
              <a:t>--cpu-bind=cores</a:t>
            </a:r>
            <a:endParaRPr/>
          </a:p>
          <a:p>
            <a:pPr marL="609585" indent="0">
              <a:lnSpc>
                <a:spcPct val="90000"/>
              </a:lnSpc>
              <a:spcBef>
                <a:spcPts val="0"/>
              </a:spcBef>
              <a:spcAft>
                <a:spcPts val="0"/>
              </a:spcAft>
              <a:buClr>
                <a:schemeClr val="dk1"/>
              </a:buClr>
              <a:buSzPts val="1100"/>
              <a:buNone/>
            </a:pPr>
            <a:r>
              <a:rPr lang="en-US"/>
              <a:t>Automatically generate masks binding tasks to cores </a:t>
            </a:r>
            <a:endParaRPr/>
          </a:p>
          <a:p>
            <a:pPr marL="609585" indent="-457189">
              <a:spcBef>
                <a:spcPts val="800"/>
              </a:spcBef>
              <a:spcAft>
                <a:spcPts val="0"/>
              </a:spcAft>
              <a:buSzPts val="1800"/>
              <a:buChar char="●"/>
            </a:pPr>
            <a:r>
              <a:rPr lang="en-US">
                <a:solidFill>
                  <a:schemeClr val="hlink"/>
                </a:solidFill>
              </a:rPr>
              <a:t>--cpu-bind=sockets</a:t>
            </a:r>
            <a:endParaRPr/>
          </a:p>
          <a:p>
            <a:pPr marL="609585" indent="0">
              <a:lnSpc>
                <a:spcPct val="90000"/>
              </a:lnSpc>
              <a:spcBef>
                <a:spcPts val="0"/>
              </a:spcBef>
              <a:spcAft>
                <a:spcPts val="0"/>
              </a:spcAft>
              <a:buNone/>
            </a:pPr>
            <a:r>
              <a:rPr lang="en-US"/>
              <a:t>Automatically generate masks binding tasks to sockets </a:t>
            </a:r>
            <a:endParaRPr/>
          </a:p>
          <a:p>
            <a:pPr marL="609585" indent="-457189">
              <a:spcBef>
                <a:spcPts val="800"/>
              </a:spcBef>
              <a:spcAft>
                <a:spcPts val="0"/>
              </a:spcAft>
              <a:buSzPts val="1800"/>
              <a:buChar char="●"/>
            </a:pPr>
            <a:r>
              <a:rPr lang="en-US">
                <a:solidFill>
                  <a:srgbClr val="0000FF"/>
                </a:solidFill>
              </a:rPr>
              <a:t>--cpu-bind=map_cpu:&lt;cpulist&gt;</a:t>
            </a:r>
            <a:endParaRPr/>
          </a:p>
          <a:p>
            <a:pPr marL="609585" indent="0">
              <a:lnSpc>
                <a:spcPct val="90000"/>
              </a:lnSpc>
              <a:spcBef>
                <a:spcPts val="0"/>
              </a:spcBef>
              <a:spcAft>
                <a:spcPts val="0"/>
              </a:spcAft>
              <a:buNone/>
            </a:pPr>
            <a:r>
              <a:rPr lang="en-US"/>
              <a:t>Bind by setting CPU masks on tasks (or ranks)</a:t>
            </a:r>
            <a:endParaRPr/>
          </a:p>
          <a:p>
            <a:pPr marL="609585" indent="-457189">
              <a:spcBef>
                <a:spcPts val="800"/>
              </a:spcBef>
              <a:spcAft>
                <a:spcPts val="0"/>
              </a:spcAft>
              <a:buSzPts val="1800"/>
              <a:buChar char="●"/>
            </a:pPr>
            <a:r>
              <a:rPr lang="en-US">
                <a:solidFill>
                  <a:srgbClr val="0000FF"/>
                </a:solidFill>
              </a:rPr>
              <a:t>--cpu-bind=map_ldom:&lt;NUMA_domain_list&gt; </a:t>
            </a:r>
            <a:endParaRPr>
              <a:solidFill>
                <a:srgbClr val="0000FF"/>
              </a:solidFill>
            </a:endParaRPr>
          </a:p>
          <a:p>
            <a:pPr marL="609585" indent="0">
              <a:lnSpc>
                <a:spcPct val="90000"/>
              </a:lnSpc>
              <a:spcBef>
                <a:spcPts val="0"/>
              </a:spcBef>
              <a:spcAft>
                <a:spcPts val="0"/>
              </a:spcAft>
              <a:buNone/>
            </a:pPr>
            <a:r>
              <a:rPr lang="en-US"/>
              <a:t>Bind by mapping NUMA locality domain IDs to tasks</a:t>
            </a:r>
            <a:endParaRPr/>
          </a:p>
          <a:p>
            <a:pPr marL="609585" indent="0">
              <a:lnSpc>
                <a:spcPct val="90000"/>
              </a:lnSpc>
              <a:spcBef>
                <a:spcPts val="0"/>
              </a:spcBef>
              <a:spcAft>
                <a:spcPts val="0"/>
              </a:spcAft>
              <a:buNone/>
            </a:pPr>
            <a:r>
              <a:rPr lang="en-US"/>
              <a:t>(ldom means logical domain)</a:t>
            </a:r>
            <a:endParaRPr/>
          </a:p>
          <a:p>
            <a:pPr marL="358756" lvl="1" indent="0">
              <a:lnSpc>
                <a:spcPct val="90000"/>
              </a:lnSpc>
              <a:spcBef>
                <a:spcPts val="0"/>
              </a:spcBef>
              <a:spcAft>
                <a:spcPts val="0"/>
              </a:spcAft>
              <a:buClr>
                <a:schemeClr val="dk1"/>
              </a:buClr>
              <a:buSzPts val="2000"/>
              <a:buNone/>
            </a:pPr>
            <a:r>
              <a:rPr lang="en-US">
                <a:solidFill>
                  <a:srgbClr val="0000FF"/>
                </a:solidFill>
              </a:rPr>
              <a:t> </a:t>
            </a:r>
            <a:endParaRPr sz="2400"/>
          </a:p>
          <a:p>
            <a:pPr marL="0" indent="0">
              <a:spcBef>
                <a:spcPts val="400"/>
              </a:spcBef>
              <a:spcAft>
                <a:spcPts val="0"/>
              </a:spcAft>
              <a:buSzPts val="1500"/>
              <a:buNone/>
            </a:pPr>
            <a:endParaRPr sz="2000"/>
          </a:p>
        </p:txBody>
      </p:sp>
      <p:sp>
        <p:nvSpPr>
          <p:cNvPr id="154" name="Google Shape;154;p29"/>
          <p:cNvSpPr txBox="1"/>
          <p:nvPr/>
        </p:nvSpPr>
        <p:spPr>
          <a:xfrm>
            <a:off x="3733800" y="-1600200"/>
            <a:ext cx="184800" cy="369200"/>
          </a:xfrm>
          <a:prstGeom prst="rect">
            <a:avLst/>
          </a:prstGeom>
          <a:noFill/>
          <a:ln>
            <a:noFill/>
          </a:ln>
        </p:spPr>
        <p:txBody>
          <a:bodyPr spcFirstLastPara="1" wrap="square" lIns="91433" tIns="45700" rIns="91433" bIns="45700" anchor="t" anchorCtr="0">
            <a:noAutofit/>
          </a:bodyPr>
          <a:lstStyle/>
          <a:p>
            <a:pPr>
              <a:buClr>
                <a:srgbClr val="000000"/>
              </a:buClr>
              <a:buSzPts val="1400"/>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719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649267" y="233967"/>
            <a:ext cx="11173200" cy="769600"/>
          </a:xfrm>
          <a:prstGeom prst="rect">
            <a:avLst/>
          </a:prstGeom>
          <a:noFill/>
          <a:ln>
            <a:noFill/>
          </a:ln>
        </p:spPr>
        <p:txBody>
          <a:bodyPr spcFirstLastPara="1" vert="horz" wrap="square" lIns="0" tIns="0" rIns="0" bIns="0" numCol="1" anchor="t" anchorCtr="0" compatLnSpc="1">
            <a:prstTxWarp prst="textNoShape">
              <a:avLst/>
            </a:prstTxWarp>
            <a:noAutofit/>
          </a:bodyPr>
          <a:lstStyle/>
          <a:p>
            <a:pPr>
              <a:spcBef>
                <a:spcPts val="0"/>
              </a:spcBef>
              <a:spcAft>
                <a:spcPts val="0"/>
              </a:spcAft>
              <a:buSzPts val="1400"/>
            </a:pPr>
            <a:r>
              <a:rPr lang="en-US" sz="3467" dirty="0"/>
              <a:t>Example </a:t>
            </a:r>
            <a:r>
              <a:rPr lang="en-US" sz="3467" dirty="0" err="1"/>
              <a:t>mpirun</a:t>
            </a:r>
            <a:r>
              <a:rPr lang="en-US" sz="3467" dirty="0"/>
              <a:t> or </a:t>
            </a:r>
            <a:r>
              <a:rPr lang="en-US" sz="3467" dirty="0" err="1"/>
              <a:t>srun</a:t>
            </a:r>
            <a:r>
              <a:rPr lang="en-US" sz="3467" dirty="0"/>
              <a:t> Commands: Fix the Problem</a:t>
            </a:r>
            <a:endParaRPr sz="3467" dirty="0"/>
          </a:p>
        </p:txBody>
      </p:sp>
      <p:sp>
        <p:nvSpPr>
          <p:cNvPr id="308" name="Google Shape;308;p45"/>
          <p:cNvSpPr txBox="1">
            <a:spLocks noGrp="1"/>
          </p:cNvSpPr>
          <p:nvPr>
            <p:ph type="body" idx="1"/>
          </p:nvPr>
        </p:nvSpPr>
        <p:spPr>
          <a:xfrm>
            <a:off x="838367" y="889000"/>
            <a:ext cx="10550800" cy="2048400"/>
          </a:xfrm>
          <a:prstGeom prst="rect">
            <a:avLst/>
          </a:prstGeom>
          <a:noFill/>
          <a:ln>
            <a:noFill/>
          </a:ln>
        </p:spPr>
        <p:txBody>
          <a:bodyPr spcFirstLastPara="1" vert="horz" wrap="square" lIns="0" tIns="0" rIns="0" bIns="0" numCol="1" anchor="t" anchorCtr="0" compatLnSpc="1">
            <a:prstTxWarp prst="textNoShape">
              <a:avLst/>
            </a:prstTxWarp>
            <a:noAutofit/>
          </a:bodyPr>
          <a:lstStyle/>
          <a:p>
            <a:pPr marL="609585" indent="-457189">
              <a:lnSpc>
                <a:spcPct val="115000"/>
              </a:lnSpc>
              <a:spcBef>
                <a:spcPts val="0"/>
              </a:spcBef>
              <a:spcAft>
                <a:spcPts val="0"/>
              </a:spcAft>
              <a:buSzPts val="1800"/>
              <a:buChar char="●"/>
            </a:pPr>
            <a:r>
              <a:rPr lang="en-US" dirty="0">
                <a:solidFill>
                  <a:srgbClr val="FF0000"/>
                </a:solidFill>
              </a:rPr>
              <a:t>The reason is #MPI tasks is not divisible by 68!  </a:t>
            </a:r>
            <a:endParaRPr dirty="0"/>
          </a:p>
          <a:p>
            <a:pPr marL="1219170" lvl="1" indent="-440256">
              <a:lnSpc>
                <a:spcPct val="115000"/>
              </a:lnSpc>
              <a:spcBef>
                <a:spcPts val="0"/>
              </a:spcBef>
              <a:spcAft>
                <a:spcPts val="0"/>
              </a:spcAft>
              <a:buClr>
                <a:schemeClr val="tx1"/>
              </a:buClr>
              <a:buSzPts val="1600"/>
              <a:buChar char="○"/>
            </a:pPr>
            <a:r>
              <a:rPr lang="en-US" sz="2133" dirty="0"/>
              <a:t>Each MPI task is getting 68x4/#MPI tasks of logical cores as the domain size</a:t>
            </a:r>
            <a:endParaRPr sz="2133" dirty="0"/>
          </a:p>
          <a:p>
            <a:pPr marL="1219170" lvl="1" indent="-440256">
              <a:lnSpc>
                <a:spcPct val="115000"/>
              </a:lnSpc>
              <a:spcBef>
                <a:spcPts val="0"/>
              </a:spcBef>
              <a:spcAft>
                <a:spcPts val="0"/>
              </a:spcAft>
              <a:buClr>
                <a:schemeClr val="tx1"/>
              </a:buClr>
              <a:buSzPts val="1600"/>
              <a:buChar char="○"/>
            </a:pPr>
            <a:r>
              <a:rPr lang="en-US" sz="2133" dirty="0"/>
              <a:t>MPI tasks are crossing tile boundaries</a:t>
            </a:r>
            <a:endParaRPr sz="2133" dirty="0"/>
          </a:p>
          <a:p>
            <a:pPr marL="609585" indent="-457189">
              <a:lnSpc>
                <a:spcPct val="115000"/>
              </a:lnSpc>
              <a:spcBef>
                <a:spcPts val="0"/>
              </a:spcBef>
              <a:spcAft>
                <a:spcPts val="0"/>
              </a:spcAft>
              <a:buSzPts val="1800"/>
              <a:buChar char="●"/>
            </a:pPr>
            <a:r>
              <a:rPr lang="en-US" dirty="0"/>
              <a:t>Let’s set number of logical cores per MPI task manually by wasting extra 4 cores on purpose, which is 256/#MPI tasks</a:t>
            </a:r>
            <a:endParaRPr dirty="0"/>
          </a:p>
          <a:p>
            <a:pPr marL="1219170" indent="0">
              <a:lnSpc>
                <a:spcPct val="115000"/>
              </a:lnSpc>
              <a:spcBef>
                <a:spcPts val="0"/>
              </a:spcBef>
              <a:spcAft>
                <a:spcPts val="0"/>
              </a:spcAft>
              <a:buNone/>
            </a:pPr>
            <a:endParaRPr sz="2133" dirty="0"/>
          </a:p>
        </p:txBody>
      </p:sp>
      <p:sp>
        <p:nvSpPr>
          <p:cNvPr id="309" name="Google Shape;309;p45"/>
          <p:cNvSpPr txBox="1">
            <a:spLocks noGrp="1"/>
          </p:cNvSpPr>
          <p:nvPr>
            <p:ph type="body" idx="1"/>
          </p:nvPr>
        </p:nvSpPr>
        <p:spPr>
          <a:xfrm>
            <a:off x="1118500" y="3107767"/>
            <a:ext cx="10550800" cy="2749200"/>
          </a:xfrm>
          <a:prstGeom prst="rect">
            <a:avLst/>
          </a:prstGeom>
          <a:solidFill>
            <a:srgbClr val="D6ECF4"/>
          </a:solidFill>
          <a:ln>
            <a:noFill/>
          </a:ln>
        </p:spPr>
        <p:txBody>
          <a:bodyPr spcFirstLastPara="1" vert="horz" wrap="square" lIns="0" tIns="0" rIns="0" bIns="0" numCol="1" anchor="t" anchorCtr="0" compatLnSpc="1">
            <a:prstTxWarp prst="textNoShape">
              <a:avLst/>
            </a:prstTxWarp>
            <a:noAutofit/>
          </a:bodyPr>
          <a:lstStyle/>
          <a:p>
            <a:pPr marL="609585" indent="-457189">
              <a:lnSpc>
                <a:spcPct val="115000"/>
              </a:lnSpc>
              <a:spcBef>
                <a:spcPts val="0"/>
              </a:spcBef>
              <a:spcAft>
                <a:spcPts val="0"/>
              </a:spcAft>
              <a:buSzPts val="1800"/>
              <a:buChar char="●"/>
            </a:pPr>
            <a:r>
              <a:rPr lang="en-US" dirty="0">
                <a:solidFill>
                  <a:srgbClr val="000000"/>
                </a:solidFill>
              </a:rPr>
              <a:t>Cray MPICH with Aries network using native SLURM</a:t>
            </a:r>
            <a:endParaRPr dirty="0">
              <a:solidFill>
                <a:srgbClr val="000000"/>
              </a:solidFill>
            </a:endParaRPr>
          </a:p>
          <a:p>
            <a:pPr marL="1219170" lvl="1" indent="-440256">
              <a:lnSpc>
                <a:spcPct val="115000"/>
              </a:lnSpc>
              <a:spcBef>
                <a:spcPts val="0"/>
              </a:spcBef>
              <a:spcAft>
                <a:spcPts val="0"/>
              </a:spcAft>
              <a:buClr>
                <a:schemeClr val="accent1"/>
              </a:buClr>
              <a:buSzPts val="1600"/>
              <a:buChar char="○"/>
            </a:pPr>
            <a:r>
              <a:rPr lang="en-US" sz="2133" dirty="0">
                <a:solidFill>
                  <a:srgbClr val="0000FF"/>
                </a:solidFill>
              </a:rPr>
              <a:t>% </a:t>
            </a:r>
            <a:r>
              <a:rPr lang="en-US" sz="2133" dirty="0" err="1">
                <a:solidFill>
                  <a:srgbClr val="0000FF"/>
                </a:solidFill>
              </a:rPr>
              <a:t>srun</a:t>
            </a:r>
            <a:r>
              <a:rPr lang="en-US" sz="2133" dirty="0">
                <a:solidFill>
                  <a:srgbClr val="0000FF"/>
                </a:solidFill>
              </a:rPr>
              <a:t> -n 16 -c 16 --</a:t>
            </a:r>
            <a:r>
              <a:rPr lang="en-US" sz="2133" dirty="0" err="1">
                <a:solidFill>
                  <a:srgbClr val="0000FF"/>
                </a:solidFill>
              </a:rPr>
              <a:t>cpu_bind</a:t>
            </a:r>
            <a:r>
              <a:rPr lang="en-US" sz="2133" dirty="0">
                <a:solidFill>
                  <a:srgbClr val="0000FF"/>
                </a:solidFill>
              </a:rPr>
              <a:t>=cores ./</a:t>
            </a:r>
            <a:r>
              <a:rPr lang="en-US" sz="2133" dirty="0" err="1">
                <a:solidFill>
                  <a:srgbClr val="0000FF"/>
                </a:solidFill>
              </a:rPr>
              <a:t>code.exe</a:t>
            </a:r>
            <a:endParaRPr sz="2133" dirty="0"/>
          </a:p>
          <a:p>
            <a:pPr marL="1219170" indent="0">
              <a:lnSpc>
                <a:spcPct val="115000"/>
              </a:lnSpc>
              <a:spcBef>
                <a:spcPts val="0"/>
              </a:spcBef>
              <a:spcAft>
                <a:spcPts val="0"/>
              </a:spcAft>
              <a:buNone/>
            </a:pPr>
            <a:r>
              <a:rPr lang="en-US" sz="2133" dirty="0"/>
              <a:t>Notes: Here the value for </a:t>
            </a:r>
            <a:r>
              <a:rPr lang="en-US" sz="2133" dirty="0">
                <a:solidFill>
                  <a:srgbClr val="0000FF"/>
                </a:solidFill>
              </a:rPr>
              <a:t>-c</a:t>
            </a:r>
            <a:r>
              <a:rPr lang="en-US" sz="2133" dirty="0"/>
              <a:t> is also </a:t>
            </a:r>
            <a:r>
              <a:rPr lang="en-US" sz="2133" dirty="0">
                <a:solidFill>
                  <a:srgbClr val="1610FF"/>
                </a:solidFill>
              </a:rPr>
              <a:t>set to number of logical cores per MPI </a:t>
            </a:r>
            <a:r>
              <a:rPr lang="en-US" sz="2133" dirty="0"/>
              <a:t>task, i.e., 256/#MPI tasks. </a:t>
            </a:r>
            <a:endParaRPr sz="2133" dirty="0"/>
          </a:p>
          <a:p>
            <a:pPr marL="609585" indent="-457189">
              <a:lnSpc>
                <a:spcPct val="115000"/>
              </a:lnSpc>
              <a:spcBef>
                <a:spcPts val="0"/>
              </a:spcBef>
              <a:spcAft>
                <a:spcPts val="0"/>
              </a:spcAft>
              <a:buSzPts val="1800"/>
              <a:buChar char="●"/>
            </a:pPr>
            <a:r>
              <a:rPr lang="en-US" dirty="0"/>
              <a:t>Intel MPI with Omni Path using </a:t>
            </a:r>
            <a:r>
              <a:rPr lang="en-US" dirty="0" err="1"/>
              <a:t>mpirun</a:t>
            </a:r>
            <a:r>
              <a:rPr lang="en-US" dirty="0"/>
              <a:t>:</a:t>
            </a:r>
            <a:endParaRPr dirty="0"/>
          </a:p>
          <a:p>
            <a:pPr marL="1219170" lvl="1" indent="-440256">
              <a:lnSpc>
                <a:spcPct val="115000"/>
              </a:lnSpc>
              <a:spcBef>
                <a:spcPts val="0"/>
              </a:spcBef>
              <a:spcAft>
                <a:spcPts val="0"/>
              </a:spcAft>
              <a:buClr>
                <a:schemeClr val="tx1"/>
              </a:buClr>
              <a:buSzPts val="1600"/>
              <a:buChar char="○"/>
            </a:pPr>
            <a:r>
              <a:rPr lang="en-US" sz="2133" dirty="0">
                <a:solidFill>
                  <a:schemeClr val="hlink"/>
                </a:solidFill>
              </a:rPr>
              <a:t>% export I_MPI_PIN_DOMAIN=16</a:t>
            </a:r>
            <a:endParaRPr sz="2133" dirty="0">
              <a:solidFill>
                <a:schemeClr val="dk1"/>
              </a:solidFill>
            </a:endParaRPr>
          </a:p>
          <a:p>
            <a:pPr marL="1219170" lvl="1" indent="-440256">
              <a:lnSpc>
                <a:spcPct val="115000"/>
              </a:lnSpc>
              <a:spcBef>
                <a:spcPts val="0"/>
              </a:spcBef>
              <a:spcAft>
                <a:spcPts val="0"/>
              </a:spcAft>
              <a:buClr>
                <a:schemeClr val="tx1"/>
              </a:buClr>
              <a:buSzPts val="1600"/>
              <a:buChar char="○"/>
            </a:pPr>
            <a:r>
              <a:rPr lang="en-US" sz="2133" dirty="0">
                <a:solidFill>
                  <a:schemeClr val="hlink"/>
                </a:solidFill>
              </a:rPr>
              <a:t>% </a:t>
            </a:r>
            <a:r>
              <a:rPr lang="en-US" sz="2133" dirty="0" err="1">
                <a:solidFill>
                  <a:schemeClr val="hlink"/>
                </a:solidFill>
              </a:rPr>
              <a:t>mpirun</a:t>
            </a:r>
            <a:r>
              <a:rPr lang="en-US" sz="2133" dirty="0">
                <a:solidFill>
                  <a:schemeClr val="hlink"/>
                </a:solidFill>
              </a:rPr>
              <a:t> -n 16 ./</a:t>
            </a:r>
            <a:r>
              <a:rPr lang="en-US" sz="2133" dirty="0" err="1">
                <a:solidFill>
                  <a:schemeClr val="hlink"/>
                </a:solidFill>
              </a:rPr>
              <a:t>code.exe</a:t>
            </a:r>
            <a:endParaRPr sz="2133" dirty="0"/>
          </a:p>
        </p:txBody>
      </p:sp>
    </p:spTree>
    <p:extLst>
      <p:ext uri="{BB962C8B-B14F-4D97-AF65-F5344CB8AC3E}">
        <p14:creationId xmlns:p14="http://schemas.microsoft.com/office/powerpoint/2010/main" val="34029927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idx="4294967295"/>
          </p:nvPr>
        </p:nvSpPr>
        <p:spPr>
          <a:xfrm>
            <a:off x="480456" y="179869"/>
            <a:ext cx="90920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sz="3733" dirty="0"/>
              <a:t> Now It Looks Good!</a:t>
            </a:r>
            <a:endParaRPr sz="3733" dirty="0"/>
          </a:p>
        </p:txBody>
      </p:sp>
      <p:pic>
        <p:nvPicPr>
          <p:cNvPr id="315" name="Google Shape;315;p46"/>
          <p:cNvPicPr preferRelativeResize="0">
            <a:picLocks noGrp="1"/>
          </p:cNvPicPr>
          <p:nvPr>
            <p:ph type="body" idx="4294967295"/>
          </p:nvPr>
        </p:nvPicPr>
        <p:blipFill rotWithShape="1">
          <a:blip r:embed="rId3">
            <a:alphaModFix/>
          </a:blip>
          <a:srcRect/>
          <a:stretch/>
        </p:blipFill>
        <p:spPr>
          <a:xfrm>
            <a:off x="1385455" y="1104599"/>
            <a:ext cx="9003600" cy="4648800"/>
          </a:xfrm>
          <a:prstGeom prst="rect">
            <a:avLst/>
          </a:prstGeom>
          <a:noFill/>
          <a:ln>
            <a:noFill/>
          </a:ln>
        </p:spPr>
      </p:pic>
    </p:spTree>
    <p:extLst>
      <p:ext uri="{BB962C8B-B14F-4D97-AF65-F5344CB8AC3E}">
        <p14:creationId xmlns:p14="http://schemas.microsoft.com/office/powerpoint/2010/main" val="7723202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383826" y="2099644"/>
            <a:ext cx="9008026" cy="360098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r>
              <a:rPr lang="en-US" sz="1200" b="1" dirty="0"/>
              <a:t>available: 2 nodes (0-1)</a:t>
            </a:r>
          </a:p>
          <a:p>
            <a:r>
              <a:rPr lang="da-DK" sz="1200" b="1" dirty="0">
                <a:solidFill>
                  <a:srgbClr val="FF0000"/>
                </a:solidFill>
              </a:rPr>
              <a:t>node 0 </a:t>
            </a:r>
            <a:r>
              <a:rPr lang="da-DK" sz="1200" b="1" dirty="0" err="1">
                <a:solidFill>
                  <a:srgbClr val="FF0000"/>
                </a:solidFill>
              </a:rPr>
              <a:t>cpus</a:t>
            </a:r>
            <a:r>
              <a:rPr lang="da-DK" sz="1200" b="1" dirty="0">
                <a:solidFill>
                  <a:srgbClr val="FF0000"/>
                </a:solidFill>
              </a:rPr>
              <a:t>: 0 1 2 3 4 5 6 7 8 9 10 11 12 13 14 15 16 17 18 19 20 21 22 23 24 25 26 27 28 29 30 31 32 33 34 35 36 37 38 39 40 41 42 43 44 45 46 47 48 49 50 51 52 53 54 55 56 57 58 59 60 61 62 63 64 65 66 67</a:t>
            </a:r>
            <a:r>
              <a:rPr lang="da-DK" sz="1200" b="1" dirty="0"/>
              <a:t>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a:t>
            </a:r>
          </a:p>
          <a:p>
            <a:r>
              <a:rPr lang="it-IT" sz="1200" b="1" dirty="0" err="1">
                <a:solidFill>
                  <a:srgbClr val="0000FF"/>
                </a:solidFill>
              </a:rPr>
              <a:t>node</a:t>
            </a:r>
            <a:r>
              <a:rPr lang="it-IT" sz="1200" b="1" dirty="0">
                <a:solidFill>
                  <a:srgbClr val="0000FF"/>
                </a:solidFill>
              </a:rPr>
              <a:t> 0 </a:t>
            </a:r>
            <a:r>
              <a:rPr lang="it-IT" sz="1200" b="1" dirty="0" err="1">
                <a:solidFill>
                  <a:srgbClr val="0000FF"/>
                </a:solidFill>
              </a:rPr>
              <a:t>size</a:t>
            </a:r>
            <a:r>
              <a:rPr lang="it-IT" sz="1200" b="1" dirty="0">
                <a:solidFill>
                  <a:srgbClr val="0000FF"/>
                </a:solidFill>
              </a:rPr>
              <a:t>: 96723 MB</a:t>
            </a:r>
          </a:p>
          <a:p>
            <a:r>
              <a:rPr lang="en-US" sz="1200" b="1" dirty="0"/>
              <a:t>node 0 free: 93924 MB</a:t>
            </a:r>
          </a:p>
          <a:p>
            <a:r>
              <a:rPr lang="en-US" sz="1200" b="1" dirty="0">
                <a:solidFill>
                  <a:srgbClr val="FF0000"/>
                </a:solidFill>
              </a:rPr>
              <a:t>node 1 </a:t>
            </a:r>
            <a:r>
              <a:rPr lang="en-US" sz="1200" b="1" dirty="0" err="1">
                <a:solidFill>
                  <a:srgbClr val="FF0000"/>
                </a:solidFill>
              </a:rPr>
              <a:t>cpus</a:t>
            </a:r>
            <a:r>
              <a:rPr lang="en-US" sz="1200" b="1" dirty="0">
                <a:solidFill>
                  <a:srgbClr val="FF0000"/>
                </a:solidFill>
              </a:rPr>
              <a:t>: </a:t>
            </a:r>
          </a:p>
          <a:p>
            <a:r>
              <a:rPr lang="it-IT" sz="1200" b="1" dirty="0" err="1">
                <a:solidFill>
                  <a:srgbClr val="0000FF"/>
                </a:solidFill>
              </a:rPr>
              <a:t>node</a:t>
            </a:r>
            <a:r>
              <a:rPr lang="it-IT" sz="1200" b="1" dirty="0">
                <a:solidFill>
                  <a:srgbClr val="0000FF"/>
                </a:solidFill>
              </a:rPr>
              <a:t> 1 </a:t>
            </a:r>
            <a:r>
              <a:rPr lang="it-IT" sz="1200" b="1" dirty="0" err="1">
                <a:solidFill>
                  <a:srgbClr val="0000FF"/>
                </a:solidFill>
              </a:rPr>
              <a:t>size</a:t>
            </a:r>
            <a:r>
              <a:rPr lang="it-IT" sz="1200" b="1" dirty="0">
                <a:solidFill>
                  <a:srgbClr val="0000FF"/>
                </a:solidFill>
              </a:rPr>
              <a:t>: 16157 MB</a:t>
            </a:r>
          </a:p>
          <a:p>
            <a:r>
              <a:rPr lang="en-US" sz="1200" b="1" dirty="0"/>
              <a:t>node 1 free: 16088 MB</a:t>
            </a:r>
          </a:p>
          <a:p>
            <a:r>
              <a:rPr lang="en-US" sz="1200" b="1" dirty="0">
                <a:solidFill>
                  <a:srgbClr val="0000FF"/>
                </a:solidFill>
              </a:rPr>
              <a:t>node distances:</a:t>
            </a:r>
          </a:p>
          <a:p>
            <a:r>
              <a:rPr lang="en-US" sz="1200" b="1" dirty="0">
                <a:solidFill>
                  <a:srgbClr val="0000FF"/>
                </a:solidFill>
              </a:rPr>
              <a:t>node   0   1 </a:t>
            </a:r>
          </a:p>
          <a:p>
            <a:r>
              <a:rPr lang="en-US" sz="1200" b="1" dirty="0">
                <a:solidFill>
                  <a:srgbClr val="0000FF"/>
                </a:solidFill>
              </a:rPr>
              <a:t>  0:  10  31 </a:t>
            </a:r>
          </a:p>
          <a:p>
            <a:r>
              <a:rPr lang="en-US" sz="1200" b="1" dirty="0">
                <a:solidFill>
                  <a:srgbClr val="0000FF"/>
                </a:solidFill>
              </a:rPr>
              <a:t>  1:  31  10 </a:t>
            </a:r>
          </a:p>
        </p:txBody>
      </p:sp>
      <p:sp>
        <p:nvSpPr>
          <p:cNvPr id="2" name="Title 1"/>
          <p:cNvSpPr>
            <a:spLocks noGrp="1"/>
          </p:cNvSpPr>
          <p:nvPr>
            <p:ph type="title"/>
          </p:nvPr>
        </p:nvSpPr>
        <p:spPr>
          <a:xfrm>
            <a:off x="573740" y="321644"/>
            <a:ext cx="10040471" cy="889000"/>
          </a:xfrm>
        </p:spPr>
        <p:txBody>
          <a:bodyPr>
            <a:noAutofit/>
          </a:bodyPr>
          <a:lstStyle/>
          <a:p>
            <a:r>
              <a:rPr lang="en-US" sz="3100" dirty="0"/>
              <a:t>Intel KNL </a:t>
            </a:r>
            <a:r>
              <a:rPr lang="en-US" sz="3100" dirty="0" err="1"/>
              <a:t>Quad,Flat</a:t>
            </a:r>
            <a:r>
              <a:rPr lang="en-US" sz="3100" dirty="0"/>
              <a:t> Node Example</a:t>
            </a:r>
            <a:br>
              <a:rPr lang="en-US" sz="3100" dirty="0"/>
            </a:br>
            <a:r>
              <a:rPr lang="en-US" sz="3100" dirty="0"/>
              <a:t> </a:t>
            </a:r>
            <a:endParaRPr lang="en-US" sz="3100" dirty="0">
              <a:solidFill>
                <a:srgbClr val="800000"/>
              </a:solidFill>
            </a:endParaRPr>
          </a:p>
        </p:txBody>
      </p:sp>
      <p:sp>
        <p:nvSpPr>
          <p:cNvPr id="3" name="Content Placeholder 2"/>
          <p:cNvSpPr>
            <a:spLocks noGrp="1"/>
          </p:cNvSpPr>
          <p:nvPr>
            <p:ph idx="1"/>
          </p:nvPr>
        </p:nvSpPr>
        <p:spPr>
          <a:xfrm>
            <a:off x="1380566" y="1210644"/>
            <a:ext cx="9093472" cy="5342556"/>
          </a:xfrm>
        </p:spPr>
        <p:txBody>
          <a:bodyPr/>
          <a:lstStyle/>
          <a:p>
            <a:pPr marL="0" indent="0">
              <a:buNone/>
            </a:pPr>
            <a:endParaRPr lang="en-US" sz="2200" b="1" dirty="0"/>
          </a:p>
          <a:p>
            <a:pPr marL="0" indent="0">
              <a:buNone/>
            </a:pPr>
            <a:r>
              <a:rPr lang="en-US" sz="2200" b="1" dirty="0"/>
              <a:t>% </a:t>
            </a:r>
            <a:r>
              <a:rPr lang="en-US" sz="2200" b="1" dirty="0" err="1"/>
              <a:t>numactl</a:t>
            </a:r>
            <a:r>
              <a:rPr lang="en-US" sz="2200" b="1" dirty="0"/>
              <a:t> –H</a:t>
            </a:r>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10" name="TextBox 9"/>
          <p:cNvSpPr txBox="1"/>
          <p:nvPr/>
        </p:nvSpPr>
        <p:spPr>
          <a:xfrm>
            <a:off x="3275049" y="5238965"/>
            <a:ext cx="6630952" cy="923330"/>
          </a:xfrm>
          <a:prstGeom prst="rect">
            <a:avLst/>
          </a:prstGeom>
          <a:solidFill>
            <a:srgbClr val="FEF6D7"/>
          </a:solidFill>
        </p:spPr>
        <p:txBody>
          <a:bodyPr wrap="square" rtlCol="0">
            <a:spAutoFit/>
          </a:bodyPr>
          <a:lstStyle/>
          <a:p>
            <a:pPr marL="285750" indent="-285750">
              <a:buFont typeface="Arial"/>
              <a:buChar char="•"/>
            </a:pPr>
            <a:r>
              <a:rPr lang="en-US" dirty="0"/>
              <a:t>The </a:t>
            </a:r>
            <a:r>
              <a:rPr lang="en-US" dirty="0" err="1"/>
              <a:t>quad,flat</a:t>
            </a:r>
            <a:r>
              <a:rPr lang="en-US" dirty="0"/>
              <a:t> mode has only 2 NUMA nodes with all CPUs on the NUMA node 0 (DDR memory). </a:t>
            </a:r>
          </a:p>
          <a:p>
            <a:pPr marL="285750" indent="-285750">
              <a:buFont typeface="Arial"/>
              <a:buChar char="•"/>
            </a:pPr>
            <a:r>
              <a:rPr lang="en-US" dirty="0"/>
              <a:t>And NUMA node 1 has MCDRAM (high bandwidth memory).</a:t>
            </a:r>
          </a:p>
        </p:txBody>
      </p:sp>
      <p:sp>
        <p:nvSpPr>
          <p:cNvPr id="11" name="TextBox 10"/>
          <p:cNvSpPr txBox="1"/>
          <p:nvPr/>
        </p:nvSpPr>
        <p:spPr>
          <a:xfrm>
            <a:off x="5111287" y="973843"/>
            <a:ext cx="4794714" cy="769441"/>
          </a:xfrm>
          <a:prstGeom prst="rect">
            <a:avLst/>
          </a:prstGeom>
          <a:solidFill>
            <a:srgbClr val="F9FDFF"/>
          </a:solidFill>
        </p:spPr>
        <p:txBody>
          <a:bodyPr wrap="square" rtlCol="0">
            <a:spAutoFit/>
          </a:bodyPr>
          <a:lstStyle/>
          <a:p>
            <a:r>
              <a:rPr lang="en-US" sz="2200" b="1" dirty="0"/>
              <a:t>Cori KNL </a:t>
            </a:r>
            <a:r>
              <a:rPr lang="en-US" sz="2200" b="1" dirty="0" err="1"/>
              <a:t>quad,flat</a:t>
            </a:r>
            <a:r>
              <a:rPr lang="en-US" sz="2200" b="1" dirty="0"/>
              <a:t> node example</a:t>
            </a:r>
          </a:p>
          <a:p>
            <a:r>
              <a:rPr lang="en-US" sz="2200" b="1" dirty="0"/>
              <a:t>68 cores (272 CPUs)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195</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964823540"/>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58" y="389161"/>
            <a:ext cx="10983384" cy="889000"/>
          </a:xfrm>
        </p:spPr>
        <p:txBody>
          <a:bodyPr>
            <a:noAutofit/>
          </a:bodyPr>
          <a:lstStyle/>
          <a:p>
            <a:r>
              <a:rPr lang="en-US" sz="2900" dirty="0"/>
              <a:t>Essential Runtime Settings for KNL MCDRAM Memory Affinity </a:t>
            </a:r>
          </a:p>
        </p:txBody>
      </p:sp>
      <p:sp>
        <p:nvSpPr>
          <p:cNvPr id="5" name="Content Placeholder 4"/>
          <p:cNvSpPr>
            <a:spLocks noGrp="1"/>
          </p:cNvSpPr>
          <p:nvPr>
            <p:ph idx="1"/>
          </p:nvPr>
        </p:nvSpPr>
        <p:spPr>
          <a:xfrm>
            <a:off x="922795" y="1278161"/>
            <a:ext cx="11269205" cy="5104469"/>
          </a:xfrm>
        </p:spPr>
        <p:txBody>
          <a:bodyPr>
            <a:normAutofit/>
          </a:bodyPr>
          <a:lstStyle/>
          <a:p>
            <a:r>
              <a:rPr lang="en-US" sz="2600" dirty="0">
                <a:latin typeface="Arial"/>
                <a:cs typeface="Arial"/>
              </a:rPr>
              <a:t>In quad, cache mode, no special setting is needed to use MCDRAM</a:t>
            </a:r>
          </a:p>
          <a:p>
            <a:r>
              <a:rPr lang="en-US" sz="2600" dirty="0">
                <a:latin typeface="Arial"/>
                <a:cs typeface="Arial"/>
              </a:rPr>
              <a:t>In </a:t>
            </a:r>
            <a:r>
              <a:rPr lang="en-US" sz="2600" dirty="0" err="1">
                <a:latin typeface="Arial"/>
                <a:cs typeface="Arial"/>
              </a:rPr>
              <a:t>quad,flat</a:t>
            </a:r>
            <a:r>
              <a:rPr lang="en-US" sz="2600" dirty="0">
                <a:latin typeface="Arial"/>
                <a:cs typeface="Arial"/>
              </a:rPr>
              <a:t> mode, using </a:t>
            </a:r>
            <a:r>
              <a:rPr lang="en-US" sz="2600" dirty="0" err="1">
                <a:latin typeface="Arial"/>
                <a:cs typeface="Arial"/>
              </a:rPr>
              <a:t>quad,flat</a:t>
            </a:r>
            <a:r>
              <a:rPr lang="en-US" sz="2600" dirty="0">
                <a:latin typeface="Arial"/>
                <a:cs typeface="Arial"/>
              </a:rPr>
              <a:t> as an example</a:t>
            </a:r>
          </a:p>
          <a:p>
            <a:pPr lvl="1"/>
            <a:r>
              <a:rPr lang="en-US" sz="2200" dirty="0">
                <a:latin typeface="Arial"/>
                <a:cs typeface="Arial"/>
              </a:rPr>
              <a:t>NUMA node 1 is MCDRAM</a:t>
            </a:r>
          </a:p>
          <a:p>
            <a:r>
              <a:rPr lang="en-US" sz="2600" dirty="0">
                <a:latin typeface="Arial"/>
                <a:cs typeface="Arial"/>
              </a:rPr>
              <a:t>Enforced memory mapping to MCDRAM</a:t>
            </a:r>
          </a:p>
          <a:p>
            <a:pPr lvl="1"/>
            <a:r>
              <a:rPr lang="en-US" sz="2200" dirty="0">
                <a:latin typeface="Arial"/>
                <a:cs typeface="Arial"/>
              </a:rPr>
              <a:t>If using &gt;16 GB, malloc will fail</a:t>
            </a:r>
          </a:p>
          <a:p>
            <a:pPr lvl="1"/>
            <a:r>
              <a:rPr lang="en-US" sz="2200" dirty="0">
                <a:latin typeface="Arial"/>
                <a:ea typeface="Courier New"/>
                <a:cs typeface="Arial"/>
                <a:sym typeface="Courier New"/>
              </a:rPr>
              <a:t>Use “</a:t>
            </a:r>
            <a:r>
              <a:rPr lang="en-US" sz="2200" b="1" dirty="0" err="1">
                <a:solidFill>
                  <a:srgbClr val="0000FF"/>
                </a:solidFill>
                <a:latin typeface="Arial"/>
                <a:ea typeface="Courier New"/>
                <a:cs typeface="Arial"/>
                <a:sym typeface="Courier New"/>
              </a:rPr>
              <a:t>numactl</a:t>
            </a:r>
            <a:r>
              <a:rPr lang="en-US" sz="2200" b="1" dirty="0">
                <a:solidFill>
                  <a:srgbClr val="0000FF"/>
                </a:solidFill>
                <a:latin typeface="Arial"/>
                <a:ea typeface="Courier New"/>
                <a:cs typeface="Arial"/>
                <a:sym typeface="Courier New"/>
              </a:rPr>
              <a:t> -m 1 ./</a:t>
            </a:r>
            <a:r>
              <a:rPr lang="en-US" sz="2200" b="1" dirty="0" err="1">
                <a:solidFill>
                  <a:srgbClr val="0000FF"/>
                </a:solidFill>
                <a:latin typeface="Arial"/>
                <a:ea typeface="Courier New"/>
                <a:cs typeface="Arial"/>
                <a:sym typeface="Courier New"/>
              </a:rPr>
              <a:t>myapp</a:t>
            </a:r>
            <a:r>
              <a:rPr lang="en-US" sz="2200" dirty="0">
                <a:latin typeface="Arial"/>
                <a:ea typeface="Courier New"/>
                <a:cs typeface="Arial"/>
                <a:sym typeface="Courier New"/>
              </a:rPr>
              <a:t>” as the executable    </a:t>
            </a:r>
          </a:p>
          <a:p>
            <a:pPr marL="0" indent="0">
              <a:spcBef>
                <a:spcPts val="0"/>
              </a:spcBef>
              <a:buNone/>
            </a:pPr>
            <a:r>
              <a:rPr lang="en-US" sz="2200" dirty="0">
                <a:latin typeface="Arial"/>
                <a:ea typeface="Courier New"/>
                <a:cs typeface="Arial"/>
                <a:sym typeface="Courier New"/>
              </a:rPr>
              <a:t>       (instead of “./</a:t>
            </a:r>
            <a:r>
              <a:rPr lang="en-US" sz="2200" dirty="0" err="1">
                <a:latin typeface="Arial"/>
                <a:ea typeface="Courier New"/>
                <a:cs typeface="Arial"/>
                <a:sym typeface="Courier New"/>
              </a:rPr>
              <a:t>myapp</a:t>
            </a:r>
            <a:r>
              <a:rPr lang="en-US" sz="2200" dirty="0">
                <a:latin typeface="Arial"/>
                <a:ea typeface="Courier New"/>
                <a:cs typeface="Arial"/>
                <a:sym typeface="Courier New"/>
              </a:rPr>
              <a:t>”)</a:t>
            </a:r>
          </a:p>
          <a:p>
            <a:r>
              <a:rPr lang="en-US" sz="2600" dirty="0">
                <a:latin typeface="Arial"/>
                <a:cs typeface="Arial"/>
              </a:rPr>
              <a:t>Preferred memory mapping to MCDRAM</a:t>
            </a:r>
          </a:p>
          <a:p>
            <a:pPr lvl="1"/>
            <a:r>
              <a:rPr lang="en-US" sz="2200" dirty="0">
                <a:latin typeface="Arial"/>
                <a:cs typeface="Arial"/>
              </a:rPr>
              <a:t>If using &gt;16 GB, malloc will spill to DDR</a:t>
            </a:r>
          </a:p>
          <a:p>
            <a:pPr lvl="1"/>
            <a:r>
              <a:rPr lang="en-US" sz="2200" dirty="0">
                <a:latin typeface="Arial"/>
                <a:ea typeface="Courier New"/>
                <a:cs typeface="Arial"/>
                <a:sym typeface="Courier New"/>
              </a:rPr>
              <a:t>Use “</a:t>
            </a:r>
            <a:r>
              <a:rPr lang="en-US" sz="2200" b="1" dirty="0" err="1">
                <a:solidFill>
                  <a:srgbClr val="0000FF"/>
                </a:solidFill>
                <a:latin typeface="Arial"/>
                <a:ea typeface="Courier New"/>
                <a:cs typeface="Arial"/>
                <a:sym typeface="Courier New"/>
              </a:rPr>
              <a:t>numactl</a:t>
            </a:r>
            <a:r>
              <a:rPr lang="en-US" sz="2200" b="1" dirty="0">
                <a:solidFill>
                  <a:srgbClr val="0000FF"/>
                </a:solidFill>
                <a:latin typeface="Arial"/>
                <a:ea typeface="Courier New"/>
                <a:cs typeface="Arial"/>
                <a:sym typeface="Courier New"/>
              </a:rPr>
              <a:t> -p 1 ./</a:t>
            </a:r>
            <a:r>
              <a:rPr lang="en-US" sz="2200" b="1" dirty="0" err="1">
                <a:solidFill>
                  <a:srgbClr val="0000FF"/>
                </a:solidFill>
                <a:latin typeface="Arial"/>
                <a:ea typeface="Courier New"/>
                <a:cs typeface="Arial"/>
                <a:sym typeface="Courier New"/>
              </a:rPr>
              <a:t>myapp</a:t>
            </a:r>
            <a:r>
              <a:rPr lang="en-US" sz="2200" dirty="0">
                <a:latin typeface="Arial"/>
                <a:ea typeface="Courier New"/>
                <a:cs typeface="Arial"/>
                <a:sym typeface="Courier New"/>
              </a:rPr>
              <a:t>” as the executable </a:t>
            </a:r>
          </a:p>
          <a:p>
            <a:pPr marL="0" indent="0">
              <a:spcBef>
                <a:spcPts val="0"/>
              </a:spcBef>
              <a:buNone/>
            </a:pPr>
            <a:r>
              <a:rPr lang="en-US" sz="2200" dirty="0">
                <a:latin typeface="Arial"/>
                <a:ea typeface="Courier New"/>
                <a:cs typeface="Arial"/>
                <a:sym typeface="Courier New"/>
              </a:rPr>
              <a:t>       (instead of “./</a:t>
            </a:r>
            <a:r>
              <a:rPr lang="en-US" sz="2200" dirty="0" err="1">
                <a:latin typeface="Arial"/>
                <a:ea typeface="Courier New"/>
                <a:cs typeface="Arial"/>
                <a:sym typeface="Courier New"/>
              </a:rPr>
              <a:t>myapp</a:t>
            </a:r>
            <a:r>
              <a:rPr lang="en-US" sz="2200" dirty="0">
                <a:latin typeface="Arial"/>
                <a:ea typeface="Courier New"/>
                <a:cs typeface="Arial"/>
                <a:sym typeface="Courier New"/>
              </a:rPr>
              <a:t>”)</a:t>
            </a: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196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071341782"/>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518835" y="285721"/>
            <a:ext cx="11375136" cy="458587"/>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a:lnSpc>
                <a:spcPct val="85000"/>
              </a:lnSpc>
            </a:pPr>
            <a:r>
              <a:rPr lang="en-US" sz="3300" b="1" dirty="0">
                <a:solidFill>
                  <a:schemeClr val="tx2"/>
                </a:solidFill>
              </a:rPr>
              <a:t>Process and Thread Affinity Best Practices</a:t>
            </a:r>
            <a:endParaRPr sz="3300" b="1" dirty="0">
              <a:solidFill>
                <a:schemeClr val="tx2"/>
              </a:solidFill>
            </a:endParaRPr>
          </a:p>
        </p:txBody>
      </p:sp>
      <p:sp>
        <p:nvSpPr>
          <p:cNvPr id="367" name="Google Shape;367;p53"/>
          <p:cNvSpPr txBox="1">
            <a:spLocks noGrp="1"/>
          </p:cNvSpPr>
          <p:nvPr>
            <p:ph type="body" idx="1"/>
          </p:nvPr>
        </p:nvSpPr>
        <p:spPr>
          <a:xfrm>
            <a:off x="408432" y="1011667"/>
            <a:ext cx="11156039" cy="5560612"/>
          </a:xfrm>
          <a:prstGeom prst="rect">
            <a:avLst/>
          </a:prstGeom>
          <a:noFill/>
          <a:ln>
            <a:noFill/>
          </a:ln>
        </p:spPr>
        <p:txBody>
          <a:bodyPr spcFirstLastPara="1" vert="horz" wrap="square" lIns="91400" tIns="45700" rIns="91400" bIns="45700" numCol="1" anchor="t" anchorCtr="0" compatLnSpc="1">
            <a:prstTxWarp prst="textNoShape">
              <a:avLst/>
            </a:prstTxWarp>
            <a:noAutofit/>
          </a:bodyPr>
          <a:lstStyle/>
          <a:p>
            <a:pPr indent="-457189">
              <a:buSzPts val="1800"/>
              <a:buFont typeface="Noto Sans Symbols"/>
              <a:buChar char="●"/>
            </a:pPr>
            <a:r>
              <a:rPr lang="en-US" sz="2400" dirty="0"/>
              <a:t>Achieving best data locality, and optimal </a:t>
            </a:r>
            <a:r>
              <a:rPr lang="en-US" sz="2400" dirty="0">
                <a:solidFill>
                  <a:srgbClr val="0000FF"/>
                </a:solidFill>
              </a:rPr>
              <a:t>process and thread affinity is crucial </a:t>
            </a:r>
            <a:r>
              <a:rPr lang="en-US" sz="2400" dirty="0"/>
              <a:t>in getting good performance with MPI/OpenMP, yet </a:t>
            </a:r>
            <a:r>
              <a:rPr lang="en-US" sz="2400" dirty="0">
                <a:solidFill>
                  <a:srgbClr val="0000FF"/>
                </a:solidFill>
              </a:rPr>
              <a:t>not straightforward </a:t>
            </a:r>
            <a:endParaRPr sz="2400" dirty="0"/>
          </a:p>
          <a:p>
            <a:pPr lvl="1">
              <a:spcBef>
                <a:spcPts val="0"/>
              </a:spcBef>
              <a:buClr>
                <a:schemeClr val="tx1"/>
              </a:buClr>
              <a:buFont typeface="Noto Sans Symbols"/>
              <a:buChar char="○"/>
            </a:pPr>
            <a:r>
              <a:rPr lang="en-US" sz="2133" dirty="0">
                <a:solidFill>
                  <a:srgbClr val="0000FF"/>
                </a:solidFill>
              </a:rPr>
              <a:t>Understand </a:t>
            </a:r>
            <a:r>
              <a:rPr lang="en-US" sz="2133" dirty="0">
                <a:solidFill>
                  <a:schemeClr val="dk1"/>
                </a:solidFill>
              </a:rPr>
              <a:t>the </a:t>
            </a:r>
            <a:r>
              <a:rPr lang="en-US" sz="2133" dirty="0">
                <a:solidFill>
                  <a:srgbClr val="0000FF"/>
                </a:solidFill>
              </a:rPr>
              <a:t>node architecture</a:t>
            </a:r>
            <a:r>
              <a:rPr lang="en-US" sz="2133" dirty="0">
                <a:solidFill>
                  <a:schemeClr val="dk1"/>
                </a:solidFill>
              </a:rPr>
              <a:t> with tools such as “</a:t>
            </a:r>
            <a:r>
              <a:rPr lang="en-US" sz="2133" dirty="0" err="1">
                <a:solidFill>
                  <a:schemeClr val="dk1"/>
                </a:solidFill>
              </a:rPr>
              <a:t>numactl</a:t>
            </a:r>
            <a:r>
              <a:rPr lang="en-US" sz="2133" dirty="0">
                <a:solidFill>
                  <a:schemeClr val="dk1"/>
                </a:solidFill>
              </a:rPr>
              <a:t> -H” first</a:t>
            </a:r>
            <a:endParaRPr sz="2133" dirty="0">
              <a:solidFill>
                <a:schemeClr val="dk1"/>
              </a:solidFill>
            </a:endParaRPr>
          </a:p>
          <a:p>
            <a:pPr lvl="1">
              <a:spcBef>
                <a:spcPts val="0"/>
              </a:spcBef>
              <a:buClr>
                <a:schemeClr val="tx1"/>
              </a:buClr>
              <a:buFont typeface="Noto Sans Symbols"/>
              <a:buChar char="○"/>
            </a:pPr>
            <a:r>
              <a:rPr lang="en-US" sz="2133" dirty="0">
                <a:solidFill>
                  <a:schemeClr val="dk1"/>
                </a:solidFill>
              </a:rPr>
              <a:t>Set </a:t>
            </a:r>
            <a:r>
              <a:rPr lang="en-US" sz="2133" dirty="0">
                <a:solidFill>
                  <a:srgbClr val="0000FF"/>
                </a:solidFill>
              </a:rPr>
              <a:t>correct </a:t>
            </a:r>
            <a:r>
              <a:rPr lang="en-US" sz="2133" dirty="0" err="1">
                <a:solidFill>
                  <a:srgbClr val="0000FF"/>
                </a:solidFill>
              </a:rPr>
              <a:t>cpu</a:t>
            </a:r>
            <a:r>
              <a:rPr lang="en-US" sz="2133" dirty="0">
                <a:solidFill>
                  <a:srgbClr val="0000FF"/>
                </a:solidFill>
              </a:rPr>
              <a:t>-bind and OMP_PLACES</a:t>
            </a:r>
            <a:r>
              <a:rPr lang="en-US" sz="2133" dirty="0">
                <a:solidFill>
                  <a:schemeClr val="dk1"/>
                </a:solidFill>
              </a:rPr>
              <a:t> options</a:t>
            </a:r>
            <a:endParaRPr sz="2133" dirty="0">
              <a:solidFill>
                <a:schemeClr val="dk1"/>
              </a:solidFill>
            </a:endParaRPr>
          </a:p>
          <a:p>
            <a:pPr lvl="1">
              <a:spcBef>
                <a:spcPts val="0"/>
              </a:spcBef>
              <a:buClr>
                <a:schemeClr val="tx1"/>
              </a:buClr>
              <a:buFont typeface="Noto Sans Symbols"/>
              <a:buChar char="○"/>
            </a:pPr>
            <a:r>
              <a:rPr lang="en-US" sz="2133" dirty="0">
                <a:solidFill>
                  <a:schemeClr val="dk1"/>
                </a:solidFill>
              </a:rPr>
              <a:t>Always use simple examples with the same settings for your real application to </a:t>
            </a:r>
            <a:r>
              <a:rPr lang="en-US" sz="2133" dirty="0">
                <a:solidFill>
                  <a:srgbClr val="0000FF"/>
                </a:solidFill>
              </a:rPr>
              <a:t>verify affinity</a:t>
            </a:r>
            <a:r>
              <a:rPr lang="en-US" sz="2133" dirty="0">
                <a:solidFill>
                  <a:schemeClr val="dk1"/>
                </a:solidFill>
              </a:rPr>
              <a:t> first or check with OMP_DISPLAY_AFFINITY </a:t>
            </a:r>
          </a:p>
          <a:p>
            <a:pPr lvl="1">
              <a:spcBef>
                <a:spcPts val="0"/>
              </a:spcBef>
              <a:buClr>
                <a:schemeClr val="tx1"/>
              </a:buClr>
              <a:buFont typeface="Noto Sans Symbols"/>
              <a:buChar char="○"/>
            </a:pPr>
            <a:r>
              <a:rPr lang="en-US" sz="2133" dirty="0"/>
              <a:t>For nested OpenMP, set OMP_PROC_BIND=</a:t>
            </a:r>
            <a:r>
              <a:rPr lang="en-US" sz="2133" dirty="0" err="1"/>
              <a:t>spread,close</a:t>
            </a:r>
            <a:r>
              <a:rPr lang="en-US" sz="2133" dirty="0"/>
              <a:t> is recommended</a:t>
            </a:r>
            <a:endParaRPr sz="2133" dirty="0"/>
          </a:p>
          <a:p>
            <a:pPr indent="-457189">
              <a:spcBef>
                <a:spcPts val="0"/>
              </a:spcBef>
              <a:buSzPts val="1800"/>
              <a:buFont typeface="Noto Sans Symbols"/>
              <a:buChar char="●"/>
            </a:pPr>
            <a:r>
              <a:rPr lang="en-US" sz="2400" dirty="0"/>
              <a:t>O</a:t>
            </a:r>
            <a:r>
              <a:rPr lang="en-US" sz="2400" dirty="0">
                <a:solidFill>
                  <a:schemeClr val="dk1"/>
                </a:solidFill>
              </a:rPr>
              <a:t>ptimize code for </a:t>
            </a:r>
            <a:r>
              <a:rPr lang="en-US" sz="2400" dirty="0"/>
              <a:t>memory affinity</a:t>
            </a:r>
            <a:endParaRPr sz="2400" dirty="0"/>
          </a:p>
          <a:p>
            <a:pPr lvl="1">
              <a:spcBef>
                <a:spcPts val="0"/>
              </a:spcBef>
              <a:buClr>
                <a:schemeClr val="tx1"/>
              </a:buClr>
              <a:buFont typeface="Noto Sans Symbols"/>
              <a:buChar char="○"/>
            </a:pPr>
            <a:r>
              <a:rPr lang="en-US" sz="2133" dirty="0"/>
              <a:t>Pay special attention to </a:t>
            </a:r>
            <a:r>
              <a:rPr lang="en-US" sz="2133" dirty="0">
                <a:solidFill>
                  <a:srgbClr val="0000FF"/>
                </a:solidFill>
              </a:rPr>
              <a:t>avoid false sharing</a:t>
            </a:r>
            <a:endParaRPr sz="2133" dirty="0">
              <a:solidFill>
                <a:srgbClr val="0000FF"/>
              </a:solidFill>
            </a:endParaRPr>
          </a:p>
          <a:p>
            <a:pPr lvl="1">
              <a:spcBef>
                <a:spcPts val="0"/>
              </a:spcBef>
              <a:buClr>
                <a:schemeClr val="tx1"/>
              </a:buClr>
              <a:buFont typeface="Noto Sans Symbols"/>
              <a:buChar char="○"/>
            </a:pPr>
            <a:r>
              <a:rPr lang="en-US" sz="2133" dirty="0">
                <a:solidFill>
                  <a:schemeClr val="dk1"/>
                </a:solidFill>
              </a:rPr>
              <a:t>Exploit first touch data policy, or use </a:t>
            </a:r>
            <a:r>
              <a:rPr lang="en-US" sz="2133" dirty="0">
                <a:solidFill>
                  <a:srgbClr val="0000FF"/>
                </a:solidFill>
              </a:rPr>
              <a:t>at least 1 MPI task per NUMA domain </a:t>
            </a:r>
          </a:p>
          <a:p>
            <a:pPr lvl="1">
              <a:spcBef>
                <a:spcPts val="0"/>
              </a:spcBef>
              <a:buClr>
                <a:schemeClr val="tx1"/>
              </a:buClr>
              <a:buFont typeface="Noto Sans Symbols"/>
              <a:buChar char="○"/>
            </a:pPr>
            <a:r>
              <a:rPr lang="en-US" sz="2133" dirty="0">
                <a:solidFill>
                  <a:srgbClr val="0000FF"/>
                </a:solidFill>
              </a:rPr>
              <a:t>Optimize code for cache locality</a:t>
            </a:r>
          </a:p>
          <a:p>
            <a:pPr lvl="1">
              <a:spcBef>
                <a:spcPts val="0"/>
              </a:spcBef>
              <a:buClr>
                <a:schemeClr val="tx1"/>
              </a:buClr>
              <a:buFont typeface="Noto Sans Symbols"/>
              <a:buChar char="○"/>
            </a:pPr>
            <a:r>
              <a:rPr lang="en-US" sz="2133" dirty="0">
                <a:solidFill>
                  <a:schemeClr val="dk1"/>
                </a:solidFill>
              </a:rPr>
              <a:t>Compare performance with</a:t>
            </a:r>
            <a:r>
              <a:rPr lang="en-US" sz="2133" dirty="0">
                <a:solidFill>
                  <a:srgbClr val="0000FF"/>
                </a:solidFill>
              </a:rPr>
              <a:t> put threads close</a:t>
            </a:r>
            <a:r>
              <a:rPr lang="en-US" sz="2133" dirty="0">
                <a:solidFill>
                  <a:schemeClr val="dk1"/>
                </a:solidFill>
              </a:rPr>
              <a:t> </a:t>
            </a:r>
            <a:r>
              <a:rPr lang="en-US" sz="2133" dirty="0">
                <a:solidFill>
                  <a:srgbClr val="0000FF"/>
                </a:solidFill>
              </a:rPr>
              <a:t>or </a:t>
            </a:r>
            <a:r>
              <a:rPr lang="en-US" sz="2133" dirty="0">
                <a:solidFill>
                  <a:schemeClr val="dk1"/>
                </a:solidFill>
              </a:rPr>
              <a:t>far apart (</a:t>
            </a:r>
            <a:r>
              <a:rPr lang="en-US" sz="2133" dirty="0">
                <a:solidFill>
                  <a:srgbClr val="0000FF"/>
                </a:solidFill>
              </a:rPr>
              <a:t>spread</a:t>
            </a:r>
            <a:r>
              <a:rPr lang="en-US" sz="2133" dirty="0">
                <a:solidFill>
                  <a:schemeClr val="dk1"/>
                </a:solidFill>
              </a:rPr>
              <a:t>) </a:t>
            </a:r>
            <a:endParaRPr sz="2133" dirty="0">
              <a:solidFill>
                <a:schemeClr val="dk1"/>
              </a:solidFill>
            </a:endParaRPr>
          </a:p>
          <a:p>
            <a:pPr lvl="1">
              <a:spcBef>
                <a:spcPts val="0"/>
              </a:spcBef>
              <a:buClr>
                <a:schemeClr val="tx1"/>
              </a:buClr>
              <a:buFont typeface="Noto Sans Symbols"/>
              <a:buChar char="○"/>
            </a:pPr>
            <a:r>
              <a:rPr lang="en-US" sz="2133" dirty="0">
                <a:solidFill>
                  <a:schemeClr val="dk1"/>
                </a:solidFill>
              </a:rPr>
              <a:t>Use </a:t>
            </a:r>
            <a:r>
              <a:rPr lang="en-US" sz="2133" dirty="0" err="1">
                <a:solidFill>
                  <a:srgbClr val="0000FF"/>
                </a:solidFill>
              </a:rPr>
              <a:t>omp_allocator</a:t>
            </a:r>
            <a:endParaRPr sz="2133" dirty="0">
              <a:solidFill>
                <a:srgbClr val="0000FF"/>
              </a:solidFill>
            </a:endParaRPr>
          </a:p>
          <a:p>
            <a:pPr lvl="1">
              <a:spcBef>
                <a:spcPts val="0"/>
              </a:spcBef>
              <a:buClr>
                <a:schemeClr val="tx1"/>
              </a:buClr>
              <a:buFont typeface="Noto Sans Symbols"/>
              <a:buChar char="○"/>
            </a:pPr>
            <a:r>
              <a:rPr lang="en-US" sz="2133" dirty="0"/>
              <a:t>Use </a:t>
            </a:r>
            <a:r>
              <a:rPr lang="en-US" sz="2133" dirty="0" err="1">
                <a:solidFill>
                  <a:srgbClr val="0000FF"/>
                </a:solidFill>
              </a:rPr>
              <a:t>numactl</a:t>
            </a:r>
            <a:r>
              <a:rPr lang="en-US" sz="2133" dirty="0">
                <a:solidFill>
                  <a:srgbClr val="0000FF"/>
                </a:solidFill>
              </a:rPr>
              <a:t> -m</a:t>
            </a:r>
            <a:r>
              <a:rPr lang="en-US" sz="2133" dirty="0"/>
              <a:t> option to explicitly request memory allocation in specific NUMA domain (such as high bandwidth memory in KNL)</a:t>
            </a:r>
          </a:p>
          <a:p>
            <a:pPr lvl="1">
              <a:spcBef>
                <a:spcPts val="0"/>
              </a:spcBef>
              <a:buFont typeface="Noto Sans Symbols"/>
              <a:buChar char="○"/>
            </a:pPr>
            <a:endParaRPr lang="en-US" sz="2133" dirty="0"/>
          </a:p>
          <a:p>
            <a:pPr marL="778914" lvl="1" indent="0">
              <a:spcBef>
                <a:spcPts val="0"/>
              </a:spcBef>
              <a:buNone/>
            </a:pPr>
            <a:endParaRPr sz="2000" dirty="0"/>
          </a:p>
        </p:txBody>
      </p:sp>
    </p:spTree>
    <p:extLst>
      <p:ext uri="{BB962C8B-B14F-4D97-AF65-F5344CB8AC3E}">
        <p14:creationId xmlns:p14="http://schemas.microsoft.com/office/powerpoint/2010/main" val="2673937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198</a:t>
            </a:fld>
            <a:endParaRPr lang="en-US" altLang="zh-CN"/>
          </a:p>
        </p:txBody>
      </p:sp>
      <p:sp>
        <p:nvSpPr>
          <p:cNvPr id="109571" name="Rectangle 2"/>
          <p:cNvSpPr>
            <a:spLocks noGrp="1" noChangeArrowheads="1"/>
          </p:cNvSpPr>
          <p:nvPr>
            <p:ph type="title"/>
          </p:nvPr>
        </p:nvSpPr>
        <p:spPr>
          <a:xfrm>
            <a:off x="228600" y="97061"/>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56998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761471134"/>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9966327" y="6428180"/>
            <a:ext cx="1905000" cy="302821"/>
          </a:xfrm>
        </p:spPr>
        <p:txBody>
          <a:bodyPr/>
          <a:lstStyle/>
          <a:p>
            <a:pPr>
              <a:defRPr/>
            </a:pPr>
            <a:fld id="{E64B173D-1257-4502-9A8F-3CC0CBD29198}" type="slidenum">
              <a:rPr lang="zh-CN" altLang="en-US" sz="1300"/>
              <a:pPr>
                <a:defRPr/>
              </a:pPr>
              <a:t>199</a:t>
            </a:fld>
            <a:endParaRPr lang="en-US" altLang="zh-CN" sz="1300" dirty="0"/>
          </a:p>
        </p:txBody>
      </p:sp>
      <p:sp>
        <p:nvSpPr>
          <p:cNvPr id="110595"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a:t>
            </a:r>
            <a:r>
              <a:rPr lang="en-US" altLang="zh-CN" dirty="0" err="1">
                <a:ea typeface="SimSun" pitchFamily="2" charset="-122"/>
              </a:rPr>
              <a:t>Threadprivate</a:t>
            </a:r>
            <a:endParaRPr lang="en-US" altLang="zh-CN" dirty="0">
              <a:ea typeface="SimSun" pitchFamily="2" charset="-122"/>
            </a:endParaRPr>
          </a:p>
        </p:txBody>
      </p:sp>
      <p:sp>
        <p:nvSpPr>
          <p:cNvPr id="110597" name="Rectangle 4"/>
          <p:cNvSpPr>
            <a:spLocks noGrp="1" noChangeArrowheads="1"/>
          </p:cNvSpPr>
          <p:nvPr>
            <p:ph type="body" sz="half" idx="1"/>
          </p:nvPr>
        </p:nvSpPr>
        <p:spPr>
          <a:xfrm>
            <a:off x="222252" y="1874838"/>
            <a:ext cx="11410948" cy="406241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Makes global data private to a thread</a:t>
            </a:r>
          </a:p>
          <a:p>
            <a:pPr lvl="1" eaLnBrk="1" hangingPunct="1">
              <a:lnSpc>
                <a:spcPct val="94000"/>
              </a:lnSpc>
            </a:pPr>
            <a:r>
              <a:rPr lang="en-US" altLang="zh-CN" sz="2000" dirty="0">
                <a:ea typeface="SimSun" pitchFamily="2" charset="-122"/>
              </a:rPr>
              <a:t>Fortran: </a:t>
            </a:r>
            <a:r>
              <a:rPr lang="en-US" altLang="zh-CN" sz="2000" b="1" dirty="0">
                <a:latin typeface="Times New Roman" pitchFamily="18" charset="0"/>
                <a:ea typeface="SimSun" pitchFamily="2" charset="-122"/>
              </a:rPr>
              <a:t>COMMON</a:t>
            </a:r>
            <a:r>
              <a:rPr lang="en-US" altLang="zh-CN" sz="2000" dirty="0">
                <a:ea typeface="SimSun" pitchFamily="2" charset="-122"/>
              </a:rPr>
              <a:t>  blocks</a:t>
            </a:r>
          </a:p>
          <a:p>
            <a:pPr lvl="1" eaLnBrk="1" hangingPunct="1">
              <a:lnSpc>
                <a:spcPct val="94000"/>
              </a:lnSpc>
            </a:pPr>
            <a:r>
              <a:rPr lang="en-US" altLang="zh-CN" sz="2000" dirty="0">
                <a:ea typeface="SimSun" pitchFamily="2" charset="-122"/>
              </a:rPr>
              <a:t>C: File scope and static variables, static class members</a:t>
            </a:r>
          </a:p>
          <a:p>
            <a:pPr eaLnBrk="1" hangingPunct="1">
              <a:lnSpc>
                <a:spcPct val="94000"/>
              </a:lnSpc>
            </a:pPr>
            <a:r>
              <a:rPr lang="en-US" altLang="zh-CN" sz="2400" dirty="0">
                <a:ea typeface="SimSun" pitchFamily="2" charset="-122"/>
              </a:rPr>
              <a:t>Different from making them </a:t>
            </a:r>
            <a:r>
              <a:rPr lang="en-US" altLang="zh-CN" sz="2000" b="1" dirty="0">
                <a:latin typeface="Times New Roman" pitchFamily="18" charset="0"/>
                <a:ea typeface="SimSun" pitchFamily="2" charset="-122"/>
              </a:rPr>
              <a:t>PRIVATE</a:t>
            </a:r>
            <a:endParaRPr lang="en-US" altLang="zh-CN" sz="2400" b="1" dirty="0">
              <a:ea typeface="SimSun" pitchFamily="2" charset="-122"/>
            </a:endParaRPr>
          </a:p>
          <a:p>
            <a:pPr lvl="1" eaLnBrk="1" hangingPunct="1">
              <a:lnSpc>
                <a:spcPct val="94000"/>
              </a:lnSpc>
            </a:pPr>
            <a:r>
              <a:rPr lang="en-US" altLang="zh-CN" sz="2000" dirty="0">
                <a:ea typeface="SimSun" pitchFamily="2" charset="-122"/>
              </a:rPr>
              <a:t>with </a:t>
            </a:r>
            <a:r>
              <a:rPr lang="en-US" altLang="zh-CN" sz="2000" b="1" dirty="0">
                <a:latin typeface="Times New Roman" pitchFamily="18" charset="0"/>
                <a:ea typeface="SimSun" pitchFamily="2" charset="-122"/>
              </a:rPr>
              <a:t>PRIVATE</a:t>
            </a:r>
            <a:r>
              <a:rPr lang="en-US" altLang="zh-CN" sz="2000" dirty="0">
                <a:ea typeface="SimSun" pitchFamily="2" charset="-122"/>
              </a:rPr>
              <a:t> global variables are masked. </a:t>
            </a:r>
          </a:p>
          <a:p>
            <a:pPr lvl="1" eaLnBrk="1" hangingPunct="1">
              <a:lnSpc>
                <a:spcPct val="94000"/>
              </a:lnSpc>
            </a:pPr>
            <a:r>
              <a:rPr lang="en-US" altLang="zh-CN" sz="2000" dirty="0">
                <a:latin typeface="Times New Roman" pitchFamily="18" charset="0"/>
                <a:ea typeface="SimSun" pitchFamily="2" charset="-122"/>
              </a:rPr>
              <a:t>THREADPRIVATE</a:t>
            </a:r>
            <a:r>
              <a:rPr lang="en-US" altLang="zh-CN" sz="2000" dirty="0">
                <a:ea typeface="SimSun" pitchFamily="2" charset="-122"/>
              </a:rPr>
              <a:t> preserves global scope within each thread</a:t>
            </a:r>
          </a:p>
          <a:p>
            <a:pPr eaLnBrk="1" hangingPunct="1">
              <a:lnSpc>
                <a:spcPct val="94000"/>
              </a:lnSpc>
            </a:pPr>
            <a:r>
              <a:rPr lang="en-US" altLang="zh-CN" sz="2400" dirty="0" err="1">
                <a:ea typeface="SimSun" pitchFamily="2" charset="-122"/>
              </a:rPr>
              <a:t>Threadprivate</a:t>
            </a:r>
            <a:r>
              <a:rPr lang="en-US" altLang="zh-CN" sz="2400" dirty="0">
                <a:ea typeface="SimSun" pitchFamily="2" charset="-122"/>
              </a:rPr>
              <a:t> variables can be initialized using</a:t>
            </a:r>
            <a:r>
              <a:rPr lang="en-US" altLang="zh-CN" sz="2000" dirty="0">
                <a:latin typeface="Courier" pitchFamily="49" charset="0"/>
                <a:ea typeface="SimSun" pitchFamily="2" charset="-122"/>
              </a:rPr>
              <a:t> </a:t>
            </a:r>
            <a:r>
              <a:rPr lang="en-US" altLang="zh-CN" sz="2000" b="1" dirty="0">
                <a:latin typeface="Times New Roman" pitchFamily="18" charset="0"/>
                <a:ea typeface="SimSun" pitchFamily="2" charset="-122"/>
              </a:rPr>
              <a:t>COPYIN</a:t>
            </a:r>
            <a:r>
              <a:rPr lang="en-US" altLang="zh-CN" sz="2000" dirty="0">
                <a:latin typeface="Times New Roman" pitchFamily="18" charset="0"/>
                <a:ea typeface="SimSun" pitchFamily="2" charset="-122"/>
              </a:rPr>
              <a:t> </a:t>
            </a:r>
            <a:r>
              <a:rPr lang="en-US" altLang="zh-CN" sz="2400" dirty="0">
                <a:ea typeface="SimSun" pitchFamily="2" charset="-122"/>
              </a:rPr>
              <a:t>or at time of definition (using language-defined initialization capabilities)</a:t>
            </a:r>
          </a:p>
        </p:txBody>
      </p:sp>
    </p:spTree>
    <p:extLst>
      <p:ext uri="{BB962C8B-B14F-4D97-AF65-F5344CB8AC3E}">
        <p14:creationId xmlns:p14="http://schemas.microsoft.com/office/powerpoint/2010/main" val="253718694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3C3F39-228A-4E51-9BBD-7787819C31C7}" type="slidenum">
              <a:rPr lang="zh-CN" altLang="en-US"/>
              <a:pPr>
                <a:defRPr/>
              </a:pPr>
              <a:t>2</a:t>
            </a:fld>
            <a:endParaRPr lang="en-US" altLang="zh-CN"/>
          </a:p>
        </p:txBody>
      </p:sp>
      <p:sp>
        <p:nvSpPr>
          <p:cNvPr id="10243" name="Rectangle 2"/>
          <p:cNvSpPr>
            <a:spLocks noGrp="1" noChangeArrowheads="1"/>
          </p:cNvSpPr>
          <p:nvPr>
            <p:ph type="title"/>
          </p:nvPr>
        </p:nvSpPr>
        <p:spPr/>
        <p:txBody>
          <a:bodyPr/>
          <a:lstStyle/>
          <a:p>
            <a:pPr eaLnBrk="1" hangingPunct="1"/>
            <a:r>
              <a:rPr lang="en-US" dirty="0"/>
              <a:t>Preliminaries: Part 1</a:t>
            </a:r>
          </a:p>
        </p:txBody>
      </p:sp>
      <p:sp>
        <p:nvSpPr>
          <p:cNvPr id="10244" name="Rectangle 3"/>
          <p:cNvSpPr>
            <a:spLocks noGrp="1" noChangeArrowheads="1"/>
          </p:cNvSpPr>
          <p:nvPr>
            <p:ph type="body" idx="1"/>
          </p:nvPr>
        </p:nvSpPr>
        <p:spPr/>
        <p:txBody>
          <a:bodyPr/>
          <a:lstStyle/>
          <a:p>
            <a:pPr eaLnBrk="1" hangingPunct="1"/>
            <a:r>
              <a:rPr lang="en-US" sz="2800" dirty="0"/>
              <a:t>Disclosures</a:t>
            </a:r>
          </a:p>
          <a:p>
            <a:pPr lvl="1" eaLnBrk="1" hangingPunct="1"/>
            <a:r>
              <a:rPr lang="en-US" sz="2400" dirty="0"/>
              <a:t>The views expressed in this tutorial are those of the people delivering the tutorial. </a:t>
            </a:r>
          </a:p>
          <a:p>
            <a:pPr lvl="2" eaLnBrk="1" hangingPunct="1"/>
            <a:r>
              <a:rPr lang="en-US" sz="2000" dirty="0"/>
              <a:t>We are </a:t>
            </a:r>
            <a:r>
              <a:rPr lang="en-US" sz="2000" u="sng" dirty="0"/>
              <a:t>not</a:t>
            </a:r>
            <a:r>
              <a:rPr lang="en-US" sz="2000" dirty="0"/>
              <a:t> speaking for our employers.</a:t>
            </a:r>
          </a:p>
          <a:p>
            <a:pPr lvl="2" eaLnBrk="1" hangingPunct="1"/>
            <a:r>
              <a:rPr lang="en-US" sz="2000" dirty="0"/>
              <a:t>We are </a:t>
            </a:r>
            <a:r>
              <a:rPr lang="en-US" sz="2000" u="sng" dirty="0"/>
              <a:t>not</a:t>
            </a:r>
            <a:r>
              <a:rPr lang="en-US" sz="2000" dirty="0"/>
              <a:t> speaking for the OpenMP ARB</a:t>
            </a:r>
          </a:p>
          <a:p>
            <a:pPr lvl="2" eaLnBrk="1" hangingPunct="1"/>
            <a:endParaRPr lang="en-US" sz="2000" dirty="0"/>
          </a:p>
          <a:p>
            <a:pPr eaLnBrk="1" hangingPunct="1"/>
            <a:r>
              <a:rPr lang="en-US" sz="2800" dirty="0"/>
              <a:t>We take these tutorials VERY seriously:</a:t>
            </a:r>
          </a:p>
          <a:p>
            <a:pPr lvl="1" eaLnBrk="1" hangingPunct="1"/>
            <a:r>
              <a:rPr lang="en-US" sz="2400" dirty="0"/>
              <a:t>Help us improve … tell us how you would make this tutorial better.</a:t>
            </a:r>
          </a:p>
          <a:p>
            <a:pPr lvl="2" eaLnBrk="1" hangingPunct="1"/>
            <a:endParaRPr lang="en-US" sz="2000" dirty="0"/>
          </a:p>
        </p:txBody>
      </p:sp>
    </p:spTree>
    <p:extLst>
      <p:ext uri="{BB962C8B-B14F-4D97-AF65-F5344CB8AC3E}">
        <p14:creationId xmlns:p14="http://schemas.microsoft.com/office/powerpoint/2010/main" val="263070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10160000" y="6509982"/>
            <a:ext cx="1905000" cy="348018"/>
          </a:xfrm>
        </p:spPr>
        <p:txBody>
          <a:bodyPr/>
          <a:lstStyle/>
          <a:p>
            <a:pPr algn="r">
              <a:defRPr/>
            </a:pPr>
            <a:fld id="{63943BFC-2A97-43C7-BD0D-C64D49A525CE}" type="slidenum">
              <a:rPr lang="zh-CN" altLang="en-US"/>
              <a:pPr algn="r">
                <a:defRPr/>
              </a:pPr>
              <a:t>20</a:t>
            </a:fld>
            <a:endParaRPr lang="en-US" altLang="zh-CN" dirty="0"/>
          </a:p>
        </p:txBody>
      </p:sp>
      <p:sp>
        <p:nvSpPr>
          <p:cNvPr id="22531" name="Rectangle 2"/>
          <p:cNvSpPr>
            <a:spLocks noGrp="1" noChangeArrowheads="1"/>
          </p:cNvSpPr>
          <p:nvPr>
            <p:ph type="title"/>
          </p:nvPr>
        </p:nvSpPr>
        <p:spPr>
          <a:xfrm>
            <a:off x="228600" y="212726"/>
            <a:ext cx="10248900" cy="990600"/>
          </a:xfrm>
          <a:noFill/>
        </p:spPr>
        <p:txBody>
          <a:bodyPr/>
          <a:lstStyle/>
          <a:p>
            <a:pPr algn="l" eaLnBrk="1" hangingPunct="1">
              <a:lnSpc>
                <a:spcPct val="89000"/>
              </a:lnSpc>
            </a:pPr>
            <a:r>
              <a:rPr lang="en-US" altLang="zh-CN" dirty="0">
                <a:ea typeface="SimSun" pitchFamily="2" charset="-122"/>
              </a:rPr>
              <a:t>OpenMP Execution model: </a:t>
            </a:r>
            <a:endParaRPr lang="en-US" altLang="zh-CN" sz="3200" dirty="0">
              <a:solidFill>
                <a:schemeClr val="accent1"/>
              </a:solidFill>
              <a:ea typeface="SimSun" pitchFamily="2" charset="-122"/>
            </a:endParaRPr>
          </a:p>
        </p:txBody>
      </p:sp>
      <p:sp>
        <p:nvSpPr>
          <p:cNvPr id="22532" name="Rectangle 3"/>
          <p:cNvSpPr>
            <a:spLocks noChangeArrowheads="1"/>
          </p:cNvSpPr>
          <p:nvPr/>
        </p:nvSpPr>
        <p:spPr bwMode="auto">
          <a:xfrm>
            <a:off x="601251" y="990600"/>
            <a:ext cx="10947743"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latin typeface="Arial" charset="0"/>
              </a:rPr>
              <a:t>Fork-Join Parallelism: </a:t>
            </a:r>
          </a:p>
          <a:p>
            <a:pPr marL="685800" lvl="1" indent="-228600">
              <a:lnSpc>
                <a:spcPct val="94000"/>
              </a:lnSpc>
              <a:spcBef>
                <a:spcPct val="30000"/>
              </a:spcBef>
              <a:buClr>
                <a:schemeClr val="tx2"/>
              </a:buClr>
              <a:buSzPct val="75000"/>
              <a:buFont typeface="Wingdings" pitchFamily="2" charset="2"/>
              <a:buChar char="u"/>
            </a:pPr>
            <a:r>
              <a:rPr lang="en-US" altLang="zh-CN" sz="2000" dirty="0">
                <a:latin typeface="Arial" charset="0"/>
              </a:rPr>
              <a:t>Initial thread spawns a team of threads as needed.</a:t>
            </a:r>
          </a:p>
          <a:p>
            <a:pPr marL="685800" lvl="1" indent="-228600">
              <a:lnSpc>
                <a:spcPct val="94000"/>
              </a:lnSpc>
              <a:spcBef>
                <a:spcPct val="50000"/>
              </a:spcBef>
              <a:buClr>
                <a:schemeClr val="tx2"/>
              </a:buClr>
              <a:buSzPct val="75000"/>
              <a:buFont typeface="Wingdings" pitchFamily="2" charset="2"/>
              <a:buChar char="u"/>
            </a:pPr>
            <a:r>
              <a:rPr lang="en-US" altLang="zh-CN" sz="2000" dirty="0">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7874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4" name="Rectangle 5"/>
          <p:cNvSpPr>
            <a:spLocks noChangeArrowheads="1"/>
          </p:cNvSpPr>
          <p:nvPr/>
        </p:nvSpPr>
        <p:spPr bwMode="auto">
          <a:xfrm>
            <a:off x="5588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5" name="Rectangle 6"/>
          <p:cNvSpPr>
            <a:spLocks noChangeArrowheads="1"/>
          </p:cNvSpPr>
          <p:nvPr/>
        </p:nvSpPr>
        <p:spPr bwMode="auto">
          <a:xfrm>
            <a:off x="32258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p>
        </p:txBody>
      </p:sp>
      <p:sp>
        <p:nvSpPr>
          <p:cNvPr id="22536" name="Line 7"/>
          <p:cNvSpPr>
            <a:spLocks noChangeShapeType="1"/>
          </p:cNvSpPr>
          <p:nvPr/>
        </p:nvSpPr>
        <p:spPr bwMode="auto">
          <a:xfrm>
            <a:off x="2546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37" name="Line 8"/>
          <p:cNvSpPr>
            <a:spLocks noChangeShapeType="1"/>
          </p:cNvSpPr>
          <p:nvPr/>
        </p:nvSpPr>
        <p:spPr bwMode="auto">
          <a:xfrm>
            <a:off x="3689350" y="42973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38" name="Line 9"/>
          <p:cNvSpPr>
            <a:spLocks noChangeShapeType="1"/>
          </p:cNvSpPr>
          <p:nvPr/>
        </p:nvSpPr>
        <p:spPr bwMode="auto">
          <a:xfrm>
            <a:off x="3689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39" name="Line 10"/>
          <p:cNvSpPr>
            <a:spLocks noChangeShapeType="1"/>
          </p:cNvSpPr>
          <p:nvPr/>
        </p:nvSpPr>
        <p:spPr bwMode="auto">
          <a:xfrm>
            <a:off x="3689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0" name="Line 11"/>
          <p:cNvSpPr>
            <a:spLocks noChangeShapeType="1"/>
          </p:cNvSpPr>
          <p:nvPr/>
        </p:nvSpPr>
        <p:spPr bwMode="auto">
          <a:xfrm>
            <a:off x="3689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1" name="Line 12"/>
          <p:cNvSpPr>
            <a:spLocks noChangeShapeType="1"/>
          </p:cNvSpPr>
          <p:nvPr/>
        </p:nvSpPr>
        <p:spPr bwMode="auto">
          <a:xfrm flipV="1">
            <a:off x="3305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42" name="Line 13"/>
          <p:cNvSpPr>
            <a:spLocks noChangeShapeType="1"/>
          </p:cNvSpPr>
          <p:nvPr/>
        </p:nvSpPr>
        <p:spPr bwMode="auto">
          <a:xfrm flipV="1">
            <a:off x="3305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3" name="Line 14"/>
          <p:cNvSpPr>
            <a:spLocks noChangeShapeType="1"/>
          </p:cNvSpPr>
          <p:nvPr/>
        </p:nvSpPr>
        <p:spPr bwMode="auto">
          <a:xfrm>
            <a:off x="3308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4" name="Line 15"/>
          <p:cNvSpPr>
            <a:spLocks noChangeShapeType="1"/>
          </p:cNvSpPr>
          <p:nvPr/>
        </p:nvSpPr>
        <p:spPr bwMode="auto">
          <a:xfrm>
            <a:off x="3308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5" name="Line 16"/>
          <p:cNvSpPr>
            <a:spLocks noChangeShapeType="1"/>
          </p:cNvSpPr>
          <p:nvPr/>
        </p:nvSpPr>
        <p:spPr bwMode="auto">
          <a:xfrm>
            <a:off x="4451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46" name="Line 17"/>
          <p:cNvSpPr>
            <a:spLocks noChangeShapeType="1"/>
          </p:cNvSpPr>
          <p:nvPr/>
        </p:nvSpPr>
        <p:spPr bwMode="auto">
          <a:xfrm>
            <a:off x="4451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7" name="Line 18"/>
          <p:cNvSpPr>
            <a:spLocks noChangeShapeType="1"/>
          </p:cNvSpPr>
          <p:nvPr/>
        </p:nvSpPr>
        <p:spPr bwMode="auto">
          <a:xfrm flipV="1">
            <a:off x="4448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8" name="Line 19"/>
          <p:cNvSpPr>
            <a:spLocks noChangeShapeType="1"/>
          </p:cNvSpPr>
          <p:nvPr/>
        </p:nvSpPr>
        <p:spPr bwMode="auto">
          <a:xfrm flipV="1">
            <a:off x="4448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49" name="Line 20"/>
          <p:cNvSpPr>
            <a:spLocks noChangeShapeType="1"/>
          </p:cNvSpPr>
          <p:nvPr/>
        </p:nvSpPr>
        <p:spPr bwMode="auto">
          <a:xfrm>
            <a:off x="4832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50" name="Line 21"/>
          <p:cNvSpPr>
            <a:spLocks noChangeShapeType="1"/>
          </p:cNvSpPr>
          <p:nvPr/>
        </p:nvSpPr>
        <p:spPr bwMode="auto">
          <a:xfrm>
            <a:off x="5975350" y="4297363"/>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1" name="Line 22"/>
          <p:cNvSpPr>
            <a:spLocks noChangeShapeType="1"/>
          </p:cNvSpPr>
          <p:nvPr/>
        </p:nvSpPr>
        <p:spPr bwMode="auto">
          <a:xfrm>
            <a:off x="5975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2" name="Line 23"/>
          <p:cNvSpPr>
            <a:spLocks noChangeShapeType="1"/>
          </p:cNvSpPr>
          <p:nvPr/>
        </p:nvSpPr>
        <p:spPr bwMode="auto">
          <a:xfrm>
            <a:off x="5975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3" name="Line 24"/>
          <p:cNvSpPr>
            <a:spLocks noChangeShapeType="1"/>
          </p:cNvSpPr>
          <p:nvPr/>
        </p:nvSpPr>
        <p:spPr bwMode="auto">
          <a:xfrm>
            <a:off x="5975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4" name="Line 25"/>
          <p:cNvSpPr>
            <a:spLocks noChangeShapeType="1"/>
          </p:cNvSpPr>
          <p:nvPr/>
        </p:nvSpPr>
        <p:spPr bwMode="auto">
          <a:xfrm flipV="1">
            <a:off x="5591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5" name="Line 26"/>
          <p:cNvSpPr>
            <a:spLocks noChangeShapeType="1"/>
          </p:cNvSpPr>
          <p:nvPr/>
        </p:nvSpPr>
        <p:spPr bwMode="auto">
          <a:xfrm flipV="1">
            <a:off x="559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6" name="Line 27"/>
          <p:cNvSpPr>
            <a:spLocks noChangeShapeType="1"/>
          </p:cNvSpPr>
          <p:nvPr/>
        </p:nvSpPr>
        <p:spPr bwMode="auto">
          <a:xfrm>
            <a:off x="559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7" name="Line 28"/>
          <p:cNvSpPr>
            <a:spLocks noChangeShapeType="1"/>
          </p:cNvSpPr>
          <p:nvPr/>
        </p:nvSpPr>
        <p:spPr bwMode="auto">
          <a:xfrm>
            <a:off x="5594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8" name="Line 29"/>
          <p:cNvSpPr>
            <a:spLocks noChangeShapeType="1"/>
          </p:cNvSpPr>
          <p:nvPr/>
        </p:nvSpPr>
        <p:spPr bwMode="auto">
          <a:xfrm>
            <a:off x="6737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59" name="Line 30"/>
          <p:cNvSpPr>
            <a:spLocks noChangeShapeType="1"/>
          </p:cNvSpPr>
          <p:nvPr/>
        </p:nvSpPr>
        <p:spPr bwMode="auto">
          <a:xfrm>
            <a:off x="673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0" name="Line 31"/>
          <p:cNvSpPr>
            <a:spLocks noChangeShapeType="1"/>
          </p:cNvSpPr>
          <p:nvPr/>
        </p:nvSpPr>
        <p:spPr bwMode="auto">
          <a:xfrm flipV="1">
            <a:off x="673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1" name="Line 32"/>
          <p:cNvSpPr>
            <a:spLocks noChangeShapeType="1"/>
          </p:cNvSpPr>
          <p:nvPr/>
        </p:nvSpPr>
        <p:spPr bwMode="auto">
          <a:xfrm flipV="1">
            <a:off x="6734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2" name="Line 33"/>
          <p:cNvSpPr>
            <a:spLocks noChangeShapeType="1"/>
          </p:cNvSpPr>
          <p:nvPr/>
        </p:nvSpPr>
        <p:spPr bwMode="auto">
          <a:xfrm>
            <a:off x="7118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63" name="Line 34"/>
          <p:cNvSpPr>
            <a:spLocks noChangeShapeType="1"/>
          </p:cNvSpPr>
          <p:nvPr/>
        </p:nvSpPr>
        <p:spPr bwMode="auto">
          <a:xfrm>
            <a:off x="8261350" y="42973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64" name="Line 35"/>
          <p:cNvSpPr>
            <a:spLocks noChangeShapeType="1"/>
          </p:cNvSpPr>
          <p:nvPr/>
        </p:nvSpPr>
        <p:spPr bwMode="auto">
          <a:xfrm>
            <a:off x="8261350" y="455612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5" name="Line 36"/>
          <p:cNvSpPr>
            <a:spLocks noChangeShapeType="1"/>
          </p:cNvSpPr>
          <p:nvPr/>
        </p:nvSpPr>
        <p:spPr bwMode="auto">
          <a:xfrm>
            <a:off x="8261350" y="4816475"/>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6" name="Line 37"/>
          <p:cNvSpPr>
            <a:spLocks noChangeShapeType="1"/>
          </p:cNvSpPr>
          <p:nvPr/>
        </p:nvSpPr>
        <p:spPr bwMode="auto">
          <a:xfrm>
            <a:off x="8261350" y="5075238"/>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67" name="Line 38"/>
          <p:cNvSpPr>
            <a:spLocks noChangeShapeType="1"/>
          </p:cNvSpPr>
          <p:nvPr/>
        </p:nvSpPr>
        <p:spPr bwMode="auto">
          <a:xfrm flipV="1">
            <a:off x="7877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68" name="Line 39"/>
          <p:cNvSpPr>
            <a:spLocks noChangeShapeType="1"/>
          </p:cNvSpPr>
          <p:nvPr/>
        </p:nvSpPr>
        <p:spPr bwMode="auto">
          <a:xfrm flipV="1">
            <a:off x="787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69" name="Line 40"/>
          <p:cNvSpPr>
            <a:spLocks noChangeShapeType="1"/>
          </p:cNvSpPr>
          <p:nvPr/>
        </p:nvSpPr>
        <p:spPr bwMode="auto">
          <a:xfrm>
            <a:off x="788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0" name="Line 41"/>
          <p:cNvSpPr>
            <a:spLocks noChangeShapeType="1"/>
          </p:cNvSpPr>
          <p:nvPr/>
        </p:nvSpPr>
        <p:spPr bwMode="auto">
          <a:xfrm>
            <a:off x="7880350" y="4735514"/>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1" name="Line 42"/>
          <p:cNvSpPr>
            <a:spLocks noChangeShapeType="1"/>
          </p:cNvSpPr>
          <p:nvPr/>
        </p:nvSpPr>
        <p:spPr bwMode="auto">
          <a:xfrm>
            <a:off x="9023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72" name="Line 43"/>
          <p:cNvSpPr>
            <a:spLocks noChangeShapeType="1"/>
          </p:cNvSpPr>
          <p:nvPr/>
        </p:nvSpPr>
        <p:spPr bwMode="auto">
          <a:xfrm>
            <a:off x="902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3" name="Line 44"/>
          <p:cNvSpPr>
            <a:spLocks noChangeShapeType="1"/>
          </p:cNvSpPr>
          <p:nvPr/>
        </p:nvSpPr>
        <p:spPr bwMode="auto">
          <a:xfrm flipV="1">
            <a:off x="902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4" name="Line 45"/>
          <p:cNvSpPr>
            <a:spLocks noChangeShapeType="1"/>
          </p:cNvSpPr>
          <p:nvPr/>
        </p:nvSpPr>
        <p:spPr bwMode="auto">
          <a:xfrm flipV="1">
            <a:off x="9020175" y="4732339"/>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5" name="Line 46"/>
          <p:cNvSpPr>
            <a:spLocks noChangeShapeType="1"/>
          </p:cNvSpPr>
          <p:nvPr/>
        </p:nvSpPr>
        <p:spPr bwMode="auto">
          <a:xfrm>
            <a:off x="5975350" y="4038600"/>
            <a:ext cx="755650" cy="0"/>
          </a:xfrm>
          <a:prstGeom prst="line">
            <a:avLst/>
          </a:prstGeom>
          <a:noFill/>
          <a:ln w="50800">
            <a:solidFill>
              <a:srgbClr val="FF0000"/>
            </a:solidFill>
            <a:round/>
            <a:headEnd type="none" w="sm" len="sm"/>
            <a:tailEnd type="none" w="sm" len="sm"/>
          </a:ln>
        </p:spPr>
        <p:txBody>
          <a:bodyPr wrap="none" anchor="ctr"/>
          <a:lstStyle/>
          <a:p>
            <a:endParaRPr lang="en-US"/>
          </a:p>
        </p:txBody>
      </p:sp>
      <p:sp>
        <p:nvSpPr>
          <p:cNvPr id="22576" name="Line 47"/>
          <p:cNvSpPr>
            <a:spLocks noChangeShapeType="1"/>
          </p:cNvSpPr>
          <p:nvPr/>
        </p:nvSpPr>
        <p:spPr bwMode="auto">
          <a:xfrm>
            <a:off x="5975350" y="5334000"/>
            <a:ext cx="75565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77" name="Line 48"/>
          <p:cNvSpPr>
            <a:spLocks noChangeShapeType="1"/>
          </p:cNvSpPr>
          <p:nvPr/>
        </p:nvSpPr>
        <p:spPr bwMode="auto">
          <a:xfrm flipV="1">
            <a:off x="5591175" y="4041776"/>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78" name="Line 49"/>
          <p:cNvSpPr>
            <a:spLocks noChangeShapeType="1"/>
          </p:cNvSpPr>
          <p:nvPr/>
        </p:nvSpPr>
        <p:spPr bwMode="auto">
          <a:xfrm>
            <a:off x="5594350" y="4735514"/>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79" name="Line 50"/>
          <p:cNvSpPr>
            <a:spLocks noChangeShapeType="1"/>
          </p:cNvSpPr>
          <p:nvPr/>
        </p:nvSpPr>
        <p:spPr bwMode="auto">
          <a:xfrm>
            <a:off x="6737350" y="4044951"/>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p>
        </p:txBody>
      </p:sp>
      <p:sp>
        <p:nvSpPr>
          <p:cNvPr id="22580" name="Line 51"/>
          <p:cNvSpPr>
            <a:spLocks noChangeShapeType="1"/>
          </p:cNvSpPr>
          <p:nvPr/>
        </p:nvSpPr>
        <p:spPr bwMode="auto">
          <a:xfrm flipV="1">
            <a:off x="6734175" y="4732339"/>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p>
        </p:txBody>
      </p:sp>
      <p:sp>
        <p:nvSpPr>
          <p:cNvPr id="22581" name="Line 52"/>
          <p:cNvSpPr>
            <a:spLocks noChangeShapeType="1"/>
          </p:cNvSpPr>
          <p:nvPr/>
        </p:nvSpPr>
        <p:spPr bwMode="auto">
          <a:xfrm>
            <a:off x="9404350" y="4729163"/>
            <a:ext cx="755650" cy="0"/>
          </a:xfrm>
          <a:prstGeom prst="line">
            <a:avLst/>
          </a:prstGeom>
          <a:noFill/>
          <a:ln w="50800">
            <a:solidFill>
              <a:srgbClr val="FF0000"/>
            </a:solidFill>
            <a:round/>
            <a:headEnd type="none" w="sm" len="sm"/>
            <a:tailEnd type="none" w="sm" len="sm"/>
          </a:ln>
        </p:spPr>
        <p:txBody>
          <a:bodyPr wrap="none" anchor="ctr"/>
          <a:lstStyle/>
          <a:p>
            <a:endParaRPr lang="en-US"/>
          </a:p>
        </p:txBody>
      </p:sp>
      <p:grpSp>
        <p:nvGrpSpPr>
          <p:cNvPr id="2" name="Group 53"/>
          <p:cNvGrpSpPr>
            <a:grpSpLocks/>
          </p:cNvGrpSpPr>
          <p:nvPr/>
        </p:nvGrpSpPr>
        <p:grpSpPr bwMode="auto">
          <a:xfrm>
            <a:off x="4114801" y="2833690"/>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p>
          </p:txBody>
        </p:sp>
      </p:grpSp>
      <p:sp>
        <p:nvSpPr>
          <p:cNvPr id="22583" name="Rectangle 58"/>
          <p:cNvSpPr>
            <a:spLocks noChangeArrowheads="1"/>
          </p:cNvSpPr>
          <p:nvPr/>
        </p:nvSpPr>
        <p:spPr bwMode="auto">
          <a:xfrm>
            <a:off x="1891284" y="3724817"/>
            <a:ext cx="1206500" cy="708528"/>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dirty="0">
                <a:latin typeface="Arial" charset="0"/>
              </a:rPr>
              <a:t>Initial Thread</a:t>
            </a:r>
          </a:p>
        </p:txBody>
      </p:sp>
      <p:sp>
        <p:nvSpPr>
          <p:cNvPr id="22584" name="Line 59"/>
          <p:cNvSpPr>
            <a:spLocks noChangeShapeType="1"/>
          </p:cNvSpPr>
          <p:nvPr/>
        </p:nvSpPr>
        <p:spPr bwMode="auto">
          <a:xfrm>
            <a:off x="2438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p>
        </p:txBody>
      </p:sp>
      <p:grpSp>
        <p:nvGrpSpPr>
          <p:cNvPr id="3" name="Group 60"/>
          <p:cNvGrpSpPr>
            <a:grpSpLocks/>
          </p:cNvGrpSpPr>
          <p:nvPr/>
        </p:nvGrpSpPr>
        <p:grpSpPr bwMode="auto">
          <a:xfrm>
            <a:off x="8382000" y="3200400"/>
            <a:ext cx="2057400" cy="1981200"/>
            <a:chOff x="4320" y="2016"/>
            <a:chExt cx="1296" cy="1248"/>
          </a:xfrm>
        </p:grpSpPr>
        <p:sp>
          <p:nvSpPr>
            <p:cNvPr id="22592" name="Line 61"/>
            <p:cNvSpPr>
              <a:spLocks noChangeShapeType="1"/>
            </p:cNvSpPr>
            <p:nvPr/>
          </p:nvSpPr>
          <p:spPr bwMode="auto">
            <a:xfrm>
              <a:off x="4368" y="3264"/>
              <a:ext cx="24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93" name="Line 62"/>
            <p:cNvSpPr>
              <a:spLocks noChangeShapeType="1"/>
            </p:cNvSpPr>
            <p:nvPr/>
          </p:nvSpPr>
          <p:spPr bwMode="auto">
            <a:xfrm>
              <a:off x="4368" y="3120"/>
              <a:ext cx="240" cy="0"/>
            </a:xfrm>
            <a:prstGeom prst="line">
              <a:avLst/>
            </a:prstGeom>
            <a:noFill/>
            <a:ln w="25400">
              <a:solidFill>
                <a:srgbClr val="FF3300"/>
              </a:solidFill>
              <a:round/>
              <a:headEnd type="none" w="sm" len="sm"/>
              <a:tailEnd type="none" w="sm" len="sm"/>
            </a:ln>
          </p:spPr>
          <p:txBody>
            <a:bodyPr wrap="none" anchor="ctr"/>
            <a:lstStyle/>
            <a:p>
              <a:endParaRPr lang="en-US"/>
            </a:p>
          </p:txBody>
        </p:sp>
        <p:sp>
          <p:nvSpPr>
            <p:cNvPr id="22594" name="Line 63"/>
            <p:cNvSpPr>
              <a:spLocks noChangeShapeType="1"/>
            </p:cNvSpPr>
            <p:nvPr/>
          </p:nvSpPr>
          <p:spPr bwMode="auto">
            <a:xfrm flipV="1">
              <a:off x="4320" y="3120"/>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5" name="Line 64"/>
            <p:cNvSpPr>
              <a:spLocks noChangeShapeType="1"/>
            </p:cNvSpPr>
            <p:nvPr/>
          </p:nvSpPr>
          <p:spPr bwMode="auto">
            <a:xfrm>
              <a:off x="4608" y="3120"/>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6" name="Line 65"/>
            <p:cNvSpPr>
              <a:spLocks noChangeShapeType="1"/>
            </p:cNvSpPr>
            <p:nvPr/>
          </p:nvSpPr>
          <p:spPr bwMode="auto">
            <a:xfrm>
              <a:off x="4320" y="3216"/>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22597" name="Line 66"/>
            <p:cNvSpPr>
              <a:spLocks noChangeShapeType="1"/>
            </p:cNvSpPr>
            <p:nvPr/>
          </p:nvSpPr>
          <p:spPr bwMode="auto">
            <a:xfrm flipV="1">
              <a:off x="4608" y="3216"/>
              <a:ext cx="48" cy="48"/>
            </a:xfrm>
            <a:prstGeom prst="line">
              <a:avLst/>
            </a:prstGeom>
            <a:noFill/>
            <a:ln w="38100">
              <a:solidFill>
                <a:schemeClr val="tx1"/>
              </a:solidFill>
              <a:prstDash val="sysDot"/>
              <a:round/>
              <a:headEnd type="none" w="sm" len="sm"/>
              <a:tailEnd type="none" w="sm" len="sm"/>
            </a:ln>
          </p:spPr>
          <p:txBody>
            <a:bodyPr/>
            <a:lstStyle/>
            <a:p>
              <a:endParaRPr lang="en-US"/>
            </a:p>
          </p:txBody>
        </p:sp>
        <p:sp>
          <p:nvSpPr>
            <p:cNvPr id="3056707" name="Text Box 67"/>
            <p:cNvSpPr txBox="1">
              <a:spLocks noChangeArrowheads="1"/>
            </p:cNvSpPr>
            <p:nvPr/>
          </p:nvSpPr>
          <p:spPr bwMode="auto">
            <a:xfrm>
              <a:off x="4848" y="2016"/>
              <a:ext cx="768" cy="577"/>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defRPr/>
              </a:pPr>
              <a:r>
                <a:rPr lang="en-US" altLang="zh-CN" dirty="0">
                  <a:latin typeface="Arial" charset="0"/>
                </a:rPr>
                <a:t>A Nested Parallel Region</a:t>
              </a:r>
            </a:p>
          </p:txBody>
        </p:sp>
        <p:sp>
          <p:nvSpPr>
            <p:cNvPr id="22599" name="Line 68"/>
            <p:cNvSpPr>
              <a:spLocks noChangeShapeType="1"/>
            </p:cNvSpPr>
            <p:nvPr/>
          </p:nvSpPr>
          <p:spPr bwMode="auto">
            <a:xfrm flipH="1">
              <a:off x="4656" y="2592"/>
              <a:ext cx="576" cy="480"/>
            </a:xfrm>
            <a:prstGeom prst="line">
              <a:avLst/>
            </a:prstGeom>
            <a:noFill/>
            <a:ln w="19050">
              <a:solidFill>
                <a:schemeClr val="tx1"/>
              </a:solidFill>
              <a:round/>
              <a:headEnd type="none" w="sm" len="sm"/>
              <a:tailEnd type="triangle" w="sm" len="sm"/>
            </a:ln>
          </p:spPr>
          <p:txBody>
            <a:bodyPr/>
            <a:lstStyle/>
            <a:p>
              <a:endParaRPr lang="en-US"/>
            </a:p>
          </p:txBody>
        </p:sp>
      </p:grpSp>
      <p:grpSp>
        <p:nvGrpSpPr>
          <p:cNvPr id="4" name="Group 69"/>
          <p:cNvGrpSpPr>
            <a:grpSpLocks/>
          </p:cNvGrpSpPr>
          <p:nvPr/>
        </p:nvGrpSpPr>
        <p:grpSpPr bwMode="auto">
          <a:xfrm>
            <a:off x="2971800" y="4876801"/>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p>
          </p:txBody>
        </p:sp>
      </p:grpSp>
    </p:spTree>
    <p:extLst>
      <p:ext uri="{BB962C8B-B14F-4D97-AF65-F5344CB8AC3E}">
        <p14:creationId xmlns:p14="http://schemas.microsoft.com/office/powerpoint/2010/main" val="408715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9928227" y="6380678"/>
            <a:ext cx="1905000" cy="350322"/>
          </a:xfrm>
        </p:spPr>
        <p:txBody>
          <a:bodyPr/>
          <a:lstStyle/>
          <a:p>
            <a:pPr>
              <a:defRPr/>
            </a:pPr>
            <a:fld id="{A2596595-14EA-4434-9C01-4047873B5235}" type="slidenum">
              <a:rPr lang="zh-CN" altLang="en-US" sz="1300"/>
              <a:pPr>
                <a:defRPr/>
              </a:pPr>
              <a:t>200</a:t>
            </a:fld>
            <a:endParaRPr lang="en-US" altLang="zh-CN" sz="1300" dirty="0"/>
          </a:p>
        </p:txBody>
      </p:sp>
      <p:sp>
        <p:nvSpPr>
          <p:cNvPr id="111619" name="Rectangle 2"/>
          <p:cNvSpPr>
            <a:spLocks noGrp="1" noChangeArrowheads="1"/>
          </p:cNvSpPr>
          <p:nvPr>
            <p:ph type="title"/>
          </p:nvPr>
        </p:nvSpPr>
        <p:spPr/>
        <p:txBody>
          <a:bodyPr/>
          <a:lstStyle/>
          <a:p>
            <a:pPr eaLnBrk="1" hangingPunct="1"/>
            <a:r>
              <a:rPr lang="en-US" altLang="zh-CN" dirty="0">
                <a:ea typeface="SimSun" pitchFamily="2" charset="-122"/>
              </a:rPr>
              <a:t>A </a:t>
            </a:r>
            <a:r>
              <a:rPr lang="en-US" altLang="zh-CN" dirty="0" err="1">
                <a:ea typeface="SimSun" pitchFamily="2" charset="-122"/>
              </a:rPr>
              <a:t>Threadprivate</a:t>
            </a:r>
            <a:r>
              <a:rPr lang="en-US" altLang="zh-CN" dirty="0">
                <a:ea typeface="SimSun" pitchFamily="2" charset="-122"/>
              </a:rPr>
              <a:t> Example (C)</a:t>
            </a:r>
          </a:p>
        </p:txBody>
      </p:sp>
      <p:sp>
        <p:nvSpPr>
          <p:cNvPr id="3188739" name="Rectangle 3"/>
          <p:cNvSpPr>
            <a:spLocks noChangeArrowheads="1"/>
          </p:cNvSpPr>
          <p:nvPr/>
        </p:nvSpPr>
        <p:spPr bwMode="auto">
          <a:xfrm>
            <a:off x="3000375" y="2256614"/>
            <a:ext cx="6197600" cy="2741648"/>
          </a:xfrm>
          <a:prstGeom prst="rect">
            <a:avLst/>
          </a:prstGeom>
          <a:solidFill>
            <a:srgbClr val="F7FDFF"/>
          </a:solidFill>
          <a:ln w="12700">
            <a:solidFill>
              <a:schemeClr val="tx1"/>
            </a:solidFill>
            <a:miter lim="800000"/>
            <a:headEnd/>
            <a:tailEnd/>
          </a:ln>
          <a:effectLst>
            <a:outerShdw dist="107763" dir="2700000" algn="ctr" rotWithShape="0">
              <a:schemeClr val="bg2"/>
            </a:outerShdw>
          </a:effectLst>
        </p:spPr>
        <p:txBody>
          <a:bodyPr anchor="ctr">
            <a:spAutoFit/>
          </a:bodyPr>
          <a:lstStyle/>
          <a:p>
            <a:pPr algn="l" eaLnBrk="0" hangingPunct="0">
              <a:lnSpc>
                <a:spcPct val="90000"/>
              </a:lnSpc>
              <a:spcBef>
                <a:spcPct val="20000"/>
              </a:spcBef>
              <a:defRPr/>
            </a:pPr>
            <a:r>
              <a:rPr lang="en-US" altLang="zh-CN" sz="2000">
                <a:latin typeface="Arial" charset="0"/>
              </a:rPr>
              <a:t>int counter = 0;</a:t>
            </a:r>
          </a:p>
          <a:p>
            <a:pPr algn="l" eaLnBrk="0" hangingPunct="0">
              <a:lnSpc>
                <a:spcPct val="90000"/>
              </a:lnSpc>
              <a:spcBef>
                <a:spcPct val="20000"/>
              </a:spcBef>
              <a:defRPr/>
            </a:pPr>
            <a:r>
              <a:rPr lang="en-US" altLang="zh-CN" sz="2000">
                <a:latin typeface="Arial" charset="0"/>
              </a:rPr>
              <a:t>#pragma omp threadprivate(counter)</a:t>
            </a:r>
          </a:p>
          <a:p>
            <a:pPr algn="l" eaLnBrk="0" hangingPunct="0">
              <a:lnSpc>
                <a:spcPct val="90000"/>
              </a:lnSpc>
              <a:spcBef>
                <a:spcPct val="20000"/>
              </a:spcBef>
              <a:defRPr/>
            </a:pPr>
            <a:endParaRPr lang="en-US" altLang="zh-CN" sz="2000">
              <a:latin typeface="Arial" charset="0"/>
            </a:endParaRPr>
          </a:p>
          <a:p>
            <a:pPr algn="l" eaLnBrk="0" hangingPunct="0">
              <a:lnSpc>
                <a:spcPct val="90000"/>
              </a:lnSpc>
              <a:spcBef>
                <a:spcPct val="20000"/>
              </a:spcBef>
              <a:defRPr/>
            </a:pPr>
            <a:r>
              <a:rPr lang="en-US" altLang="zh-CN" sz="2000">
                <a:latin typeface="Arial" charset="0"/>
              </a:rPr>
              <a:t>int increment_counter()</a:t>
            </a:r>
          </a:p>
          <a:p>
            <a:pPr algn="l" eaLnBrk="0" hangingPunct="0">
              <a:lnSpc>
                <a:spcPct val="90000"/>
              </a:lnSpc>
              <a:spcBef>
                <a:spcPct val="20000"/>
              </a:spcBef>
              <a:defRPr/>
            </a:pPr>
            <a:r>
              <a:rPr lang="en-US" altLang="zh-CN" sz="2000">
                <a:latin typeface="Arial" charset="0"/>
              </a:rPr>
              <a:t>{</a:t>
            </a:r>
          </a:p>
          <a:p>
            <a:pPr algn="l" eaLnBrk="0" hangingPunct="0">
              <a:lnSpc>
                <a:spcPct val="90000"/>
              </a:lnSpc>
              <a:spcBef>
                <a:spcPct val="20000"/>
              </a:spcBef>
              <a:defRPr/>
            </a:pPr>
            <a:r>
              <a:rPr lang="en-US" altLang="zh-CN" sz="2000">
                <a:latin typeface="Arial" charset="0"/>
              </a:rPr>
              <a:t>    counter++;</a:t>
            </a:r>
          </a:p>
          <a:p>
            <a:pPr algn="l" eaLnBrk="0" hangingPunct="0">
              <a:lnSpc>
                <a:spcPct val="90000"/>
              </a:lnSpc>
              <a:spcBef>
                <a:spcPct val="20000"/>
              </a:spcBef>
              <a:defRPr/>
            </a:pPr>
            <a:r>
              <a:rPr lang="en-US" altLang="zh-CN" sz="2000">
                <a:latin typeface="Arial" charset="0"/>
              </a:rPr>
              <a:t>    return (counter);</a:t>
            </a:r>
          </a:p>
          <a:p>
            <a:pPr algn="l" eaLnBrk="0" hangingPunct="0">
              <a:lnSpc>
                <a:spcPct val="90000"/>
              </a:lnSpc>
              <a:spcBef>
                <a:spcPct val="20000"/>
              </a:spcBef>
              <a:defRPr/>
            </a:pPr>
            <a:r>
              <a:rPr lang="en-US" altLang="zh-CN" sz="2000">
                <a:latin typeface="Arial" charset="0"/>
              </a:rPr>
              <a:t>}</a:t>
            </a:r>
            <a:endParaRPr lang="en-US" altLang="zh-CN" sz="2000">
              <a:latin typeface="Courier" pitchFamily="49" charset="0"/>
            </a:endParaRPr>
          </a:p>
        </p:txBody>
      </p:sp>
      <p:sp>
        <p:nvSpPr>
          <p:cNvPr id="111621" name="Text Box 4"/>
          <p:cNvSpPr txBox="1">
            <a:spLocks noChangeArrowheads="1"/>
          </p:cNvSpPr>
          <p:nvPr/>
        </p:nvSpPr>
        <p:spPr bwMode="auto">
          <a:xfrm>
            <a:off x="1905000" y="1143000"/>
            <a:ext cx="8610600" cy="52322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800">
                <a:latin typeface="Arial" charset="0"/>
              </a:rPr>
              <a:t>Use threadprivate to create a counter for each thread.</a:t>
            </a:r>
          </a:p>
        </p:txBody>
      </p:sp>
    </p:spTree>
    <p:extLst>
      <p:ext uri="{BB962C8B-B14F-4D97-AF65-F5344CB8AC3E}">
        <p14:creationId xmlns:p14="http://schemas.microsoft.com/office/powerpoint/2010/main" val="183610917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10045700" y="6483928"/>
            <a:ext cx="1905000" cy="374073"/>
          </a:xfrm>
        </p:spPr>
        <p:txBody>
          <a:bodyPr/>
          <a:lstStyle/>
          <a:p>
            <a:pPr>
              <a:defRPr/>
            </a:pPr>
            <a:fld id="{F8C4C56B-C611-486E-A375-5F72915E85ED}" type="slidenum">
              <a:rPr lang="zh-CN" altLang="en-US" sz="1300"/>
              <a:pPr>
                <a:defRPr/>
              </a:pPr>
              <a:t>201</a:t>
            </a:fld>
            <a:endParaRPr lang="en-US" altLang="zh-CN" sz="1300" dirty="0"/>
          </a:p>
        </p:txBody>
      </p:sp>
      <p:sp>
        <p:nvSpPr>
          <p:cNvPr id="112643" name="Rectangle 2"/>
          <p:cNvSpPr>
            <a:spLocks noGrp="1" noChangeArrowheads="1"/>
          </p:cNvSpPr>
          <p:nvPr>
            <p:ph type="title"/>
          </p:nvPr>
        </p:nvSpPr>
        <p:spPr>
          <a:xfrm>
            <a:off x="1981200" y="0"/>
            <a:ext cx="8496300" cy="1143000"/>
          </a:xfrm>
        </p:spPr>
        <p:txBody>
          <a:bodyPr/>
          <a:lstStyle/>
          <a:p>
            <a:pPr eaLnBrk="1" hangingPunct="1"/>
            <a:r>
              <a:rPr lang="en-US" altLang="zh-CN" dirty="0">
                <a:ea typeface="SimSun" pitchFamily="2" charset="-122"/>
              </a:rPr>
              <a:t>Data Copying: </a:t>
            </a:r>
            <a:r>
              <a:rPr lang="en-US" altLang="zh-CN" dirty="0" err="1">
                <a:ea typeface="SimSun" pitchFamily="2" charset="-122"/>
              </a:rPr>
              <a:t>Copyin</a:t>
            </a:r>
            <a:endParaRPr lang="en-US" altLang="zh-CN" dirty="0">
              <a:ea typeface="SimSun" pitchFamily="2" charset="-122"/>
            </a:endParaRPr>
          </a:p>
        </p:txBody>
      </p:sp>
      <p:sp>
        <p:nvSpPr>
          <p:cNvPr id="3190787" name="Rectangle 3"/>
          <p:cNvSpPr>
            <a:spLocks noChangeArrowheads="1"/>
          </p:cNvSpPr>
          <p:nvPr/>
        </p:nvSpPr>
        <p:spPr bwMode="auto">
          <a:xfrm>
            <a:off x="2781300" y="1925926"/>
            <a:ext cx="6705600" cy="4584700"/>
          </a:xfrm>
          <a:prstGeom prst="rect">
            <a:avLst/>
          </a:prstGeom>
          <a:solidFill>
            <a:srgbClr val="F7FDFF"/>
          </a:solidFill>
          <a:ln w="12700">
            <a:solidFill>
              <a:schemeClr val="tx1"/>
            </a:solidFill>
            <a:miter lim="800000"/>
            <a:headEnd/>
            <a:tailEnd/>
          </a:ln>
          <a:effectLst>
            <a:outerShdw dist="107763" dir="2700000" algn="ctr" rotWithShape="0">
              <a:schemeClr val="bg2"/>
            </a:outerShdw>
          </a:effectLst>
        </p:spPr>
        <p:txBody>
          <a:bodyPr anchor="ctr">
            <a:spAutoFit/>
          </a:bodyPr>
          <a:lstStyle/>
          <a:p>
            <a:pPr algn="l" eaLnBrk="0" hangingPunct="0">
              <a:lnSpc>
                <a:spcPct val="90000"/>
              </a:lnSpc>
              <a:spcBef>
                <a:spcPct val="20000"/>
              </a:spcBef>
              <a:defRPr/>
            </a:pPr>
            <a:r>
              <a:rPr lang="zh-CN" altLang="en-US" dirty="0">
                <a:latin typeface="Arial" charset="0"/>
              </a:rPr>
              <a:t>      </a:t>
            </a:r>
            <a:r>
              <a:rPr lang="en-US" altLang="zh-CN" dirty="0">
                <a:latin typeface="Arial" charset="0"/>
              </a:rPr>
              <a:t>parameter (N=1000)</a:t>
            </a:r>
          </a:p>
          <a:p>
            <a:pPr algn="l" eaLnBrk="0" hangingPunct="0">
              <a:lnSpc>
                <a:spcPct val="90000"/>
              </a:lnSpc>
              <a:spcBef>
                <a:spcPct val="20000"/>
              </a:spcBef>
              <a:defRPr/>
            </a:pPr>
            <a:r>
              <a:rPr lang="en-US" altLang="zh-CN" dirty="0">
                <a:latin typeface="Arial" charset="0"/>
              </a:rPr>
              <a:t>      common/</a:t>
            </a:r>
            <a:r>
              <a:rPr lang="en-US" altLang="zh-CN" dirty="0" err="1">
                <a:latin typeface="Arial" charset="0"/>
              </a:rPr>
              <a:t>buf</a:t>
            </a:r>
            <a:r>
              <a:rPr lang="en-US" altLang="zh-CN" dirty="0">
                <a:latin typeface="Arial" charset="0"/>
              </a:rPr>
              <a:t>/A(N)</a:t>
            </a:r>
          </a:p>
          <a:p>
            <a:pPr algn="l" eaLnBrk="0" hangingPunct="0">
              <a:lnSpc>
                <a:spcPct val="90000"/>
              </a:lnSpc>
              <a:spcBef>
                <a:spcPct val="20000"/>
              </a:spcBef>
              <a:defRPr/>
            </a:pPr>
            <a:r>
              <a:rPr lang="en-US" altLang="zh-CN" dirty="0">
                <a:latin typeface="Arial" charset="0"/>
              </a:rPr>
              <a:t>!$OMP THREADPRIVATE(/</a:t>
            </a:r>
            <a:r>
              <a:rPr lang="en-US" altLang="zh-CN" dirty="0" err="1">
                <a:latin typeface="Arial" charset="0"/>
              </a:rPr>
              <a:t>buf</a:t>
            </a:r>
            <a:r>
              <a:rPr lang="en-US" altLang="zh-CN" dirty="0">
                <a:latin typeface="Arial" charset="0"/>
              </a:rPr>
              <a:t>/)</a:t>
            </a:r>
          </a:p>
          <a:p>
            <a:pPr algn="l" eaLnBrk="0" hangingPunct="0">
              <a:lnSpc>
                <a:spcPct val="90000"/>
              </a:lnSpc>
              <a:spcBef>
                <a:spcPct val="20000"/>
              </a:spcBef>
              <a:defRPr/>
            </a:pPr>
            <a:endParaRPr lang="en-US" altLang="zh-CN" dirty="0">
              <a:latin typeface="Arial" charset="0"/>
            </a:endParaRPr>
          </a:p>
          <a:p>
            <a:pPr algn="l" eaLnBrk="0" hangingPunct="0">
              <a:lnSpc>
                <a:spcPct val="90000"/>
              </a:lnSpc>
              <a:spcBef>
                <a:spcPct val="20000"/>
              </a:spcBef>
              <a:defRPr/>
            </a:pPr>
            <a:r>
              <a:rPr lang="en-US" altLang="zh-CN" dirty="0">
                <a:latin typeface="Arial" charset="0"/>
              </a:rPr>
              <a:t>!$ Initialize the A array</a:t>
            </a:r>
          </a:p>
          <a:p>
            <a:pPr algn="l" eaLnBrk="0" hangingPunct="0">
              <a:lnSpc>
                <a:spcPct val="90000"/>
              </a:lnSpc>
              <a:spcBef>
                <a:spcPct val="20000"/>
              </a:spcBef>
              <a:defRPr/>
            </a:pPr>
            <a:r>
              <a:rPr lang="en-US" altLang="zh-CN" dirty="0">
                <a:latin typeface="Arial" charset="0"/>
              </a:rPr>
              <a:t>      call </a:t>
            </a:r>
            <a:r>
              <a:rPr lang="en-US" altLang="zh-CN" dirty="0" err="1">
                <a:latin typeface="Arial" charset="0"/>
              </a:rPr>
              <a:t>init_data</a:t>
            </a:r>
            <a:r>
              <a:rPr lang="en-US" altLang="zh-CN" dirty="0">
                <a:latin typeface="Arial" charset="0"/>
              </a:rPr>
              <a:t>(N,A)</a:t>
            </a:r>
          </a:p>
          <a:p>
            <a:pPr algn="l" eaLnBrk="0" hangingPunct="0">
              <a:lnSpc>
                <a:spcPct val="90000"/>
              </a:lnSpc>
              <a:spcBef>
                <a:spcPct val="20000"/>
              </a:spcBef>
              <a:defRPr/>
            </a:pPr>
            <a:endParaRPr lang="en-US" altLang="zh-CN" dirty="0">
              <a:latin typeface="Arial" charset="0"/>
            </a:endParaRPr>
          </a:p>
          <a:p>
            <a:pPr algn="l" eaLnBrk="0" hangingPunct="0">
              <a:lnSpc>
                <a:spcPct val="90000"/>
              </a:lnSpc>
              <a:spcBef>
                <a:spcPct val="20000"/>
              </a:spcBef>
              <a:defRPr/>
            </a:pPr>
            <a:r>
              <a:rPr lang="en-US" altLang="zh-CN" dirty="0">
                <a:latin typeface="Arial" charset="0"/>
              </a:rPr>
              <a:t>!$OMP PARALLEL COPYIN(A)</a:t>
            </a:r>
          </a:p>
          <a:p>
            <a:pPr algn="l" eaLnBrk="0" hangingPunct="0">
              <a:lnSpc>
                <a:spcPct val="90000"/>
              </a:lnSpc>
              <a:spcBef>
                <a:spcPct val="20000"/>
              </a:spcBef>
              <a:defRPr/>
            </a:pPr>
            <a:endParaRPr lang="en-US" altLang="zh-CN" dirty="0">
              <a:latin typeface="Arial" charset="0"/>
            </a:endParaRPr>
          </a:p>
          <a:p>
            <a:pPr algn="l" eaLnBrk="0" hangingPunct="0">
              <a:lnSpc>
                <a:spcPct val="90000"/>
              </a:lnSpc>
              <a:spcBef>
                <a:spcPct val="20000"/>
              </a:spcBef>
              <a:defRPr/>
            </a:pPr>
            <a:r>
              <a:rPr lang="en-US" altLang="zh-CN" dirty="0">
                <a:latin typeface="Arial" charset="0"/>
              </a:rPr>
              <a:t> … Now each thread sees </a:t>
            </a:r>
            <a:r>
              <a:rPr lang="en-US" altLang="zh-CN" dirty="0" err="1">
                <a:latin typeface="Arial" charset="0"/>
              </a:rPr>
              <a:t>threadprivate</a:t>
            </a:r>
            <a:r>
              <a:rPr lang="en-US" altLang="zh-CN" dirty="0">
                <a:latin typeface="Arial" charset="0"/>
              </a:rPr>
              <a:t> array A initialized </a:t>
            </a:r>
          </a:p>
          <a:p>
            <a:pPr algn="l" eaLnBrk="0" hangingPunct="0">
              <a:lnSpc>
                <a:spcPct val="90000"/>
              </a:lnSpc>
              <a:spcBef>
                <a:spcPct val="20000"/>
              </a:spcBef>
              <a:defRPr/>
            </a:pPr>
            <a:r>
              <a:rPr lang="en-US" altLang="zh-CN" dirty="0">
                <a:latin typeface="Arial" charset="0"/>
              </a:rPr>
              <a:t> … to the global value set in the subroutine </a:t>
            </a:r>
            <a:r>
              <a:rPr lang="en-US" altLang="zh-CN" dirty="0" err="1">
                <a:latin typeface="Arial" charset="0"/>
              </a:rPr>
              <a:t>init_data</a:t>
            </a:r>
            <a:r>
              <a:rPr lang="en-US" altLang="zh-CN" dirty="0">
                <a:latin typeface="Arial" charset="0"/>
              </a:rPr>
              <a:t>()</a:t>
            </a:r>
          </a:p>
          <a:p>
            <a:pPr algn="l" eaLnBrk="0" hangingPunct="0">
              <a:lnSpc>
                <a:spcPct val="90000"/>
              </a:lnSpc>
              <a:spcBef>
                <a:spcPct val="20000"/>
              </a:spcBef>
              <a:defRPr/>
            </a:pPr>
            <a:endParaRPr lang="en-US" altLang="zh-CN" dirty="0">
              <a:latin typeface="Arial" charset="0"/>
            </a:endParaRPr>
          </a:p>
          <a:p>
            <a:pPr algn="l" eaLnBrk="0" hangingPunct="0">
              <a:lnSpc>
                <a:spcPct val="90000"/>
              </a:lnSpc>
              <a:spcBef>
                <a:spcPct val="20000"/>
              </a:spcBef>
              <a:defRPr/>
            </a:pPr>
            <a:r>
              <a:rPr lang="en-US" altLang="zh-CN" dirty="0">
                <a:latin typeface="Arial" charset="0"/>
              </a:rPr>
              <a:t>!$OMP END PARALLEL</a:t>
            </a:r>
          </a:p>
          <a:p>
            <a:pPr algn="l" eaLnBrk="0" hangingPunct="0">
              <a:lnSpc>
                <a:spcPct val="90000"/>
              </a:lnSpc>
              <a:spcBef>
                <a:spcPct val="20000"/>
              </a:spcBef>
              <a:defRPr/>
            </a:pPr>
            <a:endParaRPr lang="en-US" altLang="zh-CN" dirty="0">
              <a:latin typeface="Arial" charset="0"/>
            </a:endParaRPr>
          </a:p>
          <a:p>
            <a:pPr algn="l" eaLnBrk="0" hangingPunct="0">
              <a:lnSpc>
                <a:spcPct val="90000"/>
              </a:lnSpc>
              <a:spcBef>
                <a:spcPct val="20000"/>
              </a:spcBef>
              <a:defRPr/>
            </a:pPr>
            <a:r>
              <a:rPr lang="en-US" altLang="zh-CN" dirty="0">
                <a:latin typeface="Arial" charset="0"/>
              </a:rPr>
              <a:t>end</a:t>
            </a:r>
            <a:endParaRPr lang="en-US" altLang="zh-CN" dirty="0">
              <a:latin typeface="Courier" pitchFamily="49" charset="0"/>
            </a:endParaRPr>
          </a:p>
        </p:txBody>
      </p:sp>
      <p:sp>
        <p:nvSpPr>
          <p:cNvPr id="112645" name="Text Box 4"/>
          <p:cNvSpPr txBox="1">
            <a:spLocks noChangeArrowheads="1"/>
          </p:cNvSpPr>
          <p:nvPr/>
        </p:nvSpPr>
        <p:spPr bwMode="auto">
          <a:xfrm>
            <a:off x="469900" y="974725"/>
            <a:ext cx="9969500" cy="52322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800" dirty="0">
                <a:latin typeface="Arial" charset="0"/>
              </a:rPr>
              <a:t>You initialize </a:t>
            </a:r>
            <a:r>
              <a:rPr lang="en-US" altLang="zh-CN" sz="2800" dirty="0" err="1">
                <a:latin typeface="Arial" charset="0"/>
              </a:rPr>
              <a:t>threadprivate</a:t>
            </a:r>
            <a:r>
              <a:rPr lang="en-US" altLang="zh-CN" sz="2800" dirty="0">
                <a:latin typeface="Arial" charset="0"/>
              </a:rPr>
              <a:t> data using a </a:t>
            </a:r>
            <a:r>
              <a:rPr lang="en-US" altLang="zh-CN" sz="2800" dirty="0" err="1">
                <a:latin typeface="Arial" charset="0"/>
              </a:rPr>
              <a:t>copyin</a:t>
            </a:r>
            <a:r>
              <a:rPr lang="en-US" altLang="zh-CN" sz="2800" dirty="0">
                <a:latin typeface="Arial" charset="0"/>
              </a:rPr>
              <a:t> clause. </a:t>
            </a:r>
          </a:p>
        </p:txBody>
      </p:sp>
    </p:spTree>
    <p:extLst>
      <p:ext uri="{BB962C8B-B14F-4D97-AF65-F5344CB8AC3E}">
        <p14:creationId xmlns:p14="http://schemas.microsoft.com/office/powerpoint/2010/main" val="961533451"/>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10"/>
          </p:nvPr>
        </p:nvSpPr>
        <p:spPr/>
        <p:txBody>
          <a:bodyPr/>
          <a:lstStyle/>
          <a:p>
            <a:pPr>
              <a:defRPr/>
            </a:pPr>
            <a:fld id="{3BD0EABC-F3ED-4901-8090-3501E4F59CCB}" type="slidenum">
              <a:rPr lang="zh-CN" altLang="en-US"/>
              <a:pPr>
                <a:defRPr/>
              </a:pPr>
              <a:t>202</a:t>
            </a:fld>
            <a:endParaRPr lang="en-US" altLang="zh-CN"/>
          </a:p>
        </p:txBody>
      </p:sp>
      <p:sp>
        <p:nvSpPr>
          <p:cNvPr id="114691" name="Rectangle 2"/>
          <p:cNvSpPr>
            <a:spLocks noGrp="1" noChangeArrowheads="1"/>
          </p:cNvSpPr>
          <p:nvPr>
            <p:ph type="title"/>
          </p:nvPr>
        </p:nvSpPr>
        <p:spPr>
          <a:xfrm>
            <a:off x="1997075" y="146050"/>
            <a:ext cx="8496300" cy="1143000"/>
          </a:xfrm>
        </p:spPr>
        <p:txBody>
          <a:bodyPr/>
          <a:lstStyle/>
          <a:p>
            <a:pPr eaLnBrk="1" hangingPunct="1"/>
            <a:r>
              <a:rPr lang="en-US" sz="3200" dirty="0"/>
              <a:t>Exercise: Monte Carlo Calculations </a:t>
            </a:r>
            <a:br>
              <a:rPr lang="en-US" sz="3200" dirty="0"/>
            </a:br>
            <a:r>
              <a:rPr lang="en-US" sz="2000" dirty="0">
                <a:solidFill>
                  <a:schemeClr val="tx1"/>
                </a:solidFill>
              </a:rPr>
              <a:t>Using random numbers to solve tough problems</a:t>
            </a:r>
          </a:p>
        </p:txBody>
      </p:sp>
      <p:sp>
        <p:nvSpPr>
          <p:cNvPr id="114692" name="Rectangle 3"/>
          <p:cNvSpPr>
            <a:spLocks noGrp="1" noChangeArrowheads="1"/>
          </p:cNvSpPr>
          <p:nvPr>
            <p:ph type="body" idx="1"/>
          </p:nvPr>
        </p:nvSpPr>
        <p:spPr>
          <a:xfrm>
            <a:off x="228601" y="1219200"/>
            <a:ext cx="9750426" cy="1219200"/>
          </a:xfrm>
        </p:spPr>
        <p:txBody>
          <a:bodyPr/>
          <a:lstStyle/>
          <a:p>
            <a:pPr eaLnBrk="1" hangingPunct="1">
              <a:lnSpc>
                <a:spcPct val="85000"/>
              </a:lnSpc>
            </a:pPr>
            <a:r>
              <a:rPr lang="en-US" sz="2000" dirty="0"/>
              <a:t>Sample a problem domain to estimate areas, compute probabilities, find optimal values, etc.</a:t>
            </a:r>
          </a:p>
          <a:p>
            <a:pPr eaLnBrk="1" hangingPunct="1">
              <a:lnSpc>
                <a:spcPct val="85000"/>
              </a:lnSpc>
            </a:pPr>
            <a:r>
              <a:rPr lang="en-US" sz="2000" dirty="0"/>
              <a:t>Example: Computing </a:t>
            </a:r>
            <a:r>
              <a:rPr lang="el-GR" sz="2000" dirty="0">
                <a:cs typeface="Arial" charset="0"/>
              </a:rPr>
              <a:t>π</a:t>
            </a:r>
            <a:r>
              <a:rPr lang="en-US" sz="2000" dirty="0"/>
              <a:t> with a digital dart board:</a:t>
            </a:r>
          </a:p>
        </p:txBody>
      </p:sp>
      <p:sp>
        <p:nvSpPr>
          <p:cNvPr id="114693" name="Rectangle 4"/>
          <p:cNvSpPr>
            <a:spLocks noChangeArrowheads="1"/>
          </p:cNvSpPr>
          <p:nvPr/>
        </p:nvSpPr>
        <p:spPr bwMode="auto">
          <a:xfrm>
            <a:off x="5257800" y="2514600"/>
            <a:ext cx="6654800" cy="3886200"/>
          </a:xfrm>
          <a:prstGeom prst="rect">
            <a:avLst/>
          </a:prstGeom>
          <a:solidFill>
            <a:srgbClr val="F7FDFF"/>
          </a:solidFill>
          <a:ln w="9525">
            <a:noFill/>
            <a:miter lim="800000"/>
            <a:headEnd/>
            <a:tailEnd/>
          </a:ln>
        </p:spPr>
        <p:txBody>
          <a:bodyPr lIns="92075" tIns="46038" rIns="92075" bIns="46038"/>
          <a:lstStyle/>
          <a:p>
            <a:pPr marL="285750" indent="-285750">
              <a:lnSpc>
                <a:spcPct val="85000"/>
              </a:lnSpc>
              <a:spcBef>
                <a:spcPct val="30000"/>
              </a:spcBef>
              <a:buClr>
                <a:schemeClr val="tx2"/>
              </a:buClr>
              <a:buSzPct val="75000"/>
              <a:buFont typeface="Wingdings" pitchFamily="2" charset="2"/>
              <a:buChar char="l"/>
            </a:pPr>
            <a:r>
              <a:rPr lang="en-US" sz="2400" dirty="0">
                <a:latin typeface="Arial" charset="0"/>
              </a:rPr>
              <a:t>Throw darts at the circle/square.</a:t>
            </a:r>
          </a:p>
          <a:p>
            <a:pPr marL="285750" indent="-285750">
              <a:lnSpc>
                <a:spcPct val="85000"/>
              </a:lnSpc>
              <a:spcBef>
                <a:spcPct val="30000"/>
              </a:spcBef>
              <a:buClr>
                <a:schemeClr val="tx2"/>
              </a:buClr>
              <a:buSzPct val="75000"/>
              <a:buFont typeface="Wingdings" pitchFamily="2" charset="2"/>
              <a:buChar char="l"/>
            </a:pPr>
            <a:r>
              <a:rPr lang="en-US" sz="2400" dirty="0">
                <a:latin typeface="Arial" charset="0"/>
              </a:rPr>
              <a:t>Chance of falling in circle is proportional to ratio of areas:</a:t>
            </a:r>
          </a:p>
          <a:p>
            <a:pPr marL="685800" lvl="1" indent="-228600">
              <a:lnSpc>
                <a:spcPct val="85000"/>
              </a:lnSpc>
              <a:spcBef>
                <a:spcPct val="30000"/>
              </a:spcBef>
              <a:buClr>
                <a:schemeClr val="tx2"/>
              </a:buClr>
              <a:buSzPct val="75000"/>
            </a:pPr>
            <a:r>
              <a:rPr lang="en-US" sz="2400" dirty="0">
                <a:latin typeface="Arial" charset="0"/>
              </a:rPr>
              <a:t>A</a:t>
            </a:r>
            <a:r>
              <a:rPr lang="en-US" sz="2400" baseline="-25000" dirty="0">
                <a:latin typeface="Arial" charset="0"/>
              </a:rPr>
              <a:t>c</a:t>
            </a:r>
            <a:r>
              <a:rPr lang="en-US" sz="2400" dirty="0">
                <a:latin typeface="Arial" charset="0"/>
              </a:rPr>
              <a:t> = r</a:t>
            </a:r>
            <a:r>
              <a:rPr lang="en-US" sz="2400" baseline="30000" dirty="0">
                <a:latin typeface="Arial" charset="0"/>
              </a:rPr>
              <a:t>2</a:t>
            </a:r>
            <a:r>
              <a:rPr lang="en-US" sz="2400" dirty="0">
                <a:latin typeface="Arial" charset="0"/>
              </a:rPr>
              <a:t> * </a:t>
            </a:r>
            <a:r>
              <a:rPr lang="el-GR" sz="2400" dirty="0">
                <a:latin typeface="Arial" charset="0"/>
                <a:cs typeface="Arial" charset="0"/>
              </a:rPr>
              <a:t>π</a:t>
            </a:r>
            <a:endParaRPr lang="en-US" sz="2400" dirty="0">
              <a:latin typeface="Arial" charset="0"/>
              <a:cs typeface="Arial" charset="0"/>
            </a:endParaRPr>
          </a:p>
          <a:p>
            <a:pPr marL="685800" lvl="1" indent="-228600">
              <a:lnSpc>
                <a:spcPct val="85000"/>
              </a:lnSpc>
              <a:spcBef>
                <a:spcPct val="30000"/>
              </a:spcBef>
              <a:buClr>
                <a:schemeClr val="tx2"/>
              </a:buClr>
              <a:buSzPct val="75000"/>
            </a:pPr>
            <a:r>
              <a:rPr lang="en-US" sz="2400" dirty="0">
                <a:latin typeface="Arial" charset="0"/>
                <a:cs typeface="Arial" charset="0"/>
              </a:rPr>
              <a:t>A</a:t>
            </a:r>
            <a:r>
              <a:rPr lang="en-US" sz="2400" baseline="-25000" dirty="0">
                <a:latin typeface="Arial" charset="0"/>
                <a:cs typeface="Arial" charset="0"/>
              </a:rPr>
              <a:t>s</a:t>
            </a:r>
            <a:r>
              <a:rPr lang="en-US" sz="2400" dirty="0">
                <a:latin typeface="Arial" charset="0"/>
                <a:cs typeface="Arial" charset="0"/>
              </a:rPr>
              <a:t> = (2*r) * (2*r)  = 4 * r</a:t>
            </a:r>
            <a:r>
              <a:rPr lang="en-US" sz="2400" baseline="30000" dirty="0">
                <a:latin typeface="Arial" charset="0"/>
                <a:cs typeface="Arial" charset="0"/>
              </a:rPr>
              <a:t>2</a:t>
            </a:r>
          </a:p>
          <a:p>
            <a:pPr marL="685800" lvl="1" indent="-228600">
              <a:lnSpc>
                <a:spcPct val="85000"/>
              </a:lnSpc>
              <a:spcBef>
                <a:spcPct val="30000"/>
              </a:spcBef>
              <a:buClr>
                <a:schemeClr val="tx2"/>
              </a:buClr>
              <a:buSzPct val="75000"/>
            </a:pPr>
            <a:r>
              <a:rPr lang="en-US" sz="2400" dirty="0">
                <a:latin typeface="Arial" charset="0"/>
                <a:cs typeface="Arial" charset="0"/>
              </a:rPr>
              <a:t>P = A</a:t>
            </a:r>
            <a:r>
              <a:rPr lang="en-US" sz="2400" baseline="-25000" dirty="0">
                <a:latin typeface="Arial" charset="0"/>
                <a:cs typeface="Arial" charset="0"/>
              </a:rPr>
              <a:t>c</a:t>
            </a:r>
            <a:r>
              <a:rPr lang="en-US" sz="2400" dirty="0">
                <a:latin typeface="Arial" charset="0"/>
                <a:cs typeface="Arial" charset="0"/>
              </a:rPr>
              <a:t>/A</a:t>
            </a:r>
            <a:r>
              <a:rPr lang="en-US" sz="2400" baseline="-25000" dirty="0">
                <a:latin typeface="Arial" charset="0"/>
                <a:cs typeface="Arial" charset="0"/>
              </a:rPr>
              <a:t>s</a:t>
            </a:r>
            <a:r>
              <a:rPr lang="en-US" sz="2400" dirty="0">
                <a:latin typeface="Arial" charset="0"/>
                <a:cs typeface="Arial" charset="0"/>
              </a:rPr>
              <a:t> =  </a:t>
            </a:r>
            <a:r>
              <a:rPr lang="el-GR" sz="2400" dirty="0">
                <a:latin typeface="Arial" charset="0"/>
                <a:cs typeface="Arial" charset="0"/>
              </a:rPr>
              <a:t>π</a:t>
            </a:r>
            <a:r>
              <a:rPr lang="en-US" sz="2400" dirty="0">
                <a:latin typeface="Arial" charset="0"/>
                <a:cs typeface="Arial" charset="0"/>
              </a:rPr>
              <a:t> /4</a:t>
            </a:r>
            <a:endParaRPr lang="el-GR" sz="2400" dirty="0">
              <a:latin typeface="Arial" charset="0"/>
              <a:cs typeface="Arial" charset="0"/>
            </a:endParaRPr>
          </a:p>
          <a:p>
            <a:pPr marL="285750" indent="-285750">
              <a:lnSpc>
                <a:spcPct val="85000"/>
              </a:lnSpc>
              <a:spcBef>
                <a:spcPct val="30000"/>
              </a:spcBef>
              <a:buClr>
                <a:schemeClr val="tx2"/>
              </a:buClr>
              <a:buSzPct val="75000"/>
              <a:buFont typeface="Wingdings" pitchFamily="2" charset="2"/>
              <a:buChar char="l"/>
            </a:pPr>
            <a:r>
              <a:rPr lang="en-US" sz="2400" dirty="0">
                <a:latin typeface="Arial" charset="0"/>
              </a:rPr>
              <a:t>Compute </a:t>
            </a:r>
            <a:r>
              <a:rPr lang="el-GR" sz="2400" dirty="0">
                <a:latin typeface="Arial" charset="0"/>
                <a:cs typeface="Arial" charset="0"/>
              </a:rPr>
              <a:t>π</a:t>
            </a:r>
            <a:r>
              <a:rPr lang="en-US" sz="2400" dirty="0">
                <a:latin typeface="Arial" charset="0"/>
              </a:rPr>
              <a:t> by randomly choosing points; </a:t>
            </a:r>
            <a:r>
              <a:rPr lang="el-GR" sz="2400" dirty="0">
                <a:latin typeface="Arial" charset="0"/>
                <a:cs typeface="Arial" charset="0"/>
              </a:rPr>
              <a:t>π</a:t>
            </a:r>
            <a:r>
              <a:rPr lang="en-US" sz="2400" dirty="0">
                <a:latin typeface="Arial" charset="0"/>
              </a:rPr>
              <a:t> is four times the fraction that falls in the circle</a:t>
            </a:r>
          </a:p>
        </p:txBody>
      </p:sp>
      <p:grpSp>
        <p:nvGrpSpPr>
          <p:cNvPr id="114694" name="Group 5"/>
          <p:cNvGrpSpPr>
            <a:grpSpLocks/>
          </p:cNvGrpSpPr>
          <p:nvPr/>
        </p:nvGrpSpPr>
        <p:grpSpPr bwMode="auto">
          <a:xfrm>
            <a:off x="2438400" y="2438400"/>
            <a:ext cx="2057400" cy="2438400"/>
            <a:chOff x="576" y="1584"/>
            <a:chExt cx="1296" cy="1536"/>
          </a:xfrm>
        </p:grpSpPr>
        <p:grpSp>
          <p:nvGrpSpPr>
            <p:cNvPr id="114696" name="Group 6"/>
            <p:cNvGrpSpPr>
              <a:grpSpLocks/>
            </p:cNvGrpSpPr>
            <p:nvPr/>
          </p:nvGrpSpPr>
          <p:grpSpPr bwMode="auto">
            <a:xfrm>
              <a:off x="576" y="1824"/>
              <a:ext cx="1296" cy="1296"/>
              <a:chOff x="864" y="2160"/>
              <a:chExt cx="1296" cy="1296"/>
            </a:xfrm>
          </p:grpSpPr>
          <p:sp>
            <p:nvSpPr>
              <p:cNvPr id="114709" name="Rectangle 7"/>
              <p:cNvSpPr>
                <a:spLocks noChangeArrowheads="1"/>
              </p:cNvSpPr>
              <p:nvPr/>
            </p:nvSpPr>
            <p:spPr bwMode="auto">
              <a:xfrm>
                <a:off x="864" y="2160"/>
                <a:ext cx="1296" cy="1296"/>
              </a:xfrm>
              <a:prstGeom prst="rect">
                <a:avLst/>
              </a:prstGeom>
              <a:solidFill>
                <a:schemeClr val="bg2">
                  <a:lumMod val="20000"/>
                  <a:lumOff val="80000"/>
                </a:schemeClr>
              </a:solidFill>
              <a:ln w="12700">
                <a:solidFill>
                  <a:schemeClr val="tx1"/>
                </a:solidFill>
                <a:miter lim="800000"/>
                <a:headEnd type="none" w="sm" len="sm"/>
                <a:tailEnd type="none" w="sm" len="sm"/>
              </a:ln>
            </p:spPr>
            <p:txBody>
              <a:bodyPr wrap="none" anchor="ctr"/>
              <a:lstStyle/>
              <a:p>
                <a:endParaRPr lang="en-GB"/>
              </a:p>
            </p:txBody>
          </p:sp>
          <p:sp>
            <p:nvSpPr>
              <p:cNvPr id="114710" name="Oval 8"/>
              <p:cNvSpPr>
                <a:spLocks noChangeArrowheads="1"/>
              </p:cNvSpPr>
              <p:nvPr/>
            </p:nvSpPr>
            <p:spPr bwMode="auto">
              <a:xfrm>
                <a:off x="864" y="2160"/>
                <a:ext cx="1296" cy="1296"/>
              </a:xfrm>
              <a:prstGeom prst="ellipse">
                <a:avLst/>
              </a:prstGeom>
              <a:solidFill>
                <a:schemeClr val="bg1"/>
              </a:solidFill>
              <a:ln w="12700">
                <a:solidFill>
                  <a:schemeClr val="tx1"/>
                </a:solidFill>
                <a:round/>
                <a:headEnd type="none" w="sm" len="sm"/>
                <a:tailEnd type="none" w="sm" len="sm"/>
              </a:ln>
            </p:spPr>
            <p:txBody>
              <a:bodyPr wrap="none" anchor="ctr"/>
              <a:lstStyle/>
              <a:p>
                <a:endParaRPr lang="en-GB"/>
              </a:p>
            </p:txBody>
          </p:sp>
        </p:grpSp>
        <p:sp>
          <p:nvSpPr>
            <p:cNvPr id="114697" name="Line 9"/>
            <p:cNvSpPr>
              <a:spLocks noChangeShapeType="1"/>
            </p:cNvSpPr>
            <p:nvPr/>
          </p:nvSpPr>
          <p:spPr bwMode="auto">
            <a:xfrm>
              <a:off x="576" y="2448"/>
              <a:ext cx="1296"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14698" name="Text Box 10"/>
            <p:cNvSpPr txBox="1">
              <a:spLocks noChangeArrowheads="1"/>
            </p:cNvSpPr>
            <p:nvPr/>
          </p:nvSpPr>
          <p:spPr bwMode="auto">
            <a:xfrm>
              <a:off x="864" y="1584"/>
              <a:ext cx="864" cy="250"/>
            </a:xfrm>
            <a:prstGeom prst="rect">
              <a:avLst/>
            </a:prstGeom>
            <a:noFill/>
            <a:ln w="12700">
              <a:noFill/>
              <a:miter lim="800000"/>
              <a:headEnd type="none" w="sm" len="sm"/>
              <a:tailEnd type="none" w="sm" len="sm"/>
            </a:ln>
          </p:spPr>
          <p:txBody>
            <a:bodyPr>
              <a:spAutoFit/>
            </a:bodyPr>
            <a:lstStyle/>
            <a:p>
              <a:pPr>
                <a:spcBef>
                  <a:spcPct val="50000"/>
                </a:spcBef>
              </a:pPr>
              <a:r>
                <a:rPr lang="en-US" sz="2000">
                  <a:latin typeface="Arial" charset="0"/>
                </a:rPr>
                <a:t>2 * r</a:t>
              </a:r>
            </a:p>
          </p:txBody>
        </p:sp>
        <p:sp>
          <p:nvSpPr>
            <p:cNvPr id="114699" name="Oval 11"/>
            <p:cNvSpPr>
              <a:spLocks noChangeArrowheads="1"/>
            </p:cNvSpPr>
            <p:nvPr/>
          </p:nvSpPr>
          <p:spPr bwMode="auto">
            <a:xfrm>
              <a:off x="1200" y="2112"/>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0" name="Oval 12"/>
            <p:cNvSpPr>
              <a:spLocks noChangeArrowheads="1"/>
            </p:cNvSpPr>
            <p:nvPr/>
          </p:nvSpPr>
          <p:spPr bwMode="auto">
            <a:xfrm>
              <a:off x="720" y="3024"/>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1" name="Oval 13"/>
            <p:cNvSpPr>
              <a:spLocks noChangeArrowheads="1"/>
            </p:cNvSpPr>
            <p:nvPr/>
          </p:nvSpPr>
          <p:spPr bwMode="auto">
            <a:xfrm>
              <a:off x="1104" y="2880"/>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2" name="Oval 14"/>
            <p:cNvSpPr>
              <a:spLocks noChangeArrowheads="1"/>
            </p:cNvSpPr>
            <p:nvPr/>
          </p:nvSpPr>
          <p:spPr bwMode="auto">
            <a:xfrm>
              <a:off x="1776" y="3024"/>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3" name="Oval 15"/>
            <p:cNvSpPr>
              <a:spLocks noChangeArrowheads="1"/>
            </p:cNvSpPr>
            <p:nvPr/>
          </p:nvSpPr>
          <p:spPr bwMode="auto">
            <a:xfrm>
              <a:off x="1488" y="2688"/>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4" name="Oval 16"/>
            <p:cNvSpPr>
              <a:spLocks noChangeArrowheads="1"/>
            </p:cNvSpPr>
            <p:nvPr/>
          </p:nvSpPr>
          <p:spPr bwMode="auto">
            <a:xfrm>
              <a:off x="864" y="2592"/>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5" name="Oval 17"/>
            <p:cNvSpPr>
              <a:spLocks noChangeArrowheads="1"/>
            </p:cNvSpPr>
            <p:nvPr/>
          </p:nvSpPr>
          <p:spPr bwMode="auto">
            <a:xfrm>
              <a:off x="1632" y="2352"/>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6" name="Oval 18"/>
            <p:cNvSpPr>
              <a:spLocks noChangeArrowheads="1"/>
            </p:cNvSpPr>
            <p:nvPr/>
          </p:nvSpPr>
          <p:spPr bwMode="auto">
            <a:xfrm>
              <a:off x="672" y="1968"/>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7" name="Oval 19"/>
            <p:cNvSpPr>
              <a:spLocks noChangeArrowheads="1"/>
            </p:cNvSpPr>
            <p:nvPr/>
          </p:nvSpPr>
          <p:spPr bwMode="auto">
            <a:xfrm>
              <a:off x="1680" y="2064"/>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sp>
          <p:nvSpPr>
            <p:cNvPr id="114708" name="Oval 20"/>
            <p:cNvSpPr>
              <a:spLocks noChangeArrowheads="1"/>
            </p:cNvSpPr>
            <p:nvPr/>
          </p:nvSpPr>
          <p:spPr bwMode="auto">
            <a:xfrm>
              <a:off x="1152" y="2352"/>
              <a:ext cx="48" cy="48"/>
            </a:xfrm>
            <a:prstGeom prst="ellipse">
              <a:avLst/>
            </a:prstGeom>
            <a:solidFill>
              <a:schemeClr val="folHlink"/>
            </a:solidFill>
            <a:ln w="12700">
              <a:solidFill>
                <a:schemeClr val="tx1"/>
              </a:solidFill>
              <a:round/>
              <a:headEnd type="none" w="sm" len="sm"/>
              <a:tailEnd type="none" w="sm" len="sm"/>
            </a:ln>
          </p:spPr>
          <p:txBody>
            <a:bodyPr wrap="none" anchor="ctr"/>
            <a:lstStyle/>
            <a:p>
              <a:endParaRPr lang="en-GB"/>
            </a:p>
          </p:txBody>
        </p:sp>
      </p:grpSp>
      <p:sp>
        <p:nvSpPr>
          <p:cNvPr id="3194901" name="Text Box 21"/>
          <p:cNvSpPr txBox="1">
            <a:spLocks noChangeArrowheads="1"/>
          </p:cNvSpPr>
          <p:nvPr/>
        </p:nvSpPr>
        <p:spPr bwMode="auto">
          <a:xfrm>
            <a:off x="2133600" y="5181601"/>
            <a:ext cx="2667000" cy="1323975"/>
          </a:xfrm>
          <a:prstGeom prst="rect">
            <a:avLst/>
          </a:prstGeom>
          <a:solidFill>
            <a:srgbClr val="F7FDFF"/>
          </a:solidFill>
          <a:ln w="12700">
            <a:solidFill>
              <a:srgbClr val="00136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lgn="l">
              <a:spcBef>
                <a:spcPct val="50000"/>
              </a:spcBef>
              <a:defRPr/>
            </a:pPr>
            <a:r>
              <a:rPr lang="en-US" sz="2000" dirty="0">
                <a:latin typeface="Arial" charset="0"/>
              </a:rPr>
              <a:t>N= 10	     </a:t>
            </a:r>
            <a:r>
              <a:rPr lang="el-GR" sz="2000" dirty="0">
                <a:latin typeface="Arial" charset="0"/>
                <a:cs typeface="Arial" charset="0"/>
              </a:rPr>
              <a:t>π</a:t>
            </a:r>
            <a:r>
              <a:rPr lang="en-US" sz="2000" dirty="0">
                <a:latin typeface="Arial" charset="0"/>
                <a:cs typeface="Arial" charset="0"/>
              </a:rPr>
              <a:t> = </a:t>
            </a:r>
            <a:r>
              <a:rPr lang="en-US" sz="2000" dirty="0">
                <a:latin typeface="Arial" charset="0"/>
              </a:rPr>
              <a:t>2.8</a:t>
            </a:r>
          </a:p>
          <a:p>
            <a:pPr algn="l">
              <a:spcBef>
                <a:spcPct val="50000"/>
              </a:spcBef>
              <a:defRPr/>
            </a:pPr>
            <a:r>
              <a:rPr lang="en-US" sz="2000" dirty="0">
                <a:latin typeface="Arial" charset="0"/>
              </a:rPr>
              <a:t>N=100	     </a:t>
            </a:r>
            <a:r>
              <a:rPr lang="el-GR" sz="2000" dirty="0">
                <a:latin typeface="Arial" charset="0"/>
              </a:rPr>
              <a:t>π</a:t>
            </a:r>
            <a:r>
              <a:rPr lang="en-US" sz="2000" dirty="0">
                <a:latin typeface="Arial" charset="0"/>
              </a:rPr>
              <a:t> = 3.16</a:t>
            </a:r>
          </a:p>
          <a:p>
            <a:pPr algn="l">
              <a:spcBef>
                <a:spcPct val="50000"/>
              </a:spcBef>
              <a:defRPr/>
            </a:pPr>
            <a:r>
              <a:rPr lang="en-US" sz="2000" dirty="0">
                <a:latin typeface="Arial" charset="0"/>
              </a:rPr>
              <a:t>N= 1000    </a:t>
            </a:r>
            <a:r>
              <a:rPr lang="el-GR" sz="2000" dirty="0">
                <a:latin typeface="Arial" charset="0"/>
              </a:rPr>
              <a:t>π</a:t>
            </a:r>
            <a:r>
              <a:rPr lang="en-US" sz="2000" dirty="0">
                <a:latin typeface="Arial" charset="0"/>
              </a:rPr>
              <a:t> = 3.148</a:t>
            </a:r>
          </a:p>
        </p:txBody>
      </p:sp>
    </p:spTree>
    <p:extLst>
      <p:ext uri="{BB962C8B-B14F-4D97-AF65-F5344CB8AC3E}">
        <p14:creationId xmlns:p14="http://schemas.microsoft.com/office/powerpoint/2010/main" val="4277049438"/>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72DC3A27-DBB0-4F4F-969B-60472408F471}" type="slidenum">
              <a:rPr lang="zh-CN" altLang="en-US"/>
              <a:pPr>
                <a:defRPr/>
              </a:pPr>
              <a:t>203</a:t>
            </a:fld>
            <a:endParaRPr lang="en-US" altLang="zh-CN"/>
          </a:p>
        </p:txBody>
      </p:sp>
      <p:sp>
        <p:nvSpPr>
          <p:cNvPr id="115715" name="Rectangle 2"/>
          <p:cNvSpPr>
            <a:spLocks noGrp="1" noChangeArrowheads="1"/>
          </p:cNvSpPr>
          <p:nvPr>
            <p:ph type="title"/>
          </p:nvPr>
        </p:nvSpPr>
        <p:spPr/>
        <p:txBody>
          <a:bodyPr/>
          <a:lstStyle/>
          <a:p>
            <a:pPr eaLnBrk="1" hangingPunct="1"/>
            <a:r>
              <a:rPr lang="en-US" dirty="0"/>
              <a:t>Exercise: Monte Carlo pi (</a:t>
            </a:r>
            <a:r>
              <a:rPr lang="en-US" dirty="0" err="1"/>
              <a:t>cont</a:t>
            </a:r>
            <a:r>
              <a:rPr lang="en-US" dirty="0"/>
              <a:t>)</a:t>
            </a:r>
          </a:p>
        </p:txBody>
      </p:sp>
      <p:sp>
        <p:nvSpPr>
          <p:cNvPr id="115716" name="Rectangle 3"/>
          <p:cNvSpPr>
            <a:spLocks noGrp="1" noChangeArrowheads="1"/>
          </p:cNvSpPr>
          <p:nvPr>
            <p:ph type="body" idx="1"/>
          </p:nvPr>
        </p:nvSpPr>
        <p:spPr>
          <a:xfrm>
            <a:off x="377800" y="1278161"/>
            <a:ext cx="11269205" cy="5104469"/>
          </a:xfrm>
        </p:spPr>
        <p:txBody>
          <a:bodyPr/>
          <a:lstStyle/>
          <a:p>
            <a:pPr eaLnBrk="1" hangingPunct="1">
              <a:lnSpc>
                <a:spcPct val="83000"/>
              </a:lnSpc>
            </a:pPr>
            <a:r>
              <a:rPr lang="en-US" dirty="0"/>
              <a:t>We provide three files for this exercise</a:t>
            </a:r>
          </a:p>
          <a:p>
            <a:pPr lvl="1" eaLnBrk="1" hangingPunct="1">
              <a:lnSpc>
                <a:spcPct val="83000"/>
              </a:lnSpc>
            </a:pPr>
            <a:r>
              <a:rPr lang="en-US" dirty="0" err="1"/>
              <a:t>pi_mc.c</a:t>
            </a:r>
            <a:r>
              <a:rPr lang="en-US" dirty="0"/>
              <a:t>: the Monte Carlo method pi program</a:t>
            </a:r>
          </a:p>
          <a:p>
            <a:pPr lvl="1" eaLnBrk="1" hangingPunct="1">
              <a:lnSpc>
                <a:spcPct val="83000"/>
              </a:lnSpc>
            </a:pPr>
            <a:r>
              <a:rPr lang="en-US" dirty="0" err="1"/>
              <a:t>random.c</a:t>
            </a:r>
            <a:r>
              <a:rPr lang="en-US" dirty="0"/>
              <a:t>: a simple random number generator</a:t>
            </a:r>
          </a:p>
          <a:p>
            <a:pPr lvl="1" eaLnBrk="1" hangingPunct="1">
              <a:lnSpc>
                <a:spcPct val="83000"/>
              </a:lnSpc>
            </a:pPr>
            <a:r>
              <a:rPr lang="en-US" dirty="0" err="1"/>
              <a:t>random.h</a:t>
            </a:r>
            <a:r>
              <a:rPr lang="en-US" dirty="0"/>
              <a:t>: include file for random number generator</a:t>
            </a:r>
          </a:p>
          <a:p>
            <a:pPr eaLnBrk="1" hangingPunct="1">
              <a:lnSpc>
                <a:spcPct val="83000"/>
              </a:lnSpc>
            </a:pPr>
            <a:r>
              <a:rPr lang="en-US" dirty="0"/>
              <a:t>Create a parallel version of this program.</a:t>
            </a:r>
          </a:p>
          <a:p>
            <a:pPr eaLnBrk="1" hangingPunct="1">
              <a:lnSpc>
                <a:spcPct val="83000"/>
              </a:lnSpc>
            </a:pPr>
            <a:r>
              <a:rPr lang="en-US" dirty="0"/>
              <a:t>Run it multiple times with varying numbers of threads.</a:t>
            </a:r>
          </a:p>
          <a:p>
            <a:pPr eaLnBrk="1" hangingPunct="1">
              <a:lnSpc>
                <a:spcPct val="83000"/>
              </a:lnSpc>
            </a:pPr>
            <a:r>
              <a:rPr lang="en-US" dirty="0"/>
              <a:t>Is the program working correctly?   Is there anything wrong?</a:t>
            </a:r>
          </a:p>
        </p:txBody>
      </p:sp>
    </p:spTree>
    <p:extLst>
      <p:ext uri="{BB962C8B-B14F-4D97-AF65-F5344CB8AC3E}">
        <p14:creationId xmlns:p14="http://schemas.microsoft.com/office/powerpoint/2010/main" val="579321101"/>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D1CE73EC-D834-4B43-BE8C-4A0AC2E40C90}" type="slidenum">
              <a:rPr lang="zh-CN" altLang="en-US">
                <a:solidFill>
                  <a:srgbClr val="000000"/>
                </a:solidFill>
              </a:rPr>
              <a:pPr>
                <a:defRPr/>
              </a:pPr>
              <a:t>204</a:t>
            </a:fld>
            <a:endParaRPr lang="en-US" altLang="zh-CN">
              <a:solidFill>
                <a:srgbClr val="000000"/>
              </a:solidFill>
            </a:endParaRPr>
          </a:p>
        </p:txBody>
      </p:sp>
      <p:sp>
        <p:nvSpPr>
          <p:cNvPr id="152579" name="Rectangle 2"/>
          <p:cNvSpPr>
            <a:spLocks noGrp="1" noChangeArrowheads="1"/>
          </p:cNvSpPr>
          <p:nvPr>
            <p:ph type="title"/>
          </p:nvPr>
        </p:nvSpPr>
        <p:spPr>
          <a:xfrm>
            <a:off x="1104900" y="247650"/>
            <a:ext cx="9375775" cy="990600"/>
          </a:xfrm>
        </p:spPr>
        <p:txBody>
          <a:bodyPr/>
          <a:lstStyle/>
          <a:p>
            <a:pPr eaLnBrk="1" hangingPunct="1">
              <a:tabLst>
                <a:tab pos="114300" algn="l"/>
              </a:tabLst>
            </a:pPr>
            <a:r>
              <a:rPr lang="en-US" sz="2800" dirty="0"/>
              <a:t>Parallel Programmers love Monte Carlo algorithms</a:t>
            </a:r>
          </a:p>
        </p:txBody>
      </p:sp>
      <p:sp>
        <p:nvSpPr>
          <p:cNvPr id="152580" name="Rectangle 3"/>
          <p:cNvSpPr>
            <a:spLocks noGrp="1" noChangeArrowheads="1"/>
          </p:cNvSpPr>
          <p:nvPr>
            <p:ph type="body" idx="1"/>
          </p:nvPr>
        </p:nvSpPr>
        <p:spPr>
          <a:xfrm>
            <a:off x="2133601" y="1295400"/>
            <a:ext cx="7997825" cy="5334000"/>
          </a:xfrm>
        </p:spPr>
        <p:txBody>
          <a:bodyPr/>
          <a:lstStyle/>
          <a:p>
            <a:pPr eaLnBrk="1" hangingPunct="1">
              <a:lnSpc>
                <a:spcPct val="75000"/>
              </a:lnSpc>
              <a:buFont typeface="Wingdings" pitchFamily="2" charset="2"/>
              <a:buNone/>
            </a:pPr>
            <a:r>
              <a:rPr lang="en-US" sz="1800" b="1" dirty="0">
                <a:solidFill>
                  <a:srgbClr val="C00000"/>
                </a:solidFill>
              </a:rPr>
              <a:t>#include “</a:t>
            </a:r>
            <a:r>
              <a:rPr lang="en-US" sz="1800" b="1" dirty="0" err="1">
                <a:solidFill>
                  <a:srgbClr val="C00000"/>
                </a:solidFill>
              </a:rPr>
              <a:t>omp.h</a:t>
            </a:r>
            <a:r>
              <a:rPr lang="en-US" sz="1800" dirty="0">
                <a:solidFill>
                  <a:srgbClr val="FFFF66"/>
                </a:solidFill>
              </a:rPr>
              <a:t>”</a:t>
            </a:r>
          </a:p>
          <a:p>
            <a:pPr eaLnBrk="1" hangingPunct="1">
              <a:lnSpc>
                <a:spcPct val="75000"/>
              </a:lnSpc>
              <a:buFont typeface="Wingdings" pitchFamily="2" charset="2"/>
              <a:buNone/>
            </a:pPr>
            <a:r>
              <a:rPr lang="en-US" sz="1800" dirty="0"/>
              <a:t>static long </a:t>
            </a:r>
            <a:r>
              <a:rPr lang="en-US" sz="1800" dirty="0" err="1"/>
              <a:t>num_trials</a:t>
            </a:r>
            <a:r>
              <a:rPr lang="en-US" sz="1800" dirty="0"/>
              <a:t> = 10000;</a:t>
            </a:r>
          </a:p>
          <a:p>
            <a:pPr eaLnBrk="1" hangingPunct="1">
              <a:lnSpc>
                <a:spcPct val="75000"/>
              </a:lnSpc>
              <a:buFont typeface="Wingdings" pitchFamily="2" charset="2"/>
              <a:buNone/>
            </a:pPr>
            <a:r>
              <a:rPr lang="en-US" sz="1800" dirty="0" err="1"/>
              <a:t>int</a:t>
            </a:r>
            <a:r>
              <a:rPr lang="en-US" sz="1800" dirty="0"/>
              <a:t> main ()</a:t>
            </a:r>
          </a:p>
          <a:p>
            <a:pPr eaLnBrk="1" hangingPunct="1">
              <a:lnSpc>
                <a:spcPct val="75000"/>
              </a:lnSpc>
              <a:buFont typeface="Wingdings" pitchFamily="2" charset="2"/>
              <a:buNone/>
            </a:pPr>
            <a:r>
              <a:rPr lang="en-US" sz="1800" dirty="0"/>
              <a:t>{</a:t>
            </a:r>
          </a:p>
          <a:p>
            <a:pPr eaLnBrk="1" hangingPunct="1">
              <a:lnSpc>
                <a:spcPct val="75000"/>
              </a:lnSpc>
              <a:buFont typeface="Wingdings" pitchFamily="2" charset="2"/>
              <a:buNone/>
            </a:pPr>
            <a:r>
              <a:rPr lang="en-US" sz="1800" dirty="0"/>
              <a:t>   long i;      long </a:t>
            </a:r>
            <a:r>
              <a:rPr lang="en-US" sz="1800" dirty="0" err="1"/>
              <a:t>Ncirc</a:t>
            </a:r>
            <a:r>
              <a:rPr lang="en-US" sz="1800" dirty="0"/>
              <a:t> = 0;       double pi, x, y;</a:t>
            </a:r>
          </a:p>
          <a:p>
            <a:pPr eaLnBrk="1" hangingPunct="1">
              <a:lnSpc>
                <a:spcPct val="75000"/>
              </a:lnSpc>
              <a:buFont typeface="Wingdings" pitchFamily="2" charset="2"/>
              <a:buNone/>
            </a:pPr>
            <a:r>
              <a:rPr lang="en-US" sz="1800" dirty="0"/>
              <a:t>   double r = 1.0;   // radius of circle. Side of </a:t>
            </a:r>
            <a:r>
              <a:rPr lang="en-US" sz="1800" dirty="0" err="1"/>
              <a:t>squrare</a:t>
            </a:r>
            <a:r>
              <a:rPr lang="en-US" sz="1800" dirty="0"/>
              <a:t> is 2*r </a:t>
            </a:r>
          </a:p>
          <a:p>
            <a:pPr eaLnBrk="1" hangingPunct="1">
              <a:lnSpc>
                <a:spcPct val="75000"/>
              </a:lnSpc>
              <a:buFont typeface="Wingdings" pitchFamily="2" charset="2"/>
              <a:buNone/>
            </a:pPr>
            <a:r>
              <a:rPr lang="en-US" sz="1800" dirty="0"/>
              <a:t>   seed(0,-r, r);  // The circle and square are centered at the origin</a:t>
            </a:r>
          </a:p>
          <a:p>
            <a:pPr eaLnBrk="1" hangingPunct="1">
              <a:lnSpc>
                <a:spcPct val="75000"/>
              </a:lnSpc>
              <a:buFont typeface="Wingdings" pitchFamily="2" charset="2"/>
              <a:buNone/>
            </a:pPr>
            <a:r>
              <a:rPr lang="en-US" sz="1800" dirty="0"/>
              <a:t>   </a:t>
            </a:r>
            <a:r>
              <a:rPr lang="en-US" sz="1800" b="1" dirty="0">
                <a:solidFill>
                  <a:srgbClr val="C00000"/>
                </a:solidFill>
              </a:rPr>
              <a:t>#pragma </a:t>
            </a:r>
            <a:r>
              <a:rPr lang="en-US" sz="1800" b="1" dirty="0" err="1">
                <a:solidFill>
                  <a:srgbClr val="C00000"/>
                </a:solidFill>
              </a:rPr>
              <a:t>omp</a:t>
            </a:r>
            <a:r>
              <a:rPr lang="en-US" sz="1800" b="1" dirty="0">
                <a:solidFill>
                  <a:srgbClr val="C00000"/>
                </a:solidFill>
              </a:rPr>
              <a:t> parallel for private (x, y) reduction (+:</a:t>
            </a:r>
            <a:r>
              <a:rPr lang="en-US" sz="1800" b="1" dirty="0" err="1">
                <a:solidFill>
                  <a:srgbClr val="C00000"/>
                </a:solidFill>
              </a:rPr>
              <a:t>Ncirc</a:t>
            </a:r>
            <a:r>
              <a:rPr lang="en-US" sz="1800" b="1" dirty="0">
                <a:solidFill>
                  <a:srgbClr val="C00000"/>
                </a:solidFill>
              </a:rPr>
              <a:t>)</a:t>
            </a:r>
          </a:p>
          <a:p>
            <a:pPr eaLnBrk="1" hangingPunct="1">
              <a:lnSpc>
                <a:spcPct val="75000"/>
              </a:lnSpc>
              <a:buFont typeface="Wingdings" pitchFamily="2" charset="2"/>
              <a:buNone/>
            </a:pPr>
            <a:r>
              <a:rPr lang="en-US" sz="1800" dirty="0"/>
              <a:t>   for(i=0;i&lt;</a:t>
            </a:r>
            <a:r>
              <a:rPr lang="en-US" sz="1800" dirty="0" err="1"/>
              <a:t>num_trials</a:t>
            </a:r>
            <a:r>
              <a:rPr lang="en-US" sz="1800" dirty="0"/>
              <a:t>; i++)</a:t>
            </a:r>
          </a:p>
          <a:p>
            <a:pPr eaLnBrk="1" hangingPunct="1">
              <a:lnSpc>
                <a:spcPct val="75000"/>
              </a:lnSpc>
              <a:buFont typeface="Wingdings" pitchFamily="2" charset="2"/>
              <a:buNone/>
            </a:pPr>
            <a:r>
              <a:rPr lang="en-US" sz="1800" dirty="0"/>
              <a:t>   {</a:t>
            </a:r>
          </a:p>
          <a:p>
            <a:pPr eaLnBrk="1" hangingPunct="1">
              <a:lnSpc>
                <a:spcPct val="75000"/>
              </a:lnSpc>
              <a:buFont typeface="Wingdings" pitchFamily="2" charset="2"/>
              <a:buNone/>
            </a:pPr>
            <a:r>
              <a:rPr lang="en-US" sz="1800" dirty="0"/>
              <a:t>      x = random();         y = random();</a:t>
            </a:r>
          </a:p>
          <a:p>
            <a:pPr eaLnBrk="1" hangingPunct="1">
              <a:lnSpc>
                <a:spcPct val="75000"/>
              </a:lnSpc>
              <a:buFont typeface="Wingdings" pitchFamily="2" charset="2"/>
              <a:buNone/>
            </a:pPr>
            <a:r>
              <a:rPr lang="en-US" sz="1800" dirty="0"/>
              <a:t>      if ( x*x + y*y) &lt;= r*r)   </a:t>
            </a:r>
            <a:r>
              <a:rPr lang="en-US" sz="1800" dirty="0" err="1"/>
              <a:t>Ncirc</a:t>
            </a:r>
            <a:r>
              <a:rPr lang="en-US" sz="1800" dirty="0"/>
              <a:t>++;</a:t>
            </a:r>
          </a:p>
          <a:p>
            <a:pPr eaLnBrk="1" hangingPunct="1">
              <a:lnSpc>
                <a:spcPct val="75000"/>
              </a:lnSpc>
              <a:buFont typeface="Wingdings" pitchFamily="2" charset="2"/>
              <a:buNone/>
            </a:pPr>
            <a:r>
              <a:rPr lang="en-US" sz="1800" dirty="0"/>
              <a:t>    }</a:t>
            </a:r>
          </a:p>
          <a:p>
            <a:pPr eaLnBrk="1" hangingPunct="1">
              <a:lnSpc>
                <a:spcPct val="75000"/>
              </a:lnSpc>
              <a:buFont typeface="Wingdings" pitchFamily="2" charset="2"/>
              <a:buNone/>
            </a:pPr>
            <a:endParaRPr lang="en-US" sz="1800" dirty="0"/>
          </a:p>
          <a:p>
            <a:pPr eaLnBrk="1" hangingPunct="1">
              <a:lnSpc>
                <a:spcPct val="75000"/>
              </a:lnSpc>
              <a:buFont typeface="Wingdings" pitchFamily="2" charset="2"/>
              <a:buNone/>
            </a:pPr>
            <a:r>
              <a:rPr lang="en-US" sz="1800" dirty="0"/>
              <a:t>    pi = 4.0 * ((double)</a:t>
            </a:r>
            <a:r>
              <a:rPr lang="en-US" sz="1800" dirty="0" err="1"/>
              <a:t>Ncirc</a:t>
            </a:r>
            <a:r>
              <a:rPr lang="en-US" sz="1800" dirty="0"/>
              <a:t>/(double)</a:t>
            </a:r>
            <a:r>
              <a:rPr lang="en-US" sz="1800" dirty="0" err="1"/>
              <a:t>num_trials</a:t>
            </a:r>
            <a:r>
              <a:rPr lang="en-US" sz="1800" dirty="0"/>
              <a:t>);</a:t>
            </a:r>
          </a:p>
          <a:p>
            <a:pPr eaLnBrk="1" hangingPunct="1">
              <a:lnSpc>
                <a:spcPct val="75000"/>
              </a:lnSpc>
              <a:buFont typeface="Wingdings" pitchFamily="2" charset="2"/>
              <a:buNone/>
            </a:pPr>
            <a:r>
              <a:rPr lang="en-US" sz="1800" dirty="0"/>
              <a:t>    </a:t>
            </a:r>
            <a:r>
              <a:rPr lang="en-US" sz="1800" dirty="0" err="1"/>
              <a:t>printf</a:t>
            </a:r>
            <a:r>
              <a:rPr lang="en-US" sz="1800" dirty="0"/>
              <a:t>("\n %d trials, pi is %f \n",</a:t>
            </a:r>
            <a:r>
              <a:rPr lang="en-US" sz="1800" dirty="0" err="1"/>
              <a:t>num_trials</a:t>
            </a:r>
            <a:r>
              <a:rPr lang="en-US" sz="1800" dirty="0"/>
              <a:t>, pi);</a:t>
            </a:r>
          </a:p>
          <a:p>
            <a:pPr eaLnBrk="1" hangingPunct="1">
              <a:lnSpc>
                <a:spcPct val="75000"/>
              </a:lnSpc>
              <a:buFont typeface="Wingdings" pitchFamily="2" charset="2"/>
              <a:buNone/>
            </a:pPr>
            <a:r>
              <a:rPr lang="en-US" sz="1800" dirty="0"/>
              <a:t>}</a:t>
            </a:r>
          </a:p>
        </p:txBody>
      </p:sp>
      <p:sp>
        <p:nvSpPr>
          <p:cNvPr id="152581" name="Rectangle 4"/>
          <p:cNvSpPr>
            <a:spLocks noChangeArrowheads="1"/>
          </p:cNvSpPr>
          <p:nvPr/>
        </p:nvSpPr>
        <p:spPr bwMode="auto">
          <a:xfrm>
            <a:off x="8302626" y="958850"/>
            <a:ext cx="3657600" cy="1676400"/>
          </a:xfrm>
          <a:prstGeom prst="rect">
            <a:avLst/>
          </a:prstGeom>
          <a:solidFill>
            <a:srgbClr val="FFFFE7"/>
          </a:solidFill>
          <a:ln w="9525">
            <a:solidFill>
              <a:srgbClr val="001362"/>
            </a:solidFill>
            <a:miter lim="800000"/>
            <a:headEnd/>
            <a:tailEnd/>
          </a:ln>
        </p:spPr>
        <p:txBody>
          <a:bodyPr lIns="92075" tIns="46038" rIns="92075" bIns="46038"/>
          <a:lstStyle/>
          <a:p>
            <a:pPr marL="285750" indent="-285750">
              <a:lnSpc>
                <a:spcPct val="93000"/>
              </a:lnSpc>
              <a:spcBef>
                <a:spcPct val="30000"/>
              </a:spcBef>
              <a:buClr>
                <a:srgbClr val="0860A8"/>
              </a:buClr>
              <a:buSzPct val="75000"/>
            </a:pPr>
            <a:r>
              <a:rPr lang="en-US" dirty="0">
                <a:solidFill>
                  <a:srgbClr val="000000"/>
                </a:solidFill>
                <a:latin typeface="Arial" charset="0"/>
              </a:rPr>
              <a:t>Embarrassingly parallel: the parallelism is so easy its embarrassing.</a:t>
            </a:r>
          </a:p>
          <a:p>
            <a:pPr marL="285750" indent="-285750">
              <a:lnSpc>
                <a:spcPct val="93000"/>
              </a:lnSpc>
              <a:spcBef>
                <a:spcPct val="30000"/>
              </a:spcBef>
              <a:buClr>
                <a:srgbClr val="0860A8"/>
              </a:buClr>
              <a:buSzPct val="75000"/>
            </a:pPr>
            <a:r>
              <a:rPr lang="en-US" dirty="0">
                <a:solidFill>
                  <a:srgbClr val="000000"/>
                </a:solidFill>
                <a:latin typeface="Arial" charset="0"/>
              </a:rPr>
              <a:t>Add two lines and you have a parallel program.</a:t>
            </a:r>
          </a:p>
        </p:txBody>
      </p:sp>
    </p:spTree>
    <p:extLst>
      <p:ext uri="{BB962C8B-B14F-4D97-AF65-F5344CB8AC3E}">
        <p14:creationId xmlns:p14="http://schemas.microsoft.com/office/powerpoint/2010/main" val="3464990834"/>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6B08E513-CF27-4486-B0EA-17A8D9263A3D}" type="slidenum">
              <a:rPr lang="zh-CN" altLang="en-US">
                <a:solidFill>
                  <a:srgbClr val="000000"/>
                </a:solidFill>
              </a:rPr>
              <a:pPr>
                <a:defRPr/>
              </a:pPr>
              <a:t>205</a:t>
            </a:fld>
            <a:endParaRPr lang="en-US" altLang="zh-CN">
              <a:solidFill>
                <a:srgbClr val="000000"/>
              </a:solidFill>
            </a:endParaRPr>
          </a:p>
        </p:txBody>
      </p:sp>
      <p:sp>
        <p:nvSpPr>
          <p:cNvPr id="153603" name="Rectangle 2"/>
          <p:cNvSpPr>
            <a:spLocks noGrp="1" noChangeArrowheads="1"/>
          </p:cNvSpPr>
          <p:nvPr>
            <p:ph type="title"/>
          </p:nvPr>
        </p:nvSpPr>
        <p:spPr/>
        <p:txBody>
          <a:bodyPr/>
          <a:lstStyle/>
          <a:p>
            <a:pPr eaLnBrk="1" hangingPunct="1"/>
            <a:r>
              <a:rPr lang="en-US" sz="3600" dirty="0"/>
              <a:t>Random Numbers: </a:t>
            </a:r>
            <a:r>
              <a:rPr lang="en-US" sz="2800" dirty="0"/>
              <a:t>Linear Congruential Generator (LCG)</a:t>
            </a:r>
          </a:p>
        </p:txBody>
      </p:sp>
      <p:sp>
        <p:nvSpPr>
          <p:cNvPr id="153604" name="Rectangle 3"/>
          <p:cNvSpPr>
            <a:spLocks noGrp="1" noChangeArrowheads="1"/>
          </p:cNvSpPr>
          <p:nvPr>
            <p:ph type="body" idx="1"/>
          </p:nvPr>
        </p:nvSpPr>
        <p:spPr>
          <a:xfrm>
            <a:off x="228601" y="1066800"/>
            <a:ext cx="9521826" cy="762000"/>
          </a:xfrm>
        </p:spPr>
        <p:txBody>
          <a:bodyPr/>
          <a:lstStyle/>
          <a:p>
            <a:pPr eaLnBrk="1" hangingPunct="1">
              <a:lnSpc>
                <a:spcPct val="85000"/>
              </a:lnSpc>
            </a:pPr>
            <a:r>
              <a:rPr lang="en-US" sz="2000" dirty="0"/>
              <a:t>LCG: Easy to write, cheap to compute, portable, OK quality</a:t>
            </a:r>
          </a:p>
        </p:txBody>
      </p:sp>
      <p:sp>
        <p:nvSpPr>
          <p:cNvPr id="153605" name="Rectangle 4"/>
          <p:cNvSpPr>
            <a:spLocks noChangeArrowheads="1"/>
          </p:cNvSpPr>
          <p:nvPr/>
        </p:nvSpPr>
        <p:spPr bwMode="auto">
          <a:xfrm>
            <a:off x="228600" y="2971800"/>
            <a:ext cx="9601200" cy="312420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rgbClr val="0860A8"/>
              </a:buClr>
              <a:buSzPct val="75000"/>
              <a:buFont typeface="Wingdings" pitchFamily="2" charset="2"/>
              <a:buChar char="l"/>
            </a:pPr>
            <a:r>
              <a:rPr lang="en-US" sz="2000" dirty="0">
                <a:solidFill>
                  <a:srgbClr val="000000"/>
                </a:solidFill>
                <a:latin typeface="Arial" charset="0"/>
              </a:rPr>
              <a:t>If you pick the multiplier and addend correctly, LCG has a period of PMOD.</a:t>
            </a:r>
          </a:p>
          <a:p>
            <a:pPr marL="285750" indent="-285750">
              <a:lnSpc>
                <a:spcPct val="93000"/>
              </a:lnSpc>
              <a:spcBef>
                <a:spcPct val="30000"/>
              </a:spcBef>
              <a:buClr>
                <a:srgbClr val="0860A8"/>
              </a:buClr>
              <a:buSzPct val="75000"/>
              <a:buFont typeface="Wingdings" pitchFamily="2" charset="2"/>
              <a:buChar char="l"/>
            </a:pPr>
            <a:r>
              <a:rPr lang="en-US" sz="2000" dirty="0">
                <a:solidFill>
                  <a:srgbClr val="000000"/>
                </a:solidFill>
                <a:latin typeface="Arial" charset="0"/>
              </a:rPr>
              <a:t>Picking good LCG parameters is complicated, so look it up (Numerical Recipes is a good source).  I used the following:</a:t>
            </a:r>
          </a:p>
          <a:p>
            <a:pPr marL="685800" lvl="1" indent="-228600">
              <a:lnSpc>
                <a:spcPct val="93000"/>
              </a:lnSpc>
              <a:spcBef>
                <a:spcPct val="30000"/>
              </a:spcBef>
              <a:buClr>
                <a:srgbClr val="0860A8"/>
              </a:buClr>
              <a:buSzPct val="75000"/>
              <a:buFont typeface="Wingdings" pitchFamily="2" charset="2"/>
              <a:buChar char="u"/>
            </a:pPr>
            <a:r>
              <a:rPr lang="en-US" dirty="0">
                <a:solidFill>
                  <a:srgbClr val="000000"/>
                </a:solidFill>
                <a:latin typeface="Arial" charset="0"/>
              </a:rPr>
              <a:t>MULTIPLIER = 1366</a:t>
            </a:r>
          </a:p>
          <a:p>
            <a:pPr marL="685800" lvl="1" indent="-228600">
              <a:lnSpc>
                <a:spcPct val="93000"/>
              </a:lnSpc>
              <a:spcBef>
                <a:spcPct val="30000"/>
              </a:spcBef>
              <a:buClr>
                <a:srgbClr val="0860A8"/>
              </a:buClr>
              <a:buSzPct val="75000"/>
              <a:buFont typeface="Wingdings" pitchFamily="2" charset="2"/>
              <a:buChar char="u"/>
            </a:pPr>
            <a:r>
              <a:rPr lang="en-US" dirty="0">
                <a:solidFill>
                  <a:srgbClr val="000000"/>
                </a:solidFill>
                <a:latin typeface="Arial" charset="0"/>
              </a:rPr>
              <a:t>ADDEND = 150889</a:t>
            </a:r>
          </a:p>
          <a:p>
            <a:pPr marL="685800" lvl="1" indent="-228600">
              <a:lnSpc>
                <a:spcPct val="93000"/>
              </a:lnSpc>
              <a:spcBef>
                <a:spcPct val="30000"/>
              </a:spcBef>
              <a:buClr>
                <a:srgbClr val="0860A8"/>
              </a:buClr>
              <a:buSzPct val="75000"/>
              <a:buFont typeface="Wingdings" pitchFamily="2" charset="2"/>
              <a:buChar char="u"/>
            </a:pPr>
            <a:r>
              <a:rPr lang="en-US" dirty="0">
                <a:solidFill>
                  <a:srgbClr val="000000"/>
                </a:solidFill>
                <a:latin typeface="Arial" charset="0"/>
              </a:rPr>
              <a:t>PMOD = 714025</a:t>
            </a:r>
          </a:p>
        </p:txBody>
      </p:sp>
      <p:sp>
        <p:nvSpPr>
          <p:cNvPr id="153606" name="Text Box 5"/>
          <p:cNvSpPr txBox="1">
            <a:spLocks noChangeArrowheads="1"/>
          </p:cNvSpPr>
          <p:nvPr/>
        </p:nvSpPr>
        <p:spPr bwMode="auto">
          <a:xfrm>
            <a:off x="1981200" y="1981201"/>
            <a:ext cx="8229600" cy="714375"/>
          </a:xfrm>
          <a:prstGeom prst="rect">
            <a:avLst/>
          </a:prstGeom>
          <a:solidFill>
            <a:srgbClr val="FFFFE7"/>
          </a:solidFill>
          <a:ln w="12700">
            <a:solidFill>
              <a:srgbClr val="001362"/>
            </a:solidFill>
            <a:miter lim="800000"/>
            <a:headEnd type="none" w="sm" len="sm"/>
            <a:tailEnd type="none" w="sm" len="sm"/>
          </a:ln>
        </p:spPr>
        <p:txBody>
          <a:bodyPr>
            <a:spAutoFit/>
          </a:bodyPr>
          <a:lstStyle/>
          <a:p>
            <a:r>
              <a:rPr lang="en-US" sz="2000" noProof="1">
                <a:solidFill>
                  <a:srgbClr val="0860A8"/>
                </a:solidFill>
                <a:latin typeface="Arial" charset="0"/>
              </a:rPr>
              <a:t>random_next = (MULTIPLIER  * random_last + ADDEND)% PMOD;</a:t>
            </a:r>
          </a:p>
          <a:p>
            <a:r>
              <a:rPr lang="en-US" sz="2000" noProof="1">
                <a:solidFill>
                  <a:srgbClr val="0860A8"/>
                </a:solidFill>
                <a:latin typeface="Arial" charset="0"/>
              </a:rPr>
              <a:t>random_last = random_next;</a:t>
            </a:r>
            <a:endParaRPr lang="en-US" sz="2000">
              <a:solidFill>
                <a:srgbClr val="0860A8"/>
              </a:solidFill>
              <a:latin typeface="Arial" charset="0"/>
            </a:endParaRPr>
          </a:p>
        </p:txBody>
      </p:sp>
    </p:spTree>
    <p:extLst>
      <p:ext uri="{BB962C8B-B14F-4D97-AF65-F5344CB8AC3E}">
        <p14:creationId xmlns:p14="http://schemas.microsoft.com/office/powerpoint/2010/main" val="455124024"/>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2F3AF076-924E-4F44-AE18-C7326C9A6522}" type="slidenum">
              <a:rPr lang="zh-CN" altLang="en-US">
                <a:solidFill>
                  <a:srgbClr val="000000"/>
                </a:solidFill>
              </a:rPr>
              <a:pPr>
                <a:defRPr/>
              </a:pPr>
              <a:t>206</a:t>
            </a:fld>
            <a:endParaRPr lang="en-US" altLang="zh-CN">
              <a:solidFill>
                <a:srgbClr val="000000"/>
              </a:solidFill>
            </a:endParaRPr>
          </a:p>
        </p:txBody>
      </p:sp>
      <p:sp>
        <p:nvSpPr>
          <p:cNvPr id="154627" name="Rectangle 2"/>
          <p:cNvSpPr>
            <a:spLocks noGrp="1" noChangeArrowheads="1"/>
          </p:cNvSpPr>
          <p:nvPr>
            <p:ph type="title"/>
          </p:nvPr>
        </p:nvSpPr>
        <p:spPr/>
        <p:txBody>
          <a:bodyPr/>
          <a:lstStyle/>
          <a:p>
            <a:pPr eaLnBrk="1" hangingPunct="1"/>
            <a:r>
              <a:rPr lang="en-US"/>
              <a:t>LCG code</a:t>
            </a:r>
          </a:p>
        </p:txBody>
      </p:sp>
      <p:sp>
        <p:nvSpPr>
          <p:cNvPr id="154628" name="Rectangle 3"/>
          <p:cNvSpPr>
            <a:spLocks noGrp="1" noChangeArrowheads="1"/>
          </p:cNvSpPr>
          <p:nvPr>
            <p:ph type="body" idx="1"/>
          </p:nvPr>
        </p:nvSpPr>
        <p:spPr>
          <a:xfrm>
            <a:off x="2057400" y="1219200"/>
            <a:ext cx="8458200" cy="4572000"/>
          </a:xfrm>
        </p:spPr>
        <p:txBody>
          <a:bodyPr/>
          <a:lstStyle/>
          <a:p>
            <a:pPr eaLnBrk="1" hangingPunct="1">
              <a:lnSpc>
                <a:spcPct val="75000"/>
              </a:lnSpc>
              <a:buFont typeface="Wingdings" pitchFamily="2" charset="2"/>
              <a:buNone/>
            </a:pPr>
            <a:r>
              <a:rPr lang="en-US" sz="1800" noProof="1"/>
              <a:t>static long MULTIPLIER  = 1366;</a:t>
            </a:r>
          </a:p>
          <a:p>
            <a:pPr eaLnBrk="1" hangingPunct="1">
              <a:lnSpc>
                <a:spcPct val="75000"/>
              </a:lnSpc>
              <a:buFont typeface="Wingdings" pitchFamily="2" charset="2"/>
              <a:buNone/>
            </a:pPr>
            <a:r>
              <a:rPr lang="en-US" sz="1800" noProof="1"/>
              <a:t>static long ADDEND      = 150889;</a:t>
            </a:r>
          </a:p>
          <a:p>
            <a:pPr eaLnBrk="1" hangingPunct="1">
              <a:lnSpc>
                <a:spcPct val="75000"/>
              </a:lnSpc>
              <a:buFont typeface="Wingdings" pitchFamily="2" charset="2"/>
              <a:buNone/>
            </a:pPr>
            <a:r>
              <a:rPr lang="en-US" sz="1800" noProof="1"/>
              <a:t>static long PMOD        = 714025;</a:t>
            </a:r>
          </a:p>
          <a:p>
            <a:pPr eaLnBrk="1" hangingPunct="1">
              <a:lnSpc>
                <a:spcPct val="75000"/>
              </a:lnSpc>
              <a:buFont typeface="Wingdings" pitchFamily="2" charset="2"/>
              <a:buNone/>
            </a:pPr>
            <a:r>
              <a:rPr lang="en-US" sz="1800" noProof="1"/>
              <a:t>long random_last = 0;</a:t>
            </a:r>
          </a:p>
          <a:p>
            <a:pPr eaLnBrk="1" hangingPunct="1">
              <a:lnSpc>
                <a:spcPct val="75000"/>
              </a:lnSpc>
              <a:buFont typeface="Wingdings" pitchFamily="2" charset="2"/>
              <a:buNone/>
            </a:pPr>
            <a:r>
              <a:rPr lang="en-US" sz="1800" noProof="1"/>
              <a:t>double random ()</a:t>
            </a:r>
          </a:p>
          <a:p>
            <a:pPr eaLnBrk="1" hangingPunct="1">
              <a:lnSpc>
                <a:spcPct val="75000"/>
              </a:lnSpc>
              <a:buFont typeface="Wingdings" pitchFamily="2" charset="2"/>
              <a:buNone/>
            </a:pPr>
            <a:r>
              <a:rPr lang="en-US" sz="1800" noProof="1"/>
              <a:t>{</a:t>
            </a:r>
          </a:p>
          <a:p>
            <a:pPr eaLnBrk="1" hangingPunct="1">
              <a:lnSpc>
                <a:spcPct val="75000"/>
              </a:lnSpc>
              <a:buFont typeface="Wingdings" pitchFamily="2" charset="2"/>
              <a:buNone/>
            </a:pPr>
            <a:r>
              <a:rPr lang="en-US" sz="1800" noProof="1"/>
              <a:t>    long random_next;</a:t>
            </a:r>
            <a:r>
              <a:rPr lang="en-US" sz="1800"/>
              <a:t> </a:t>
            </a:r>
          </a:p>
          <a:p>
            <a:pPr eaLnBrk="1" hangingPunct="1">
              <a:lnSpc>
                <a:spcPct val="75000"/>
              </a:lnSpc>
              <a:buFont typeface="Wingdings" pitchFamily="2" charset="2"/>
              <a:buNone/>
            </a:pPr>
            <a:endParaRPr lang="en-US" sz="1800"/>
          </a:p>
          <a:p>
            <a:pPr eaLnBrk="1" hangingPunct="1">
              <a:lnSpc>
                <a:spcPct val="75000"/>
              </a:lnSpc>
              <a:buFont typeface="Wingdings" pitchFamily="2" charset="2"/>
              <a:buNone/>
            </a:pPr>
            <a:r>
              <a:rPr lang="en-US" sz="1800"/>
              <a:t>    </a:t>
            </a:r>
            <a:r>
              <a:rPr lang="en-US" sz="1800" noProof="1"/>
              <a:t>random_next = (MULTIPLIER  * random_last + ADDEND)% PMOD;</a:t>
            </a:r>
          </a:p>
          <a:p>
            <a:pPr eaLnBrk="1" hangingPunct="1">
              <a:lnSpc>
                <a:spcPct val="75000"/>
              </a:lnSpc>
              <a:buFont typeface="Wingdings" pitchFamily="2" charset="2"/>
              <a:buNone/>
            </a:pPr>
            <a:r>
              <a:rPr lang="en-US" sz="1800" noProof="1"/>
              <a:t>    random_last = random_next;</a:t>
            </a:r>
            <a:endParaRPr lang="en-US" sz="1800"/>
          </a:p>
          <a:p>
            <a:pPr eaLnBrk="1" hangingPunct="1">
              <a:lnSpc>
                <a:spcPct val="75000"/>
              </a:lnSpc>
              <a:buFont typeface="Wingdings" pitchFamily="2" charset="2"/>
              <a:buNone/>
            </a:pPr>
            <a:endParaRPr lang="en-US" sz="1800"/>
          </a:p>
          <a:p>
            <a:pPr eaLnBrk="1" hangingPunct="1">
              <a:lnSpc>
                <a:spcPct val="75000"/>
              </a:lnSpc>
              <a:buFont typeface="Wingdings" pitchFamily="2" charset="2"/>
              <a:buNone/>
            </a:pPr>
            <a:r>
              <a:rPr lang="en-US" sz="1800"/>
              <a:t>   return </a:t>
            </a:r>
            <a:r>
              <a:rPr lang="en-US" sz="1800" noProof="1"/>
              <a:t> ((double)random_next/(double)PMOD</a:t>
            </a:r>
            <a:r>
              <a:rPr lang="en-US" sz="1800"/>
              <a:t>)</a:t>
            </a:r>
            <a:r>
              <a:rPr lang="en-US" sz="1800" noProof="1"/>
              <a:t>;</a:t>
            </a:r>
          </a:p>
          <a:p>
            <a:pPr eaLnBrk="1" hangingPunct="1">
              <a:lnSpc>
                <a:spcPct val="75000"/>
              </a:lnSpc>
              <a:buFont typeface="Wingdings" pitchFamily="2" charset="2"/>
              <a:buNone/>
            </a:pPr>
            <a:r>
              <a:rPr lang="en-US" sz="1800" noProof="1"/>
              <a:t>}</a:t>
            </a:r>
            <a:endParaRPr lang="en-US" sz="1800"/>
          </a:p>
        </p:txBody>
      </p:sp>
      <p:sp>
        <p:nvSpPr>
          <p:cNvPr id="154629" name="Text Box 4"/>
          <p:cNvSpPr txBox="1">
            <a:spLocks noChangeArrowheads="1"/>
          </p:cNvSpPr>
          <p:nvPr/>
        </p:nvSpPr>
        <p:spPr bwMode="auto">
          <a:xfrm>
            <a:off x="6705600" y="1905001"/>
            <a:ext cx="3276600" cy="1019175"/>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sz="2000" dirty="0">
                <a:solidFill>
                  <a:srgbClr val="0860A8"/>
                </a:solidFill>
                <a:latin typeface="Arial" charset="0"/>
              </a:rPr>
              <a:t>Seed the pseudo random sequence by setting </a:t>
            </a:r>
            <a:r>
              <a:rPr lang="en-US" sz="2000" dirty="0" err="1">
                <a:solidFill>
                  <a:srgbClr val="0860A8"/>
                </a:solidFill>
                <a:latin typeface="Arial" charset="0"/>
              </a:rPr>
              <a:t>random_last</a:t>
            </a:r>
            <a:endParaRPr lang="en-US" sz="2000" dirty="0">
              <a:solidFill>
                <a:srgbClr val="0860A8"/>
              </a:solidFill>
              <a:latin typeface="Arial" charset="0"/>
            </a:endParaRPr>
          </a:p>
        </p:txBody>
      </p:sp>
    </p:spTree>
    <p:extLst>
      <p:ext uri="{BB962C8B-B14F-4D97-AF65-F5344CB8AC3E}">
        <p14:creationId xmlns:p14="http://schemas.microsoft.com/office/powerpoint/2010/main" val="2471545245"/>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p:txBody>
          <a:bodyPr/>
          <a:lstStyle/>
          <a:p>
            <a:pPr algn="r">
              <a:defRPr/>
            </a:pPr>
            <a:fld id="{43D57A78-B5A3-477C-B6C6-95BFCA19A675}" type="slidenum">
              <a:rPr lang="zh-CN" altLang="en-US">
                <a:solidFill>
                  <a:srgbClr val="000000"/>
                </a:solidFill>
              </a:rPr>
              <a:pPr algn="r">
                <a:defRPr/>
              </a:pPr>
              <a:t>207</a:t>
            </a:fld>
            <a:endParaRPr lang="en-US" altLang="zh-CN">
              <a:solidFill>
                <a:srgbClr val="000000"/>
              </a:solidFill>
            </a:endParaRPr>
          </a:p>
        </p:txBody>
      </p:sp>
      <p:sp>
        <p:nvSpPr>
          <p:cNvPr id="1028" name="Rectangle 2"/>
          <p:cNvSpPr>
            <a:spLocks noGrp="1" noChangeArrowheads="1"/>
          </p:cNvSpPr>
          <p:nvPr>
            <p:ph type="title"/>
          </p:nvPr>
        </p:nvSpPr>
        <p:spPr>
          <a:xfrm>
            <a:off x="1758951" y="215582"/>
            <a:ext cx="8956675" cy="762000"/>
          </a:xfrm>
        </p:spPr>
        <p:txBody>
          <a:bodyPr/>
          <a:lstStyle/>
          <a:p>
            <a:pPr eaLnBrk="1" hangingPunct="1"/>
            <a:r>
              <a:rPr lang="en-US" sz="2800" dirty="0"/>
              <a:t>Running the PI_MC program with LCG generator</a:t>
            </a:r>
          </a:p>
        </p:txBody>
      </p:sp>
      <p:sp>
        <p:nvSpPr>
          <p:cNvPr id="1029" name="Rectangle 3"/>
          <p:cNvSpPr>
            <a:spLocks noChangeArrowheads="1"/>
          </p:cNvSpPr>
          <p:nvPr/>
        </p:nvSpPr>
        <p:spPr bwMode="auto">
          <a:xfrm>
            <a:off x="1758951" y="1219200"/>
            <a:ext cx="6918325" cy="4775200"/>
          </a:xfrm>
          <a:prstGeom prst="rect">
            <a:avLst/>
          </a:prstGeom>
          <a:solidFill>
            <a:srgbClr val="FFFFE7"/>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graphicFrame>
        <p:nvGraphicFramePr>
          <p:cNvPr id="1026" name="Object 4"/>
          <p:cNvGraphicFramePr>
            <a:graphicFrameLocks noGrp="1" noChangeAspect="1"/>
          </p:cNvGraphicFramePr>
          <p:nvPr>
            <p:ph sz="half" idx="2"/>
          </p:nvPr>
        </p:nvGraphicFramePr>
        <p:xfrm>
          <a:off x="2070101" y="1727201"/>
          <a:ext cx="6469063" cy="4106863"/>
        </p:xfrm>
        <a:graphic>
          <a:graphicData uri="http://schemas.openxmlformats.org/presentationml/2006/ole">
            <mc:AlternateContent xmlns:mc="http://schemas.openxmlformats.org/markup-compatibility/2006">
              <mc:Choice xmlns:v="urn:schemas-microsoft-com:vml" Requires="v">
                <p:oleObj spid="_x0000_s1031" name="Chart" r:id="rId4" imgW="4991100" imgH="3429000" progId="Excel.Sheet.8">
                  <p:embed/>
                </p:oleObj>
              </mc:Choice>
              <mc:Fallback>
                <p:oleObj name="Chart" r:id="rId4" imgW="4991100" imgH="3429000" progId="Excel.Sheet.8">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1" y="1727201"/>
                        <a:ext cx="6469063" cy="41068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Text Box 5"/>
          <p:cNvSpPr txBox="1">
            <a:spLocks noChangeArrowheads="1"/>
          </p:cNvSpPr>
          <p:nvPr/>
        </p:nvSpPr>
        <p:spPr bwMode="auto">
          <a:xfrm rot="5400000">
            <a:off x="501651" y="3230563"/>
            <a:ext cx="2895600" cy="396875"/>
          </a:xfrm>
          <a:prstGeom prst="rect">
            <a:avLst/>
          </a:prstGeom>
          <a:noFill/>
          <a:ln w="12700">
            <a:no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Log </a:t>
            </a:r>
            <a:r>
              <a:rPr lang="en-US" sz="2000" baseline="-25000">
                <a:solidFill>
                  <a:srgbClr val="0860A8"/>
                </a:solidFill>
                <a:latin typeface="Arial" charset="0"/>
              </a:rPr>
              <a:t>10</a:t>
            </a:r>
            <a:r>
              <a:rPr lang="en-US" sz="2000">
                <a:solidFill>
                  <a:srgbClr val="0860A8"/>
                </a:solidFill>
                <a:latin typeface="Arial" charset="0"/>
              </a:rPr>
              <a:t> Relative error</a:t>
            </a:r>
          </a:p>
        </p:txBody>
      </p:sp>
      <p:sp>
        <p:nvSpPr>
          <p:cNvPr id="1031" name="Text Box 6"/>
          <p:cNvSpPr txBox="1">
            <a:spLocks noChangeArrowheads="1"/>
          </p:cNvSpPr>
          <p:nvPr/>
        </p:nvSpPr>
        <p:spPr bwMode="auto">
          <a:xfrm>
            <a:off x="3033713" y="1289051"/>
            <a:ext cx="3644900" cy="396875"/>
          </a:xfrm>
          <a:prstGeom prst="rect">
            <a:avLst/>
          </a:prstGeom>
          <a:noFill/>
          <a:ln w="12700">
            <a:no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Log</a:t>
            </a:r>
            <a:r>
              <a:rPr lang="en-US" sz="2000" baseline="-25000">
                <a:solidFill>
                  <a:srgbClr val="0860A8"/>
                </a:solidFill>
                <a:latin typeface="Arial" charset="0"/>
              </a:rPr>
              <a:t>10</a:t>
            </a:r>
            <a:r>
              <a:rPr lang="en-US" sz="2000">
                <a:solidFill>
                  <a:srgbClr val="0860A8"/>
                </a:solidFill>
                <a:latin typeface="Arial" charset="0"/>
              </a:rPr>
              <a:t> number of samples</a:t>
            </a:r>
          </a:p>
        </p:txBody>
      </p:sp>
      <p:sp>
        <p:nvSpPr>
          <p:cNvPr id="3509255" name="Text Box 7"/>
          <p:cNvSpPr txBox="1">
            <a:spLocks noChangeArrowheads="1"/>
          </p:cNvSpPr>
          <p:nvPr/>
        </p:nvSpPr>
        <p:spPr bwMode="auto">
          <a:xfrm>
            <a:off x="8750300" y="2413001"/>
            <a:ext cx="1917700" cy="3127375"/>
          </a:xfrm>
          <a:prstGeom prst="rect">
            <a:avLst/>
          </a:prstGeom>
          <a:solidFill>
            <a:srgbClr val="FFFFE7"/>
          </a:solidFill>
          <a:ln w="12700">
            <a:solidFill>
              <a:srgbClr val="001362"/>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a:spcBef>
                <a:spcPct val="50000"/>
              </a:spcBef>
              <a:defRPr/>
            </a:pPr>
            <a:r>
              <a:rPr lang="en-US" dirty="0">
                <a:solidFill>
                  <a:srgbClr val="0860A8"/>
                </a:solidFill>
                <a:latin typeface="Arial" charset="0"/>
              </a:rPr>
              <a:t>Run the same program the same way and get different answers!  </a:t>
            </a:r>
          </a:p>
          <a:p>
            <a:pPr>
              <a:spcBef>
                <a:spcPct val="50000"/>
              </a:spcBef>
              <a:defRPr/>
            </a:pPr>
            <a:r>
              <a:rPr lang="en-US" dirty="0">
                <a:solidFill>
                  <a:srgbClr val="0860A8"/>
                </a:solidFill>
                <a:latin typeface="Arial" charset="0"/>
              </a:rPr>
              <a:t>That is not acceptable!</a:t>
            </a:r>
          </a:p>
          <a:p>
            <a:pPr>
              <a:spcBef>
                <a:spcPct val="50000"/>
              </a:spcBef>
              <a:defRPr/>
            </a:pPr>
            <a:r>
              <a:rPr lang="en-US" u="sng" dirty="0">
                <a:solidFill>
                  <a:srgbClr val="0860A8"/>
                </a:solidFill>
                <a:latin typeface="Arial" charset="0"/>
              </a:rPr>
              <a:t>Issue: my LCG generator is not </a:t>
            </a:r>
            <a:r>
              <a:rPr lang="en-US" u="sng" dirty="0" err="1">
                <a:solidFill>
                  <a:srgbClr val="0860A8"/>
                </a:solidFill>
                <a:latin typeface="Arial" charset="0"/>
              </a:rPr>
              <a:t>threadsafe</a:t>
            </a:r>
            <a:endParaRPr lang="en-US" u="sng" dirty="0">
              <a:solidFill>
                <a:srgbClr val="0860A8"/>
              </a:solidFill>
              <a:latin typeface="Arial" charset="0"/>
            </a:endParaRPr>
          </a:p>
        </p:txBody>
      </p:sp>
      <p:sp>
        <p:nvSpPr>
          <p:cNvPr id="1033" name="AutoShape 8"/>
          <p:cNvSpPr>
            <a:spLocks/>
          </p:cNvSpPr>
          <p:nvPr/>
        </p:nvSpPr>
        <p:spPr bwMode="auto">
          <a:xfrm>
            <a:off x="8216900" y="3340100"/>
            <a:ext cx="457200" cy="1295400"/>
          </a:xfrm>
          <a:prstGeom prst="rightBrace">
            <a:avLst>
              <a:gd name="adj1" fmla="val 23611"/>
              <a:gd name="adj2" fmla="val 50000"/>
            </a:avLst>
          </a:prstGeom>
          <a:noFill/>
          <a:ln w="57150">
            <a:solidFill>
              <a:srgbClr val="001362"/>
            </a:solidFill>
            <a:round/>
            <a:headEnd type="none" w="sm" len="sm"/>
            <a:tailEnd type="none" w="sm" len="sm"/>
          </a:ln>
        </p:spPr>
        <p:txBody>
          <a:bodyPr wrap="none" anchor="ctr"/>
          <a:lstStyle/>
          <a:p>
            <a:endParaRPr lang="en-GB">
              <a:solidFill>
                <a:srgbClr val="000000"/>
              </a:solidFill>
            </a:endParaRPr>
          </a:p>
        </p:txBody>
      </p:sp>
      <p:sp>
        <p:nvSpPr>
          <p:cNvPr id="1034" name="Text Box 9"/>
          <p:cNvSpPr txBox="1">
            <a:spLocks noChangeArrowheads="1"/>
          </p:cNvSpPr>
          <p:nvPr/>
        </p:nvSpPr>
        <p:spPr bwMode="auto">
          <a:xfrm>
            <a:off x="1752600" y="6248401"/>
            <a:ext cx="8686800" cy="396875"/>
          </a:xfrm>
          <a:prstGeom prst="rect">
            <a:avLst/>
          </a:prstGeom>
          <a:noFill/>
          <a:ln w="12700">
            <a:noFill/>
            <a:miter lim="800000"/>
            <a:headEnd type="none" w="sm" len="sm"/>
            <a:tailEnd type="none" w="sm" len="sm"/>
          </a:ln>
        </p:spPr>
        <p:txBody>
          <a:bodyPr>
            <a:spAutoFit/>
          </a:bodyPr>
          <a:lstStyle/>
          <a:p>
            <a:pPr>
              <a:spcBef>
                <a:spcPct val="50000"/>
              </a:spcBef>
            </a:pPr>
            <a:r>
              <a:rPr lang="en-US" sz="1000">
                <a:solidFill>
                  <a:srgbClr val="000000"/>
                </a:solidFill>
                <a:latin typeface="Arial" charset="0"/>
              </a:rPr>
              <a:t>Program written using the Intel C/C++ compiler (10.0.659.2005) in Microsoft Visual studio 2005 (8.0.50727.42) and running on a dual-core laptop (Intel T2400 @ 1.83 Ghz with 2 GB RAM) running Microsoft Windows XP.</a:t>
            </a:r>
          </a:p>
        </p:txBody>
      </p:sp>
    </p:spTree>
    <p:extLst>
      <p:ext uri="{BB962C8B-B14F-4D97-AF65-F5344CB8AC3E}">
        <p14:creationId xmlns:p14="http://schemas.microsoft.com/office/powerpoint/2010/main" val="20741363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72DC3A27-DBB0-4F4F-969B-60472408F471}" type="slidenum">
              <a:rPr lang="zh-CN" altLang="en-US"/>
              <a:pPr>
                <a:defRPr/>
              </a:pPr>
              <a:t>208</a:t>
            </a:fld>
            <a:endParaRPr lang="en-US" altLang="zh-CN"/>
          </a:p>
        </p:txBody>
      </p:sp>
      <p:sp>
        <p:nvSpPr>
          <p:cNvPr id="115715" name="Rectangle 2"/>
          <p:cNvSpPr>
            <a:spLocks noGrp="1" noChangeArrowheads="1"/>
          </p:cNvSpPr>
          <p:nvPr>
            <p:ph type="title"/>
          </p:nvPr>
        </p:nvSpPr>
        <p:spPr/>
        <p:txBody>
          <a:bodyPr/>
          <a:lstStyle/>
          <a:p>
            <a:pPr eaLnBrk="1" hangingPunct="1"/>
            <a:r>
              <a:rPr lang="en-US" dirty="0"/>
              <a:t>Exercise: Monte Carlo pi (</a:t>
            </a:r>
            <a:r>
              <a:rPr lang="en-US" dirty="0" err="1"/>
              <a:t>cont</a:t>
            </a:r>
            <a:r>
              <a:rPr lang="en-US" dirty="0"/>
              <a:t>)</a:t>
            </a:r>
          </a:p>
        </p:txBody>
      </p:sp>
      <p:sp>
        <p:nvSpPr>
          <p:cNvPr id="115716" name="Rectangle 3"/>
          <p:cNvSpPr>
            <a:spLocks noGrp="1" noChangeArrowheads="1"/>
          </p:cNvSpPr>
          <p:nvPr>
            <p:ph type="body" idx="1"/>
          </p:nvPr>
        </p:nvSpPr>
        <p:spPr/>
        <p:txBody>
          <a:bodyPr/>
          <a:lstStyle/>
          <a:p>
            <a:pPr eaLnBrk="1" hangingPunct="1">
              <a:lnSpc>
                <a:spcPct val="83000"/>
              </a:lnSpc>
            </a:pPr>
            <a:r>
              <a:rPr lang="en-US" dirty="0"/>
              <a:t>Create a </a:t>
            </a:r>
            <a:r>
              <a:rPr lang="en-US" dirty="0" err="1"/>
              <a:t>threadsafe</a:t>
            </a:r>
            <a:r>
              <a:rPr lang="en-US" dirty="0"/>
              <a:t> version of the monte </a:t>
            </a:r>
            <a:r>
              <a:rPr lang="en-US" dirty="0" err="1"/>
              <a:t>carlo</a:t>
            </a:r>
            <a:r>
              <a:rPr lang="en-US" dirty="0"/>
              <a:t> pi program</a:t>
            </a:r>
          </a:p>
          <a:p>
            <a:pPr eaLnBrk="1" hangingPunct="1">
              <a:lnSpc>
                <a:spcPct val="83000"/>
              </a:lnSpc>
            </a:pPr>
            <a:endParaRPr lang="en-US" dirty="0"/>
          </a:p>
          <a:p>
            <a:pPr eaLnBrk="1" hangingPunct="1">
              <a:lnSpc>
                <a:spcPct val="83000"/>
              </a:lnSpc>
            </a:pPr>
            <a:r>
              <a:rPr lang="en-US" dirty="0"/>
              <a:t>Do not change the interfaces to functions in </a:t>
            </a:r>
            <a:r>
              <a:rPr lang="en-US" dirty="0" err="1"/>
              <a:t>random.c</a:t>
            </a:r>
            <a:endParaRPr lang="en-US" dirty="0"/>
          </a:p>
          <a:p>
            <a:pPr lvl="1" eaLnBrk="1" hangingPunct="1">
              <a:lnSpc>
                <a:spcPct val="83000"/>
              </a:lnSpc>
            </a:pPr>
            <a:r>
              <a:rPr lang="en-US" dirty="0"/>
              <a:t>This is an exercise in modular software … why should a user of your parallel random number generator have to know any details of the generator or make any changes to how the generator is called?</a:t>
            </a:r>
          </a:p>
          <a:p>
            <a:pPr lvl="1" eaLnBrk="1" hangingPunct="1">
              <a:lnSpc>
                <a:spcPct val="83000"/>
              </a:lnSpc>
            </a:pPr>
            <a:r>
              <a:rPr lang="en-US" dirty="0"/>
              <a:t>The random number generator must be thread-safe</a:t>
            </a:r>
          </a:p>
          <a:p>
            <a:pPr eaLnBrk="1" hangingPunct="1">
              <a:lnSpc>
                <a:spcPct val="83000"/>
              </a:lnSpc>
            </a:pPr>
            <a:endParaRPr lang="en-US" dirty="0"/>
          </a:p>
          <a:p>
            <a:pPr eaLnBrk="1" hangingPunct="1">
              <a:lnSpc>
                <a:spcPct val="83000"/>
              </a:lnSpc>
            </a:pPr>
            <a:r>
              <a:rPr lang="en-US" dirty="0"/>
              <a:t>Verify that the program is thread safe by running multiple times for a fixed number of threads.</a:t>
            </a:r>
          </a:p>
          <a:p>
            <a:pPr eaLnBrk="1" hangingPunct="1">
              <a:lnSpc>
                <a:spcPct val="83000"/>
              </a:lnSpc>
            </a:pPr>
            <a:endParaRPr lang="en-US" dirty="0"/>
          </a:p>
          <a:p>
            <a:pPr eaLnBrk="1" hangingPunct="1">
              <a:lnSpc>
                <a:spcPct val="83000"/>
              </a:lnSpc>
            </a:pPr>
            <a:r>
              <a:rPr lang="en-US" dirty="0"/>
              <a:t>Any concerns with the program behavior?</a:t>
            </a:r>
          </a:p>
        </p:txBody>
      </p:sp>
    </p:spTree>
    <p:extLst>
      <p:ext uri="{BB962C8B-B14F-4D97-AF65-F5344CB8AC3E}">
        <p14:creationId xmlns:p14="http://schemas.microsoft.com/office/powerpoint/2010/main" val="1664183951"/>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A46B0E10-EA83-4251-BEB9-F5BBB6052BE3}" type="slidenum">
              <a:rPr lang="zh-CN" altLang="en-US">
                <a:solidFill>
                  <a:srgbClr val="000000"/>
                </a:solidFill>
              </a:rPr>
              <a:pPr>
                <a:defRPr/>
              </a:pPr>
              <a:t>209</a:t>
            </a:fld>
            <a:endParaRPr lang="en-US" altLang="zh-CN">
              <a:solidFill>
                <a:srgbClr val="000000"/>
              </a:solidFill>
            </a:endParaRPr>
          </a:p>
        </p:txBody>
      </p:sp>
      <p:sp>
        <p:nvSpPr>
          <p:cNvPr id="155651" name="Rectangle 2"/>
          <p:cNvSpPr>
            <a:spLocks noGrp="1" noChangeArrowheads="1"/>
          </p:cNvSpPr>
          <p:nvPr>
            <p:ph type="title"/>
          </p:nvPr>
        </p:nvSpPr>
        <p:spPr/>
        <p:txBody>
          <a:bodyPr/>
          <a:lstStyle/>
          <a:p>
            <a:pPr eaLnBrk="1" hangingPunct="1"/>
            <a:r>
              <a:rPr lang="en-US"/>
              <a:t>LCG code: threadsafe version</a:t>
            </a:r>
          </a:p>
        </p:txBody>
      </p:sp>
      <p:sp>
        <p:nvSpPr>
          <p:cNvPr id="155652" name="Rectangle 3"/>
          <p:cNvSpPr>
            <a:spLocks noGrp="1" noChangeArrowheads="1"/>
          </p:cNvSpPr>
          <p:nvPr>
            <p:ph type="body" idx="1"/>
          </p:nvPr>
        </p:nvSpPr>
        <p:spPr>
          <a:xfrm>
            <a:off x="1752600" y="1219200"/>
            <a:ext cx="8686800" cy="4572000"/>
          </a:xfrm>
        </p:spPr>
        <p:txBody>
          <a:bodyPr/>
          <a:lstStyle/>
          <a:p>
            <a:pPr eaLnBrk="1" hangingPunct="1">
              <a:lnSpc>
                <a:spcPct val="75000"/>
              </a:lnSpc>
              <a:buFont typeface="Wingdings" pitchFamily="2" charset="2"/>
              <a:buNone/>
            </a:pPr>
            <a:r>
              <a:rPr lang="en-US" sz="1800" noProof="1"/>
              <a:t>static long MULTIPLIER  = 1366;</a:t>
            </a:r>
          </a:p>
          <a:p>
            <a:pPr eaLnBrk="1" hangingPunct="1">
              <a:lnSpc>
                <a:spcPct val="75000"/>
              </a:lnSpc>
              <a:buFont typeface="Wingdings" pitchFamily="2" charset="2"/>
              <a:buNone/>
            </a:pPr>
            <a:r>
              <a:rPr lang="en-US" sz="1800" noProof="1"/>
              <a:t>static long ADDEND      = 150889;</a:t>
            </a:r>
          </a:p>
          <a:p>
            <a:pPr eaLnBrk="1" hangingPunct="1">
              <a:lnSpc>
                <a:spcPct val="75000"/>
              </a:lnSpc>
              <a:buFont typeface="Wingdings" pitchFamily="2" charset="2"/>
              <a:buNone/>
            </a:pPr>
            <a:r>
              <a:rPr lang="en-US" sz="1800" noProof="1"/>
              <a:t>static long PMOD        = 714025;</a:t>
            </a:r>
          </a:p>
          <a:p>
            <a:pPr eaLnBrk="1" hangingPunct="1">
              <a:lnSpc>
                <a:spcPct val="75000"/>
              </a:lnSpc>
              <a:buFont typeface="Wingdings" pitchFamily="2" charset="2"/>
              <a:buNone/>
            </a:pPr>
            <a:r>
              <a:rPr lang="en-US" sz="1800" noProof="1"/>
              <a:t>long random_last = 0;</a:t>
            </a:r>
            <a:endParaRPr lang="en-US" sz="1800" dirty="0"/>
          </a:p>
          <a:p>
            <a:pPr eaLnBrk="1" hangingPunct="1">
              <a:lnSpc>
                <a:spcPct val="75000"/>
              </a:lnSpc>
              <a:buFont typeface="Wingdings" pitchFamily="2" charset="2"/>
              <a:buNone/>
            </a:pPr>
            <a:r>
              <a:rPr lang="en-US" sz="1800" b="1" dirty="0">
                <a:solidFill>
                  <a:srgbClr val="C00000"/>
                </a:solidFill>
              </a:rPr>
              <a:t>#pragma </a:t>
            </a:r>
            <a:r>
              <a:rPr lang="en-US" sz="1800" b="1" dirty="0" err="1">
                <a:solidFill>
                  <a:srgbClr val="C00000"/>
                </a:solidFill>
              </a:rPr>
              <a:t>omp</a:t>
            </a:r>
            <a:r>
              <a:rPr lang="en-US" sz="1800" b="1" dirty="0">
                <a:solidFill>
                  <a:srgbClr val="C00000"/>
                </a:solidFill>
              </a:rPr>
              <a:t> </a:t>
            </a:r>
            <a:r>
              <a:rPr lang="en-US" sz="1800" b="1" dirty="0" err="1">
                <a:solidFill>
                  <a:srgbClr val="C00000"/>
                </a:solidFill>
              </a:rPr>
              <a:t>threadprivate</a:t>
            </a:r>
            <a:r>
              <a:rPr lang="en-US" sz="1800" b="1" dirty="0">
                <a:solidFill>
                  <a:srgbClr val="C00000"/>
                </a:solidFill>
              </a:rPr>
              <a:t>(</a:t>
            </a:r>
            <a:r>
              <a:rPr lang="en-US" sz="1800" b="1" dirty="0" err="1">
                <a:solidFill>
                  <a:srgbClr val="C00000"/>
                </a:solidFill>
              </a:rPr>
              <a:t>random_last</a:t>
            </a:r>
            <a:r>
              <a:rPr lang="en-US" sz="1800" b="1" dirty="0">
                <a:solidFill>
                  <a:srgbClr val="C00000"/>
                </a:solidFill>
              </a:rPr>
              <a:t>)</a:t>
            </a:r>
            <a:endParaRPr lang="en-US" sz="1800" b="1" noProof="1">
              <a:solidFill>
                <a:srgbClr val="C00000"/>
              </a:solidFill>
            </a:endParaRPr>
          </a:p>
          <a:p>
            <a:pPr eaLnBrk="1" hangingPunct="1">
              <a:lnSpc>
                <a:spcPct val="75000"/>
              </a:lnSpc>
              <a:buFont typeface="Wingdings" pitchFamily="2" charset="2"/>
              <a:buNone/>
            </a:pPr>
            <a:r>
              <a:rPr lang="en-US" sz="1800" noProof="1"/>
              <a:t>double random ()</a:t>
            </a:r>
          </a:p>
          <a:p>
            <a:pPr eaLnBrk="1" hangingPunct="1">
              <a:lnSpc>
                <a:spcPct val="75000"/>
              </a:lnSpc>
              <a:buFont typeface="Wingdings" pitchFamily="2" charset="2"/>
              <a:buNone/>
            </a:pPr>
            <a:r>
              <a:rPr lang="en-US" sz="1800" noProof="1"/>
              <a:t>{</a:t>
            </a:r>
          </a:p>
          <a:p>
            <a:pPr eaLnBrk="1" hangingPunct="1">
              <a:lnSpc>
                <a:spcPct val="75000"/>
              </a:lnSpc>
              <a:buFont typeface="Wingdings" pitchFamily="2" charset="2"/>
              <a:buNone/>
            </a:pPr>
            <a:r>
              <a:rPr lang="en-US" sz="1800" noProof="1"/>
              <a:t>    long random_next;</a:t>
            </a:r>
            <a:r>
              <a:rPr lang="en-US" sz="1800" dirty="0"/>
              <a:t> </a:t>
            </a:r>
          </a:p>
          <a:p>
            <a:pPr eaLnBrk="1" hangingPunct="1">
              <a:lnSpc>
                <a:spcPct val="75000"/>
              </a:lnSpc>
              <a:buFont typeface="Wingdings" pitchFamily="2" charset="2"/>
              <a:buNone/>
            </a:pPr>
            <a:endParaRPr lang="en-US" sz="1800" dirty="0"/>
          </a:p>
          <a:p>
            <a:pPr eaLnBrk="1" hangingPunct="1">
              <a:lnSpc>
                <a:spcPct val="75000"/>
              </a:lnSpc>
              <a:buFont typeface="Wingdings" pitchFamily="2" charset="2"/>
              <a:buNone/>
            </a:pPr>
            <a:r>
              <a:rPr lang="en-US" sz="1800" dirty="0"/>
              <a:t>    </a:t>
            </a:r>
            <a:r>
              <a:rPr lang="en-US" sz="1800" noProof="1"/>
              <a:t>random_next = (MULTIPLIER  * random_last + ADDEND)% PMOD;</a:t>
            </a:r>
          </a:p>
          <a:p>
            <a:pPr eaLnBrk="1" hangingPunct="1">
              <a:lnSpc>
                <a:spcPct val="75000"/>
              </a:lnSpc>
              <a:buFont typeface="Wingdings" pitchFamily="2" charset="2"/>
              <a:buNone/>
            </a:pPr>
            <a:r>
              <a:rPr lang="en-US" sz="1800" noProof="1"/>
              <a:t>    random_last = random_next;</a:t>
            </a:r>
            <a:endParaRPr lang="en-US" sz="1800" dirty="0"/>
          </a:p>
          <a:p>
            <a:pPr eaLnBrk="1" hangingPunct="1">
              <a:lnSpc>
                <a:spcPct val="75000"/>
              </a:lnSpc>
              <a:buFont typeface="Wingdings" pitchFamily="2" charset="2"/>
              <a:buNone/>
            </a:pPr>
            <a:endParaRPr lang="en-US" sz="1800" dirty="0"/>
          </a:p>
          <a:p>
            <a:pPr eaLnBrk="1" hangingPunct="1">
              <a:lnSpc>
                <a:spcPct val="75000"/>
              </a:lnSpc>
              <a:buFont typeface="Wingdings" pitchFamily="2" charset="2"/>
              <a:buNone/>
            </a:pPr>
            <a:r>
              <a:rPr lang="en-US" sz="1800" dirty="0"/>
              <a:t>   return </a:t>
            </a:r>
            <a:r>
              <a:rPr lang="en-US" sz="1800" noProof="1"/>
              <a:t> ((double)random_next/(double)PMOD</a:t>
            </a:r>
            <a:r>
              <a:rPr lang="en-US" sz="1800" dirty="0"/>
              <a:t>)</a:t>
            </a:r>
            <a:r>
              <a:rPr lang="en-US" sz="1800" noProof="1"/>
              <a:t>;</a:t>
            </a:r>
          </a:p>
          <a:p>
            <a:pPr eaLnBrk="1" hangingPunct="1">
              <a:lnSpc>
                <a:spcPct val="75000"/>
              </a:lnSpc>
              <a:buFont typeface="Wingdings" pitchFamily="2" charset="2"/>
              <a:buNone/>
            </a:pPr>
            <a:r>
              <a:rPr lang="en-US" sz="1800" noProof="1"/>
              <a:t>}</a:t>
            </a:r>
            <a:endParaRPr lang="en-US" sz="1800" dirty="0"/>
          </a:p>
        </p:txBody>
      </p:sp>
      <p:sp>
        <p:nvSpPr>
          <p:cNvPr id="155653" name="Text Box 4"/>
          <p:cNvSpPr txBox="1">
            <a:spLocks noChangeArrowheads="1"/>
          </p:cNvSpPr>
          <p:nvPr/>
        </p:nvSpPr>
        <p:spPr bwMode="auto">
          <a:xfrm>
            <a:off x="7239000" y="758158"/>
            <a:ext cx="4730748" cy="1785104"/>
          </a:xfrm>
          <a:prstGeom prst="rect">
            <a:avLst/>
          </a:prstGeom>
          <a:solidFill>
            <a:srgbClr val="FFFFE7"/>
          </a:solidFill>
          <a:ln w="12700">
            <a:solidFill>
              <a:srgbClr val="001362"/>
            </a:solidFill>
            <a:miter lim="800000"/>
            <a:headEnd type="none" w="sm" len="sm"/>
            <a:tailEnd type="none" w="sm" len="sm"/>
          </a:ln>
        </p:spPr>
        <p:txBody>
          <a:bodyPr wrap="square">
            <a:spAutoFit/>
          </a:bodyPr>
          <a:lstStyle/>
          <a:p>
            <a:pPr>
              <a:spcBef>
                <a:spcPct val="50000"/>
              </a:spcBef>
            </a:pPr>
            <a:r>
              <a:rPr lang="en-US" sz="2000" dirty="0" err="1">
                <a:solidFill>
                  <a:srgbClr val="0860A8"/>
                </a:solidFill>
                <a:latin typeface="Arial" charset="0"/>
              </a:rPr>
              <a:t>random_last</a:t>
            </a:r>
            <a:r>
              <a:rPr lang="en-US" sz="2000" dirty="0">
                <a:solidFill>
                  <a:srgbClr val="0860A8"/>
                </a:solidFill>
                <a:latin typeface="Arial" charset="0"/>
              </a:rPr>
              <a:t> carries state between random number computations,</a:t>
            </a:r>
          </a:p>
          <a:p>
            <a:pPr>
              <a:spcBef>
                <a:spcPct val="50000"/>
              </a:spcBef>
            </a:pPr>
            <a:r>
              <a:rPr lang="en-US" sz="2000" dirty="0">
                <a:solidFill>
                  <a:srgbClr val="0860A8"/>
                </a:solidFill>
                <a:latin typeface="Arial" charset="0"/>
              </a:rPr>
              <a:t>To make the generator </a:t>
            </a:r>
            <a:r>
              <a:rPr lang="en-US" sz="2000" dirty="0" err="1">
                <a:solidFill>
                  <a:srgbClr val="0860A8"/>
                </a:solidFill>
                <a:latin typeface="Arial" charset="0"/>
              </a:rPr>
              <a:t>threadsafe</a:t>
            </a:r>
            <a:r>
              <a:rPr lang="en-US" sz="2000" dirty="0">
                <a:solidFill>
                  <a:srgbClr val="0860A8"/>
                </a:solidFill>
                <a:latin typeface="Arial" charset="0"/>
              </a:rPr>
              <a:t>, make </a:t>
            </a:r>
            <a:r>
              <a:rPr lang="en-US" sz="2000" dirty="0" err="1">
                <a:solidFill>
                  <a:srgbClr val="0860A8"/>
                </a:solidFill>
                <a:latin typeface="Arial" charset="0"/>
              </a:rPr>
              <a:t>random_last</a:t>
            </a:r>
            <a:r>
              <a:rPr lang="en-US" sz="2000" dirty="0">
                <a:solidFill>
                  <a:srgbClr val="0860A8"/>
                </a:solidFill>
                <a:latin typeface="Arial" charset="0"/>
              </a:rPr>
              <a:t> </a:t>
            </a:r>
            <a:r>
              <a:rPr lang="en-US" sz="2000" dirty="0" err="1">
                <a:solidFill>
                  <a:srgbClr val="0860A8"/>
                </a:solidFill>
                <a:latin typeface="Arial" charset="0"/>
              </a:rPr>
              <a:t>threadprivate</a:t>
            </a:r>
            <a:r>
              <a:rPr lang="en-US" sz="2000" dirty="0">
                <a:solidFill>
                  <a:srgbClr val="0860A8"/>
                </a:solidFill>
                <a:latin typeface="Arial" charset="0"/>
              </a:rPr>
              <a:t> so each thread has its own copy.</a:t>
            </a:r>
          </a:p>
        </p:txBody>
      </p:sp>
    </p:spTree>
    <p:extLst>
      <p:ext uri="{BB962C8B-B14F-4D97-AF65-F5344CB8AC3E}">
        <p14:creationId xmlns:p14="http://schemas.microsoft.com/office/powerpoint/2010/main" val="1158385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54BD1B93-E3AE-4640-A4D9-5694853AADBB}" type="slidenum">
              <a:rPr lang="zh-CN" altLang="en-US"/>
              <a:pPr>
                <a:defRPr/>
              </a:pPr>
              <a:t>21</a:t>
            </a:fld>
            <a:endParaRPr lang="en-US" altLang="zh-CN" dirty="0"/>
          </a:p>
        </p:txBody>
      </p:sp>
      <p:sp>
        <p:nvSpPr>
          <p:cNvPr id="23555" name="Rectangle 2"/>
          <p:cNvSpPr>
            <a:spLocks noGrp="1" noChangeArrowheads="1"/>
          </p:cNvSpPr>
          <p:nvPr>
            <p:ph type="title"/>
          </p:nvPr>
        </p:nvSpPr>
        <p:spPr>
          <a:noFill/>
        </p:spPr>
        <p:txBody>
          <a:bodyPr/>
          <a:lstStyle/>
          <a:p>
            <a:pPr eaLnBrk="1" hangingPunct="1">
              <a:lnSpc>
                <a:spcPct val="89000"/>
              </a:lnSpc>
            </a:pPr>
            <a:r>
              <a:rPr lang="en-US" altLang="zh-CN" sz="3200" dirty="0">
                <a:ea typeface="SimSun" pitchFamily="2" charset="-122"/>
              </a:rPr>
              <a:t>Thread Creation: Parallel Regions</a:t>
            </a:r>
          </a:p>
        </p:txBody>
      </p:sp>
      <p:sp>
        <p:nvSpPr>
          <p:cNvPr id="23556" name="Rectangle 3"/>
          <p:cNvSpPr>
            <a:spLocks noGrp="1" noChangeArrowheads="1"/>
          </p:cNvSpPr>
          <p:nvPr>
            <p:ph type="body" idx="1"/>
          </p:nvPr>
        </p:nvSpPr>
        <p:spPr>
          <a:xfrm>
            <a:off x="228600" y="955434"/>
            <a:ext cx="8991600" cy="1682750"/>
          </a:xfrm>
          <a:noFill/>
        </p:spPr>
        <p:txBody>
          <a:bodyPr/>
          <a:lstStyle/>
          <a:p>
            <a:pPr eaLnBrk="1" hangingPunct="1">
              <a:lnSpc>
                <a:spcPct val="94000"/>
              </a:lnSpc>
            </a:pPr>
            <a:r>
              <a:rPr lang="en-US" altLang="zh-CN" dirty="0">
                <a:ea typeface="SimSun" pitchFamily="2" charset="-122"/>
              </a:rPr>
              <a:t>You create threads in </a:t>
            </a:r>
            <a:r>
              <a:rPr lang="en-US" altLang="zh-CN" dirty="0" err="1">
                <a:ea typeface="SimSun" pitchFamily="2" charset="-122"/>
              </a:rPr>
              <a:t>OpenMP</a:t>
            </a:r>
            <a:r>
              <a:rPr lang="en-US" altLang="zh-CN" dirty="0">
                <a:ea typeface="SimSun" pitchFamily="2" charset="-122"/>
              </a:rPr>
              <a:t>* with the parallel construct.</a:t>
            </a:r>
          </a:p>
          <a:p>
            <a:pPr eaLnBrk="1" hangingPunct="1">
              <a:lnSpc>
                <a:spcPct val="94000"/>
              </a:lnSpc>
            </a:pPr>
            <a:r>
              <a:rPr lang="en-US" altLang="zh-CN" dirty="0">
                <a:ea typeface="SimSun" pitchFamily="2" charset="-122"/>
              </a:rPr>
              <a:t>For example, to create a 4 thread Parallel region:</a:t>
            </a:r>
          </a:p>
        </p:txBody>
      </p:sp>
      <p:sp>
        <p:nvSpPr>
          <p:cNvPr id="23557" name="Rectangle 4"/>
          <p:cNvSpPr>
            <a:spLocks noChangeArrowheads="1"/>
          </p:cNvSpPr>
          <p:nvPr/>
        </p:nvSpPr>
        <p:spPr bwMode="auto">
          <a:xfrm>
            <a:off x="3886200" y="2488958"/>
            <a:ext cx="5638800" cy="2247411"/>
          </a:xfrm>
          <a:prstGeom prst="rect">
            <a:avLst/>
          </a:prstGeom>
          <a:solidFill>
            <a:srgbClr val="F9F9F9"/>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pooh(ID,A);</a:t>
            </a:r>
            <a:br>
              <a:rPr lang="en-US" altLang="zh-CN" sz="2000" dirty="0">
                <a:latin typeface="Arial" charset="0"/>
              </a:rPr>
            </a:br>
            <a:r>
              <a:rPr lang="en-US" altLang="zh-CN" sz="2000" dirty="0">
                <a:latin typeface="Arial" charset="0"/>
              </a:rPr>
              <a:t>}</a:t>
            </a:r>
          </a:p>
        </p:txBody>
      </p:sp>
      <p:sp>
        <p:nvSpPr>
          <p:cNvPr id="1641477" name="Rectangle 5"/>
          <p:cNvSpPr>
            <a:spLocks noChangeArrowheads="1"/>
          </p:cNvSpPr>
          <p:nvPr/>
        </p:nvSpPr>
        <p:spPr bwMode="auto">
          <a:xfrm>
            <a:off x="228600" y="5749683"/>
            <a:ext cx="8683625" cy="628650"/>
          </a:xfrm>
          <a:prstGeom prst="rect">
            <a:avLst/>
          </a:prstGeom>
          <a:noFill/>
          <a:ln w="9525">
            <a:noFill/>
            <a:miter lim="800000"/>
            <a:headEnd/>
            <a:tailEnd/>
          </a:ln>
          <a:effectLst/>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defRPr/>
            </a:pPr>
            <a:r>
              <a:rPr lang="en-US" altLang="zh-CN" sz="2400" dirty="0">
                <a:latin typeface="Arial" pitchFamily="34" charset="0"/>
                <a:ea typeface="SimSun" pitchFamily="2" charset="-122"/>
              </a:rPr>
              <a:t>Each thread calls pooh(ID,A) for ID = 0 to 3</a:t>
            </a:r>
          </a:p>
        </p:txBody>
      </p:sp>
      <p:sp>
        <p:nvSpPr>
          <p:cNvPr id="1641478" name="Rectangle 6"/>
          <p:cNvSpPr>
            <a:spLocks noChangeArrowheads="1"/>
          </p:cNvSpPr>
          <p:nvPr/>
        </p:nvSpPr>
        <p:spPr bwMode="auto">
          <a:xfrm>
            <a:off x="1905000" y="2793757"/>
            <a:ext cx="1676400" cy="228600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lIns="92075" tIns="46038" rIns="92075" bIns="46038">
            <a:spAutoFit/>
          </a:bodyPr>
          <a:lstStyle/>
          <a:p>
            <a:pPr algn="ctr">
              <a:spcBef>
                <a:spcPct val="50000"/>
              </a:spcBef>
              <a:defRPr/>
            </a:pPr>
            <a:r>
              <a:rPr lang="en-US" altLang="zh-CN" sz="2000" dirty="0">
                <a:latin typeface="Arial" charset="0"/>
              </a:rPr>
              <a:t>Each thread executes  a copy of the code</a:t>
            </a:r>
            <a:r>
              <a:rPr lang="en-US" altLang="zh-CN" dirty="0">
                <a:latin typeface="Arial" charset="0"/>
              </a:rPr>
              <a:t> </a:t>
            </a:r>
            <a:r>
              <a:rPr lang="en-US" altLang="zh-CN" sz="2000" dirty="0">
                <a:latin typeface="Arial" charset="0"/>
              </a:rPr>
              <a:t>within the structured block</a:t>
            </a:r>
            <a:endParaRPr lang="en-US" altLang="zh-CN" dirty="0">
              <a:latin typeface="Arial" charset="0"/>
            </a:endParaRPr>
          </a:p>
        </p:txBody>
      </p:sp>
      <p:grpSp>
        <p:nvGrpSpPr>
          <p:cNvPr id="2" name="Group 12"/>
          <p:cNvGrpSpPr>
            <a:grpSpLocks/>
          </p:cNvGrpSpPr>
          <p:nvPr/>
        </p:nvGrpSpPr>
        <p:grpSpPr bwMode="auto">
          <a:xfrm>
            <a:off x="7010400" y="2488958"/>
            <a:ext cx="3657600" cy="2682875"/>
            <a:chOff x="3456" y="1920"/>
            <a:chExt cx="2304" cy="1690"/>
          </a:xfrm>
        </p:grpSpPr>
        <p:sp>
          <p:nvSpPr>
            <p:cNvPr id="1641479" name="Text Box 7"/>
            <p:cNvSpPr txBox="1">
              <a:spLocks noChangeArrowheads="1"/>
            </p:cNvSpPr>
            <p:nvPr/>
          </p:nvSpPr>
          <p:spPr bwMode="auto">
            <a:xfrm>
              <a:off x="4224" y="1920"/>
              <a:ext cx="1536" cy="6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Runtime function to request a certain number of threads</a:t>
              </a:r>
            </a:p>
          </p:txBody>
        </p:sp>
        <p:sp>
          <p:nvSpPr>
            <p:cNvPr id="23563" name="Line 8"/>
            <p:cNvSpPr>
              <a:spLocks noChangeShapeType="1"/>
            </p:cNvSpPr>
            <p:nvPr/>
          </p:nvSpPr>
          <p:spPr bwMode="auto">
            <a:xfrm flipH="1">
              <a:off x="3456" y="2208"/>
              <a:ext cx="768" cy="29"/>
            </a:xfrm>
            <a:prstGeom prst="line">
              <a:avLst/>
            </a:prstGeom>
            <a:noFill/>
            <a:ln w="38100">
              <a:solidFill>
                <a:schemeClr val="tx1"/>
              </a:solidFill>
              <a:round/>
              <a:headEnd type="none" w="sm" len="sm"/>
              <a:tailEnd type="triangle" w="sm" len="sm"/>
            </a:ln>
          </p:spPr>
          <p:txBody>
            <a:bodyPr wrap="none" anchor="ctr"/>
            <a:lstStyle/>
            <a:p>
              <a:endParaRPr lang="en-US"/>
            </a:p>
          </p:txBody>
        </p:sp>
        <p:sp>
          <p:nvSpPr>
            <p:cNvPr id="1641481" name="Text Box 9"/>
            <p:cNvSpPr txBox="1">
              <a:spLocks noChangeArrowheads="1"/>
            </p:cNvSpPr>
            <p:nvPr/>
          </p:nvSpPr>
          <p:spPr bwMode="auto">
            <a:xfrm>
              <a:off x="4080" y="3168"/>
              <a:ext cx="1680" cy="442"/>
            </a:xfrm>
            <a:prstGeom prst="rect">
              <a:avLst/>
            </a:prstGeom>
            <a:solidFill>
              <a:srgbClr val="FFFFE7"/>
            </a:solidFill>
            <a:ln w="19050">
              <a:solidFill>
                <a:schemeClr val="tx2"/>
              </a:solidFill>
              <a:miter lim="800000"/>
              <a:headEnd/>
              <a:tailEnd/>
            </a:ln>
            <a:effectLst>
              <a:outerShdw dist="107763" dir="2700000" algn="ctr" rotWithShape="0">
                <a:schemeClr val="bg2"/>
              </a:outerShdw>
            </a:effectLst>
          </p:spPr>
          <p:txBody>
            <a:bodyPr>
              <a:spAutoFit/>
            </a:bodyPr>
            <a:lstStyle/>
            <a:p>
              <a:pPr algn="l">
                <a:spcBef>
                  <a:spcPct val="50000"/>
                </a:spcBef>
                <a:defRPr/>
              </a:pPr>
              <a:r>
                <a:rPr lang="en-US" altLang="zh-CN" sz="2000" dirty="0">
                  <a:latin typeface="Arial" charset="0"/>
                </a:rPr>
                <a:t>Runtime function returning a thread ID</a:t>
              </a:r>
            </a:p>
          </p:txBody>
        </p:sp>
        <p:sp>
          <p:nvSpPr>
            <p:cNvPr id="23565" name="Line 10"/>
            <p:cNvSpPr>
              <a:spLocks noChangeShapeType="1"/>
            </p:cNvSpPr>
            <p:nvPr/>
          </p:nvSpPr>
          <p:spPr bwMode="auto">
            <a:xfrm flipH="1" flipV="1">
              <a:off x="3600" y="2976"/>
              <a:ext cx="432" cy="384"/>
            </a:xfrm>
            <a:prstGeom prst="line">
              <a:avLst/>
            </a:prstGeom>
            <a:noFill/>
            <a:ln w="19050">
              <a:solidFill>
                <a:schemeClr val="tx1"/>
              </a:solidFill>
              <a:round/>
              <a:headEnd/>
              <a:tailEnd type="triangle" w="med" len="med"/>
            </a:ln>
          </p:spPr>
          <p:txBody>
            <a:bodyPr wrap="none" anchor="ctr"/>
            <a:lstStyle/>
            <a:p>
              <a:endParaRPr lang="en-US"/>
            </a:p>
          </p:txBody>
        </p:sp>
      </p:grpSp>
    </p:spTree>
    <p:extLst>
      <p:ext uri="{BB962C8B-B14F-4D97-AF65-F5344CB8AC3E}">
        <p14:creationId xmlns:p14="http://schemas.microsoft.com/office/powerpoint/2010/main" val="4217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p:txBody>
          <a:bodyPr/>
          <a:lstStyle/>
          <a:p>
            <a:pPr>
              <a:defRPr/>
            </a:pPr>
            <a:fld id="{66021E74-8EC1-4C4A-98D1-E1F6124720CC}" type="slidenum">
              <a:rPr lang="zh-CN" altLang="en-US">
                <a:solidFill>
                  <a:srgbClr val="000000"/>
                </a:solidFill>
              </a:rPr>
              <a:pPr>
                <a:defRPr/>
              </a:pPr>
              <a:t>210</a:t>
            </a:fld>
            <a:endParaRPr lang="en-US" altLang="zh-CN">
              <a:solidFill>
                <a:srgbClr val="000000"/>
              </a:solidFill>
            </a:endParaRPr>
          </a:p>
        </p:txBody>
      </p:sp>
      <p:sp>
        <p:nvSpPr>
          <p:cNvPr id="2052" name="Rectangle 2"/>
          <p:cNvSpPr>
            <a:spLocks noGrp="1" noChangeArrowheads="1"/>
          </p:cNvSpPr>
          <p:nvPr>
            <p:ph type="title"/>
          </p:nvPr>
        </p:nvSpPr>
        <p:spPr>
          <a:xfrm>
            <a:off x="222252" y="204788"/>
            <a:ext cx="10983384" cy="889000"/>
          </a:xfrm>
        </p:spPr>
        <p:txBody>
          <a:bodyPr/>
          <a:lstStyle/>
          <a:p>
            <a:pPr eaLnBrk="1" hangingPunct="1"/>
            <a:r>
              <a:rPr lang="en-US" sz="3200" dirty="0"/>
              <a:t>Thread Safe Random Number Generators</a:t>
            </a:r>
          </a:p>
        </p:txBody>
      </p:sp>
      <p:sp>
        <p:nvSpPr>
          <p:cNvPr id="2053" name="Rectangle 3"/>
          <p:cNvSpPr>
            <a:spLocks noChangeArrowheads="1"/>
          </p:cNvSpPr>
          <p:nvPr/>
        </p:nvSpPr>
        <p:spPr bwMode="auto">
          <a:xfrm>
            <a:off x="1524000" y="1295400"/>
            <a:ext cx="6515100" cy="4686300"/>
          </a:xfrm>
          <a:prstGeom prst="rect">
            <a:avLst/>
          </a:prstGeom>
          <a:solidFill>
            <a:srgbClr val="FFFFE7"/>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054" name="Text Box 4"/>
          <p:cNvSpPr txBox="1">
            <a:spLocks noChangeArrowheads="1"/>
          </p:cNvSpPr>
          <p:nvPr/>
        </p:nvSpPr>
        <p:spPr bwMode="auto">
          <a:xfrm rot="5400000">
            <a:off x="423863" y="3763963"/>
            <a:ext cx="2895600" cy="396875"/>
          </a:xfrm>
          <a:prstGeom prst="rect">
            <a:avLst/>
          </a:prstGeom>
          <a:noFill/>
          <a:ln w="12700">
            <a:no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Log</a:t>
            </a:r>
            <a:r>
              <a:rPr lang="en-US" sz="2000" baseline="-25000">
                <a:solidFill>
                  <a:srgbClr val="0860A8"/>
                </a:solidFill>
                <a:latin typeface="Arial" charset="0"/>
              </a:rPr>
              <a:t>10</a:t>
            </a:r>
            <a:r>
              <a:rPr lang="en-US" sz="2000">
                <a:solidFill>
                  <a:srgbClr val="0860A8"/>
                </a:solidFill>
                <a:latin typeface="Arial" charset="0"/>
              </a:rPr>
              <a:t> Relative error</a:t>
            </a:r>
          </a:p>
        </p:txBody>
      </p:sp>
      <p:sp>
        <p:nvSpPr>
          <p:cNvPr id="2055" name="Text Box 5"/>
          <p:cNvSpPr txBox="1">
            <a:spLocks noChangeArrowheads="1"/>
          </p:cNvSpPr>
          <p:nvPr/>
        </p:nvSpPr>
        <p:spPr bwMode="auto">
          <a:xfrm>
            <a:off x="3048000" y="1295401"/>
            <a:ext cx="4440238" cy="396875"/>
          </a:xfrm>
          <a:prstGeom prst="rect">
            <a:avLst/>
          </a:prstGeom>
          <a:noFill/>
          <a:ln w="12700">
            <a:no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Log</a:t>
            </a:r>
            <a:r>
              <a:rPr lang="en-US" sz="2000" baseline="-25000">
                <a:solidFill>
                  <a:srgbClr val="0860A8"/>
                </a:solidFill>
                <a:latin typeface="Arial" charset="0"/>
              </a:rPr>
              <a:t>10</a:t>
            </a:r>
            <a:r>
              <a:rPr lang="en-US" sz="2000">
                <a:solidFill>
                  <a:srgbClr val="0860A8"/>
                </a:solidFill>
                <a:latin typeface="Arial" charset="0"/>
              </a:rPr>
              <a:t> number of samples</a:t>
            </a:r>
          </a:p>
        </p:txBody>
      </p:sp>
      <p:sp>
        <p:nvSpPr>
          <p:cNvPr id="2056" name="Text Box 6"/>
          <p:cNvSpPr txBox="1">
            <a:spLocks noChangeArrowheads="1"/>
          </p:cNvSpPr>
          <p:nvPr/>
        </p:nvSpPr>
        <p:spPr bwMode="auto">
          <a:xfrm>
            <a:off x="8235950" y="2361277"/>
            <a:ext cx="3771900" cy="2554545"/>
          </a:xfrm>
          <a:prstGeom prst="rect">
            <a:avLst/>
          </a:prstGeom>
          <a:solidFill>
            <a:srgbClr val="FFFFE7"/>
          </a:solidFill>
          <a:ln w="12700">
            <a:solidFill>
              <a:srgbClr val="001362"/>
            </a:solidFill>
            <a:miter lim="800000"/>
            <a:headEnd type="none" w="sm" len="sm"/>
            <a:tailEnd type="none" w="sm" len="sm"/>
          </a:ln>
        </p:spPr>
        <p:txBody>
          <a:bodyPr wrap="square">
            <a:spAutoFit/>
          </a:bodyPr>
          <a:lstStyle/>
          <a:p>
            <a:pPr>
              <a:spcBef>
                <a:spcPct val="50000"/>
              </a:spcBef>
            </a:pPr>
            <a:r>
              <a:rPr lang="en-US" sz="2000" dirty="0">
                <a:solidFill>
                  <a:srgbClr val="0860A8"/>
                </a:solidFill>
                <a:latin typeface="Arial" charset="0"/>
              </a:rPr>
              <a:t>Thread safe version gives the same answer each time you run the program.</a:t>
            </a:r>
          </a:p>
          <a:p>
            <a:pPr>
              <a:spcBef>
                <a:spcPct val="50000"/>
              </a:spcBef>
            </a:pPr>
            <a:r>
              <a:rPr lang="en-US" sz="2000" dirty="0">
                <a:solidFill>
                  <a:srgbClr val="0860A8"/>
                </a:solidFill>
                <a:latin typeface="Arial" charset="0"/>
              </a:rPr>
              <a:t>But for large number of samples, its quality is lower than the one thread result!</a:t>
            </a:r>
          </a:p>
          <a:p>
            <a:pPr>
              <a:spcBef>
                <a:spcPct val="50000"/>
              </a:spcBef>
            </a:pPr>
            <a:r>
              <a:rPr lang="en-US" sz="2000" dirty="0">
                <a:solidFill>
                  <a:srgbClr val="0860A8"/>
                </a:solidFill>
                <a:latin typeface="Arial" charset="0"/>
              </a:rPr>
              <a:t>Why?</a:t>
            </a:r>
          </a:p>
        </p:txBody>
      </p:sp>
      <p:graphicFrame>
        <p:nvGraphicFramePr>
          <p:cNvPr id="2050" name="Object 7"/>
          <p:cNvGraphicFramePr>
            <a:graphicFrameLocks noGrp="1" noChangeAspect="1"/>
          </p:cNvGraphicFramePr>
          <p:nvPr>
            <p:ph sz="half" idx="1"/>
          </p:nvPr>
        </p:nvGraphicFramePr>
        <p:xfrm>
          <a:off x="2070100" y="1838325"/>
          <a:ext cx="6084888" cy="4217988"/>
        </p:xfrm>
        <a:graphic>
          <a:graphicData uri="http://schemas.openxmlformats.org/presentationml/2006/ole">
            <mc:AlternateContent xmlns:mc="http://schemas.openxmlformats.org/markup-compatibility/2006">
              <mc:Choice xmlns:v="urn:schemas-microsoft-com:vml" Requires="v">
                <p:oleObj spid="_x0000_s2055" name="Chart" r:id="rId4" imgW="3657600" imgH="2438400" progId="Excel.Sheet.8">
                  <p:embed/>
                </p:oleObj>
              </mc:Choice>
              <mc:Fallback>
                <p:oleObj name="Chart" r:id="rId4" imgW="3657600" imgH="2438400" progId="Excel.Sheet.8">
                  <p:embed/>
                  <p:pic>
                    <p:nvPicPr>
                      <p:cNvPr id="205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838325"/>
                        <a:ext cx="6084888" cy="42179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936580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p:txBody>
          <a:bodyPr/>
          <a:lstStyle/>
          <a:p>
            <a:pPr>
              <a:defRPr/>
            </a:pPr>
            <a:fld id="{85A18BBA-116E-4ED2-BEB4-347D79344B54}" type="slidenum">
              <a:rPr lang="zh-CN" altLang="en-US">
                <a:solidFill>
                  <a:srgbClr val="000000"/>
                </a:solidFill>
              </a:rPr>
              <a:pPr>
                <a:defRPr/>
              </a:pPr>
              <a:t>211</a:t>
            </a:fld>
            <a:endParaRPr lang="en-US" altLang="zh-CN">
              <a:solidFill>
                <a:srgbClr val="000000"/>
              </a:solidFill>
            </a:endParaRPr>
          </a:p>
        </p:txBody>
      </p:sp>
      <p:sp>
        <p:nvSpPr>
          <p:cNvPr id="156675" name="Rectangle 2"/>
          <p:cNvSpPr>
            <a:spLocks noGrp="1" noChangeArrowheads="1"/>
          </p:cNvSpPr>
          <p:nvPr>
            <p:ph type="title"/>
          </p:nvPr>
        </p:nvSpPr>
        <p:spPr>
          <a:xfrm>
            <a:off x="1984375" y="247650"/>
            <a:ext cx="8496300" cy="622300"/>
          </a:xfrm>
        </p:spPr>
        <p:txBody>
          <a:bodyPr/>
          <a:lstStyle/>
          <a:p>
            <a:pPr eaLnBrk="1" hangingPunct="1"/>
            <a:r>
              <a:rPr lang="en-US" sz="3600"/>
              <a:t>Pseudo Random Sequences</a:t>
            </a:r>
          </a:p>
        </p:txBody>
      </p:sp>
      <p:sp>
        <p:nvSpPr>
          <p:cNvPr id="156676" name="Rectangle 3"/>
          <p:cNvSpPr>
            <a:spLocks noGrp="1" noChangeArrowheads="1"/>
          </p:cNvSpPr>
          <p:nvPr>
            <p:ph type="body" idx="1"/>
          </p:nvPr>
        </p:nvSpPr>
        <p:spPr>
          <a:xfrm>
            <a:off x="228600" y="1066800"/>
            <a:ext cx="10210800" cy="685800"/>
          </a:xfrm>
        </p:spPr>
        <p:txBody>
          <a:bodyPr/>
          <a:lstStyle/>
          <a:p>
            <a:pPr eaLnBrk="1" hangingPunct="1">
              <a:lnSpc>
                <a:spcPct val="75000"/>
              </a:lnSpc>
            </a:pPr>
            <a:r>
              <a:rPr lang="en-US" sz="1800" dirty="0"/>
              <a:t>Random number Generators (RNGs) define a sequence of pseudo-random numbers of length equal to the period of the RNG</a:t>
            </a:r>
          </a:p>
        </p:txBody>
      </p:sp>
      <p:sp>
        <p:nvSpPr>
          <p:cNvPr id="156677" name="Rectangle 4"/>
          <p:cNvSpPr>
            <a:spLocks noChangeArrowheads="1"/>
          </p:cNvSpPr>
          <p:nvPr/>
        </p:nvSpPr>
        <p:spPr bwMode="auto">
          <a:xfrm>
            <a:off x="1752600" y="1752600"/>
            <a:ext cx="8610600" cy="5334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78" name="Rectangle 5"/>
          <p:cNvSpPr>
            <a:spLocks noChangeArrowheads="1"/>
          </p:cNvSpPr>
          <p:nvPr/>
        </p:nvSpPr>
        <p:spPr bwMode="auto">
          <a:xfrm>
            <a:off x="228600" y="2590800"/>
            <a:ext cx="9982200" cy="45720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rgbClr val="0860A8"/>
              </a:buClr>
              <a:buSzPct val="75000"/>
              <a:buFont typeface="Wingdings" pitchFamily="2" charset="2"/>
              <a:buChar char="l"/>
            </a:pPr>
            <a:r>
              <a:rPr lang="en-US" dirty="0">
                <a:solidFill>
                  <a:srgbClr val="000000"/>
                </a:solidFill>
                <a:latin typeface="Arial" charset="0"/>
              </a:rPr>
              <a:t>In a typical problem, you grab a subsequence of the RNG range</a:t>
            </a:r>
          </a:p>
        </p:txBody>
      </p:sp>
      <p:sp>
        <p:nvSpPr>
          <p:cNvPr id="156679" name="Rectangle 6"/>
          <p:cNvSpPr>
            <a:spLocks noChangeArrowheads="1"/>
          </p:cNvSpPr>
          <p:nvPr/>
        </p:nvSpPr>
        <p:spPr bwMode="auto">
          <a:xfrm>
            <a:off x="1752600" y="3048000"/>
            <a:ext cx="8458200" cy="5334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0" name="Rectangle 7"/>
          <p:cNvSpPr>
            <a:spLocks noChangeArrowheads="1"/>
          </p:cNvSpPr>
          <p:nvPr/>
        </p:nvSpPr>
        <p:spPr bwMode="auto">
          <a:xfrm>
            <a:off x="2590800" y="3200401"/>
            <a:ext cx="5791200" cy="212725"/>
          </a:xfrm>
          <a:prstGeom prst="rect">
            <a:avLst/>
          </a:prstGeom>
          <a:solidFill>
            <a:srgbClr val="001362"/>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1" name="Text Box 8"/>
          <p:cNvSpPr txBox="1">
            <a:spLocks noChangeArrowheads="1"/>
          </p:cNvSpPr>
          <p:nvPr/>
        </p:nvSpPr>
        <p:spPr bwMode="auto">
          <a:xfrm>
            <a:off x="3352800" y="3733801"/>
            <a:ext cx="3657600" cy="379413"/>
          </a:xfrm>
          <a:prstGeom prst="rect">
            <a:avLst/>
          </a:prstGeom>
          <a:noFill/>
          <a:ln w="12700">
            <a:solidFill>
              <a:schemeClr val="tx1"/>
            </a:solidFill>
            <a:miter lim="800000"/>
            <a:headEnd type="none" w="sm" len="sm"/>
            <a:tailEnd type="none" w="sm" len="sm"/>
          </a:ln>
        </p:spPr>
        <p:txBody>
          <a:bodyPr>
            <a:spAutoFit/>
          </a:bodyPr>
          <a:lstStyle/>
          <a:p>
            <a:pPr>
              <a:spcBef>
                <a:spcPct val="50000"/>
              </a:spcBef>
            </a:pPr>
            <a:r>
              <a:rPr lang="en-US">
                <a:solidFill>
                  <a:srgbClr val="000000"/>
                </a:solidFill>
                <a:latin typeface="Arial" charset="0"/>
              </a:rPr>
              <a:t>Seed determines starting point</a:t>
            </a:r>
          </a:p>
        </p:txBody>
      </p:sp>
      <p:sp>
        <p:nvSpPr>
          <p:cNvPr id="156682" name="Line 9"/>
          <p:cNvSpPr>
            <a:spLocks noChangeShapeType="1"/>
          </p:cNvSpPr>
          <p:nvPr/>
        </p:nvSpPr>
        <p:spPr bwMode="auto">
          <a:xfrm flipH="1" flipV="1">
            <a:off x="2667000" y="3429000"/>
            <a:ext cx="685800" cy="3810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6683" name="Rectangle 10"/>
          <p:cNvSpPr>
            <a:spLocks noChangeArrowheads="1"/>
          </p:cNvSpPr>
          <p:nvPr/>
        </p:nvSpPr>
        <p:spPr bwMode="auto">
          <a:xfrm>
            <a:off x="228600" y="4394200"/>
            <a:ext cx="10439400" cy="83820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rgbClr val="0860A8"/>
              </a:buClr>
              <a:buSzPct val="75000"/>
              <a:buFont typeface="Wingdings" pitchFamily="2" charset="2"/>
              <a:buChar char="l"/>
            </a:pPr>
            <a:r>
              <a:rPr lang="en-US" dirty="0">
                <a:solidFill>
                  <a:srgbClr val="000000"/>
                </a:solidFill>
                <a:latin typeface="Arial" charset="0"/>
              </a:rPr>
              <a:t>Grab arbitrary seeds and you may generate overlapping sequences  </a:t>
            </a:r>
          </a:p>
          <a:p>
            <a:pPr marL="685800" lvl="1" indent="-228600">
              <a:lnSpc>
                <a:spcPct val="93000"/>
              </a:lnSpc>
              <a:spcBef>
                <a:spcPct val="30000"/>
              </a:spcBef>
              <a:buClr>
                <a:srgbClr val="0860A8"/>
              </a:buClr>
              <a:buSzPct val="75000"/>
              <a:buFont typeface="Wingdings" pitchFamily="2" charset="2"/>
              <a:buChar char="u"/>
            </a:pPr>
            <a:r>
              <a:rPr lang="en-US" sz="1600" dirty="0">
                <a:solidFill>
                  <a:srgbClr val="000000"/>
                </a:solidFill>
                <a:latin typeface="Arial" charset="0"/>
              </a:rPr>
              <a:t>E.g. three sequences … last one wraps at the end of the RNG period.</a:t>
            </a:r>
          </a:p>
        </p:txBody>
      </p:sp>
      <p:sp>
        <p:nvSpPr>
          <p:cNvPr id="156684" name="Rectangle 11"/>
          <p:cNvSpPr>
            <a:spLocks noChangeArrowheads="1"/>
          </p:cNvSpPr>
          <p:nvPr/>
        </p:nvSpPr>
        <p:spPr bwMode="auto">
          <a:xfrm>
            <a:off x="1752600" y="5257800"/>
            <a:ext cx="8534400" cy="6096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5" name="Rectangle 12"/>
          <p:cNvSpPr>
            <a:spLocks noChangeArrowheads="1"/>
          </p:cNvSpPr>
          <p:nvPr/>
        </p:nvSpPr>
        <p:spPr bwMode="auto">
          <a:xfrm>
            <a:off x="2590800" y="5257800"/>
            <a:ext cx="3613150" cy="203200"/>
          </a:xfrm>
          <a:prstGeom prst="rect">
            <a:avLst/>
          </a:prstGeom>
          <a:solidFill>
            <a:srgbClr val="001362"/>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6" name="Rectangle 13"/>
          <p:cNvSpPr>
            <a:spLocks noChangeArrowheads="1"/>
          </p:cNvSpPr>
          <p:nvPr/>
        </p:nvSpPr>
        <p:spPr bwMode="auto">
          <a:xfrm>
            <a:off x="5562600" y="5454650"/>
            <a:ext cx="3613150" cy="203200"/>
          </a:xfrm>
          <a:prstGeom prst="rect">
            <a:avLst/>
          </a:prstGeom>
          <a:solidFill>
            <a:srgbClr val="001362"/>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7" name="Rectangle 14"/>
          <p:cNvSpPr>
            <a:spLocks noChangeArrowheads="1"/>
          </p:cNvSpPr>
          <p:nvPr/>
        </p:nvSpPr>
        <p:spPr bwMode="auto">
          <a:xfrm>
            <a:off x="8986838" y="5664200"/>
            <a:ext cx="1306512" cy="203200"/>
          </a:xfrm>
          <a:prstGeom prst="rect">
            <a:avLst/>
          </a:prstGeom>
          <a:solidFill>
            <a:srgbClr val="001362"/>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8" name="Rectangle 15"/>
          <p:cNvSpPr>
            <a:spLocks noChangeArrowheads="1"/>
          </p:cNvSpPr>
          <p:nvPr/>
        </p:nvSpPr>
        <p:spPr bwMode="auto">
          <a:xfrm>
            <a:off x="1752600" y="5664200"/>
            <a:ext cx="2306638" cy="203200"/>
          </a:xfrm>
          <a:prstGeom prst="rect">
            <a:avLst/>
          </a:prstGeom>
          <a:solidFill>
            <a:srgbClr val="001362"/>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6689" name="Rectangle 16"/>
          <p:cNvSpPr>
            <a:spLocks noChangeArrowheads="1"/>
          </p:cNvSpPr>
          <p:nvPr/>
        </p:nvSpPr>
        <p:spPr bwMode="auto">
          <a:xfrm>
            <a:off x="228600" y="6019800"/>
            <a:ext cx="11430000" cy="68580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rgbClr val="0860A8"/>
              </a:buClr>
              <a:buSzPct val="75000"/>
              <a:buFont typeface="Wingdings" pitchFamily="2" charset="2"/>
              <a:buChar char="l"/>
            </a:pPr>
            <a:r>
              <a:rPr lang="en-US" dirty="0">
                <a:solidFill>
                  <a:srgbClr val="000000"/>
                </a:solidFill>
                <a:latin typeface="Arial" charset="0"/>
              </a:rPr>
              <a:t>Overlapping sequences = over-sampling and bad statistics … lower quality or even wrong answers!</a:t>
            </a:r>
          </a:p>
        </p:txBody>
      </p:sp>
      <p:sp>
        <p:nvSpPr>
          <p:cNvPr id="156690" name="Text Box 17"/>
          <p:cNvSpPr txBox="1">
            <a:spLocks noChangeArrowheads="1"/>
          </p:cNvSpPr>
          <p:nvPr/>
        </p:nvSpPr>
        <p:spPr bwMode="auto">
          <a:xfrm>
            <a:off x="2578100" y="5245101"/>
            <a:ext cx="1600200" cy="244475"/>
          </a:xfrm>
          <a:prstGeom prst="rect">
            <a:avLst/>
          </a:prstGeom>
          <a:noFill/>
          <a:ln w="12700">
            <a:noFill/>
            <a:miter lim="800000"/>
            <a:headEnd type="none" w="sm" len="sm"/>
            <a:tailEnd type="none" w="sm" len="sm"/>
          </a:ln>
        </p:spPr>
        <p:txBody>
          <a:bodyPr>
            <a:spAutoFit/>
          </a:bodyPr>
          <a:lstStyle/>
          <a:p>
            <a:pPr>
              <a:spcBef>
                <a:spcPct val="50000"/>
              </a:spcBef>
            </a:pPr>
            <a:r>
              <a:rPr lang="en-US" sz="1000">
                <a:solidFill>
                  <a:srgbClr val="000000"/>
                </a:solidFill>
                <a:latin typeface="Arial" charset="0"/>
              </a:rPr>
              <a:t>Thread 1</a:t>
            </a:r>
          </a:p>
        </p:txBody>
      </p:sp>
      <p:sp>
        <p:nvSpPr>
          <p:cNvPr id="156691" name="Text Box 18"/>
          <p:cNvSpPr txBox="1">
            <a:spLocks noChangeArrowheads="1"/>
          </p:cNvSpPr>
          <p:nvPr/>
        </p:nvSpPr>
        <p:spPr bwMode="auto">
          <a:xfrm>
            <a:off x="5562600" y="5422901"/>
            <a:ext cx="1600200" cy="244475"/>
          </a:xfrm>
          <a:prstGeom prst="rect">
            <a:avLst/>
          </a:prstGeom>
          <a:noFill/>
          <a:ln w="12700">
            <a:noFill/>
            <a:miter lim="800000"/>
            <a:headEnd type="none" w="sm" len="sm"/>
            <a:tailEnd type="none" w="sm" len="sm"/>
          </a:ln>
        </p:spPr>
        <p:txBody>
          <a:bodyPr>
            <a:spAutoFit/>
          </a:bodyPr>
          <a:lstStyle/>
          <a:p>
            <a:pPr>
              <a:spcBef>
                <a:spcPct val="50000"/>
              </a:spcBef>
            </a:pPr>
            <a:r>
              <a:rPr lang="en-US" sz="1000">
                <a:solidFill>
                  <a:srgbClr val="000000"/>
                </a:solidFill>
                <a:latin typeface="Arial" charset="0"/>
              </a:rPr>
              <a:t>Thread 2</a:t>
            </a:r>
          </a:p>
        </p:txBody>
      </p:sp>
      <p:sp>
        <p:nvSpPr>
          <p:cNvPr id="156692" name="Text Box 19"/>
          <p:cNvSpPr txBox="1">
            <a:spLocks noChangeArrowheads="1"/>
          </p:cNvSpPr>
          <p:nvPr/>
        </p:nvSpPr>
        <p:spPr bwMode="auto">
          <a:xfrm>
            <a:off x="9067800" y="5640389"/>
            <a:ext cx="1600200" cy="244475"/>
          </a:xfrm>
          <a:prstGeom prst="rect">
            <a:avLst/>
          </a:prstGeom>
          <a:noFill/>
          <a:ln w="12700">
            <a:noFill/>
            <a:miter lim="800000"/>
            <a:headEnd type="none" w="sm" len="sm"/>
            <a:tailEnd type="none" w="sm" len="sm"/>
          </a:ln>
        </p:spPr>
        <p:txBody>
          <a:bodyPr>
            <a:spAutoFit/>
          </a:bodyPr>
          <a:lstStyle/>
          <a:p>
            <a:pPr>
              <a:spcBef>
                <a:spcPct val="50000"/>
              </a:spcBef>
            </a:pPr>
            <a:r>
              <a:rPr lang="en-US" sz="1000">
                <a:solidFill>
                  <a:srgbClr val="000000"/>
                </a:solidFill>
                <a:latin typeface="Arial" charset="0"/>
              </a:rPr>
              <a:t>Thread 3</a:t>
            </a:r>
          </a:p>
        </p:txBody>
      </p:sp>
    </p:spTree>
    <p:extLst>
      <p:ext uri="{BB962C8B-B14F-4D97-AF65-F5344CB8AC3E}">
        <p14:creationId xmlns:p14="http://schemas.microsoft.com/office/powerpoint/2010/main" val="2792274389"/>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7BD5038E-59A7-4A68-B7A9-BAC58AFD0822}" type="slidenum">
              <a:rPr lang="zh-CN" altLang="en-US">
                <a:solidFill>
                  <a:srgbClr val="000000"/>
                </a:solidFill>
              </a:rPr>
              <a:pPr>
                <a:defRPr/>
              </a:pPr>
              <a:t>212</a:t>
            </a:fld>
            <a:endParaRPr lang="en-US" altLang="zh-CN">
              <a:solidFill>
                <a:srgbClr val="000000"/>
              </a:solidFill>
            </a:endParaRPr>
          </a:p>
        </p:txBody>
      </p:sp>
      <p:sp>
        <p:nvSpPr>
          <p:cNvPr id="157699" name="Rectangle 2"/>
          <p:cNvSpPr>
            <a:spLocks noChangeArrowheads="1"/>
          </p:cNvSpPr>
          <p:nvPr/>
        </p:nvSpPr>
        <p:spPr bwMode="auto">
          <a:xfrm>
            <a:off x="342900" y="2343150"/>
            <a:ext cx="8039100" cy="4953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157700" name="Rectangle 3"/>
          <p:cNvSpPr>
            <a:spLocks noGrp="1" noChangeArrowheads="1"/>
          </p:cNvSpPr>
          <p:nvPr>
            <p:ph type="title"/>
          </p:nvPr>
        </p:nvSpPr>
        <p:spPr/>
        <p:txBody>
          <a:bodyPr/>
          <a:lstStyle/>
          <a:p>
            <a:pPr eaLnBrk="1" hangingPunct="1"/>
            <a:r>
              <a:rPr lang="en-US" sz="3200"/>
              <a:t>Parallel random number generators</a:t>
            </a:r>
          </a:p>
        </p:txBody>
      </p:sp>
      <p:sp>
        <p:nvSpPr>
          <p:cNvPr id="157701" name="Rectangle 4"/>
          <p:cNvSpPr>
            <a:spLocks noGrp="1" noChangeArrowheads="1"/>
          </p:cNvSpPr>
          <p:nvPr>
            <p:ph type="body" idx="1"/>
          </p:nvPr>
        </p:nvSpPr>
        <p:spPr>
          <a:xfrm>
            <a:off x="222252" y="990600"/>
            <a:ext cx="8296273" cy="4572000"/>
          </a:xfrm>
        </p:spPr>
        <p:txBody>
          <a:bodyPr/>
          <a:lstStyle/>
          <a:p>
            <a:pPr eaLnBrk="1" hangingPunct="1">
              <a:lnSpc>
                <a:spcPct val="75000"/>
              </a:lnSpc>
            </a:pPr>
            <a:r>
              <a:rPr lang="en-US" sz="2000" dirty="0"/>
              <a:t>Multiple threads cooperate to generate and use random numbers.</a:t>
            </a:r>
          </a:p>
          <a:p>
            <a:pPr eaLnBrk="1" hangingPunct="1">
              <a:lnSpc>
                <a:spcPct val="75000"/>
              </a:lnSpc>
            </a:pPr>
            <a:r>
              <a:rPr lang="en-US" sz="2000" dirty="0"/>
              <a:t>Solutions:</a:t>
            </a:r>
          </a:p>
          <a:p>
            <a:pPr lvl="1" eaLnBrk="1" hangingPunct="1">
              <a:lnSpc>
                <a:spcPct val="75000"/>
              </a:lnSpc>
            </a:pPr>
            <a:r>
              <a:rPr lang="en-US" dirty="0"/>
              <a:t>Replicate and Pray</a:t>
            </a:r>
          </a:p>
          <a:p>
            <a:pPr lvl="1" eaLnBrk="1" hangingPunct="1">
              <a:lnSpc>
                <a:spcPct val="75000"/>
              </a:lnSpc>
            </a:pPr>
            <a:r>
              <a:rPr lang="en-US" dirty="0"/>
              <a:t>Give each thread a separate, independent generator</a:t>
            </a:r>
          </a:p>
          <a:p>
            <a:pPr lvl="1" eaLnBrk="1" hangingPunct="1">
              <a:lnSpc>
                <a:spcPct val="75000"/>
              </a:lnSpc>
            </a:pPr>
            <a:r>
              <a:rPr lang="en-US" dirty="0"/>
              <a:t>Have one thread generate all the numbers.</a:t>
            </a:r>
          </a:p>
          <a:p>
            <a:pPr lvl="1" eaLnBrk="1" hangingPunct="1">
              <a:lnSpc>
                <a:spcPct val="75000"/>
              </a:lnSpc>
            </a:pPr>
            <a:r>
              <a:rPr lang="en-US" dirty="0"/>
              <a:t>Leapfrog … deal out sequence values “round robin” as if dealing a deck of cards.</a:t>
            </a:r>
          </a:p>
          <a:p>
            <a:pPr lvl="1" eaLnBrk="1" hangingPunct="1">
              <a:lnSpc>
                <a:spcPct val="75000"/>
              </a:lnSpc>
            </a:pPr>
            <a:r>
              <a:rPr lang="en-US" dirty="0"/>
              <a:t>Block method … pick your seed so each threads gets a distinct contiguous block.</a:t>
            </a:r>
          </a:p>
          <a:p>
            <a:pPr lvl="1" eaLnBrk="1" hangingPunct="1">
              <a:lnSpc>
                <a:spcPct val="75000"/>
              </a:lnSpc>
            </a:pPr>
            <a:endParaRPr lang="en-US" dirty="0"/>
          </a:p>
          <a:p>
            <a:pPr eaLnBrk="1" hangingPunct="1">
              <a:lnSpc>
                <a:spcPct val="75000"/>
              </a:lnSpc>
            </a:pPr>
            <a:r>
              <a:rPr lang="en-US" sz="2000" dirty="0"/>
              <a:t>Other than “replicate and pray”, these are difficult to implement.  Be smart … get a math library that does it right.</a:t>
            </a:r>
          </a:p>
        </p:txBody>
      </p:sp>
      <p:sp>
        <p:nvSpPr>
          <p:cNvPr id="157702" name="Text Box 5"/>
          <p:cNvSpPr txBox="1">
            <a:spLocks noChangeArrowheads="1"/>
          </p:cNvSpPr>
          <p:nvPr/>
        </p:nvSpPr>
        <p:spPr bwMode="auto">
          <a:xfrm>
            <a:off x="9376836" y="1367652"/>
            <a:ext cx="1828800" cy="2677656"/>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sz="1600">
                <a:solidFill>
                  <a:srgbClr val="0860A8"/>
                </a:solidFill>
                <a:latin typeface="Arial" charset="0"/>
              </a:rPr>
              <a:t>If done right, can generate the same sequence regardless of the number of threads …</a:t>
            </a:r>
          </a:p>
          <a:p>
            <a:pPr>
              <a:spcBef>
                <a:spcPct val="50000"/>
              </a:spcBef>
            </a:pPr>
            <a:r>
              <a:rPr lang="en-US" sz="1600">
                <a:solidFill>
                  <a:srgbClr val="0860A8"/>
                </a:solidFill>
                <a:latin typeface="Arial" charset="0"/>
              </a:rPr>
              <a:t>Nice for debugging, but not really needed scientifically.</a:t>
            </a:r>
          </a:p>
        </p:txBody>
      </p:sp>
      <p:sp>
        <p:nvSpPr>
          <p:cNvPr id="157703" name="Line 6"/>
          <p:cNvSpPr>
            <a:spLocks noChangeShapeType="1"/>
          </p:cNvSpPr>
          <p:nvPr/>
        </p:nvSpPr>
        <p:spPr bwMode="auto">
          <a:xfrm flipH="1">
            <a:off x="8382000" y="2587308"/>
            <a:ext cx="994836" cy="0"/>
          </a:xfrm>
          <a:prstGeom prst="line">
            <a:avLst/>
          </a:prstGeom>
          <a:noFill/>
          <a:ln w="381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7704" name="Text Box 7"/>
          <p:cNvSpPr txBox="1">
            <a:spLocks noChangeArrowheads="1"/>
          </p:cNvSpPr>
          <p:nvPr/>
        </p:nvSpPr>
        <p:spPr bwMode="auto">
          <a:xfrm>
            <a:off x="2247900" y="4595813"/>
            <a:ext cx="6134101" cy="646331"/>
          </a:xfrm>
          <a:prstGeom prst="rect">
            <a:avLst/>
          </a:prstGeom>
          <a:solidFill>
            <a:srgbClr val="FFFFE7"/>
          </a:solidFill>
          <a:ln w="12700">
            <a:solidFill>
              <a:srgbClr val="001362"/>
            </a:solidFill>
            <a:miter lim="800000"/>
            <a:headEnd type="none" w="sm" len="sm"/>
            <a:tailEnd type="none" w="sm" len="sm"/>
          </a:ln>
        </p:spPr>
        <p:txBody>
          <a:bodyPr wrap="square">
            <a:spAutoFit/>
          </a:bodyPr>
          <a:lstStyle/>
          <a:p>
            <a:pPr>
              <a:spcBef>
                <a:spcPct val="50000"/>
              </a:spcBef>
            </a:pPr>
            <a:r>
              <a:rPr lang="en-US" dirty="0">
                <a:solidFill>
                  <a:srgbClr val="0860A8"/>
                </a:solidFill>
                <a:latin typeface="Arial" charset="0"/>
              </a:rPr>
              <a:t>Intel’s Math kernel Library supports a wide range of parallel random number generators.</a:t>
            </a:r>
          </a:p>
        </p:txBody>
      </p:sp>
      <p:sp>
        <p:nvSpPr>
          <p:cNvPr id="2" name="TextBox 1"/>
          <p:cNvSpPr txBox="1"/>
          <p:nvPr/>
        </p:nvSpPr>
        <p:spPr>
          <a:xfrm>
            <a:off x="2057400" y="5551527"/>
            <a:ext cx="8147384" cy="1015663"/>
          </a:xfrm>
          <a:prstGeom prst="rect">
            <a:avLst/>
          </a:prstGeom>
          <a:solidFill>
            <a:srgbClr val="FFF3FE"/>
          </a:solidFill>
          <a:ln>
            <a:solidFill>
              <a:srgbClr val="002060"/>
            </a:solidFill>
          </a:ln>
        </p:spPr>
        <p:txBody>
          <a:bodyPr wrap="square" rtlCol="0">
            <a:spAutoFit/>
          </a:bodyPr>
          <a:lstStyle/>
          <a:p>
            <a:pPr algn="ctr"/>
            <a:r>
              <a:rPr lang="en-US" sz="2000" dirty="0"/>
              <a:t>For an open alternative, the state of the art is the Scalable Parallel Random Number Generators Library (SPRNG): </a:t>
            </a:r>
            <a:r>
              <a:rPr lang="en-US" sz="2000" dirty="0">
                <a:hlinkClick r:id="rId3"/>
              </a:rPr>
              <a:t>http://www.sprng.org/</a:t>
            </a:r>
            <a:r>
              <a:rPr lang="en-US" sz="2000" dirty="0"/>
              <a:t> from Michael Mascagni’s group at Florida State University.</a:t>
            </a:r>
          </a:p>
        </p:txBody>
      </p:sp>
    </p:spTree>
    <p:extLst>
      <p:ext uri="{BB962C8B-B14F-4D97-AF65-F5344CB8AC3E}">
        <p14:creationId xmlns:p14="http://schemas.microsoft.com/office/powerpoint/2010/main" val="4030167023"/>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pPr>
              <a:defRPr/>
            </a:pPr>
            <a:fld id="{E1003003-5802-4082-8D1F-9A997063BAEC}" type="slidenum">
              <a:rPr lang="zh-CN" altLang="en-US">
                <a:solidFill>
                  <a:srgbClr val="000000"/>
                </a:solidFill>
              </a:rPr>
              <a:pPr>
                <a:defRPr/>
              </a:pPr>
              <a:t>213</a:t>
            </a:fld>
            <a:endParaRPr lang="en-US" altLang="zh-CN">
              <a:solidFill>
                <a:srgbClr val="000000"/>
              </a:solidFill>
            </a:endParaRPr>
          </a:p>
        </p:txBody>
      </p:sp>
      <p:sp>
        <p:nvSpPr>
          <p:cNvPr id="158723" name="Rectangle 2"/>
          <p:cNvSpPr>
            <a:spLocks noGrp="1" noChangeArrowheads="1"/>
          </p:cNvSpPr>
          <p:nvPr>
            <p:ph type="title"/>
          </p:nvPr>
        </p:nvSpPr>
        <p:spPr/>
        <p:txBody>
          <a:bodyPr/>
          <a:lstStyle/>
          <a:p>
            <a:pPr eaLnBrk="1" hangingPunct="1"/>
            <a:r>
              <a:rPr lang="en-US" sz="3200" dirty="0"/>
              <a:t>MKL Random Number Generators (RNG)</a:t>
            </a:r>
          </a:p>
        </p:txBody>
      </p:sp>
      <p:sp>
        <p:nvSpPr>
          <p:cNvPr id="158724" name="Rectangle 3"/>
          <p:cNvSpPr>
            <a:spLocks noGrp="1" noChangeArrowheads="1"/>
          </p:cNvSpPr>
          <p:nvPr>
            <p:ph type="body" idx="1"/>
          </p:nvPr>
        </p:nvSpPr>
        <p:spPr>
          <a:xfrm>
            <a:off x="2895600" y="2133600"/>
            <a:ext cx="7772400" cy="3810000"/>
          </a:xfrm>
        </p:spPr>
        <p:txBody>
          <a:bodyPr/>
          <a:lstStyle/>
          <a:p>
            <a:pPr eaLnBrk="1" hangingPunct="1">
              <a:buFont typeface="Wingdings" pitchFamily="2" charset="2"/>
              <a:buNone/>
            </a:pPr>
            <a:r>
              <a:rPr lang="en-US" sz="1800" noProof="1"/>
              <a:t>#define BLOCK 100</a:t>
            </a:r>
          </a:p>
          <a:p>
            <a:pPr eaLnBrk="1" hangingPunct="1">
              <a:buFont typeface="Wingdings" pitchFamily="2" charset="2"/>
              <a:buNone/>
            </a:pPr>
            <a:r>
              <a:rPr lang="en-US" sz="1800" noProof="1"/>
              <a:t>double  buff[BLOCK]; </a:t>
            </a:r>
            <a:endParaRPr lang="en-US" sz="1800" dirty="0"/>
          </a:p>
          <a:p>
            <a:pPr eaLnBrk="1" hangingPunct="1">
              <a:buFont typeface="Wingdings" pitchFamily="2" charset="2"/>
              <a:buNone/>
            </a:pPr>
            <a:r>
              <a:rPr lang="en-US" sz="1800" noProof="1"/>
              <a:t>VSLStreamStatePtr stream;</a:t>
            </a:r>
            <a:endParaRPr lang="en-US" sz="1800" dirty="0"/>
          </a:p>
          <a:p>
            <a:pPr eaLnBrk="1" hangingPunct="1">
              <a:buFont typeface="Wingdings" pitchFamily="2" charset="2"/>
              <a:buNone/>
            </a:pPr>
            <a:endParaRPr lang="en-US" sz="1800" noProof="1"/>
          </a:p>
          <a:p>
            <a:pPr eaLnBrk="1" hangingPunct="1">
              <a:buFont typeface="Wingdings" pitchFamily="2" charset="2"/>
              <a:buNone/>
            </a:pPr>
            <a:r>
              <a:rPr lang="en-US" sz="1800" noProof="1"/>
              <a:t>vslNewStream(&amp;ran_stream, VSL_BRNG_WH, (int)seed_val); </a:t>
            </a:r>
            <a:endParaRPr lang="en-US" sz="1800" dirty="0"/>
          </a:p>
          <a:p>
            <a:pPr eaLnBrk="1" hangingPunct="1">
              <a:buFont typeface="Wingdings" pitchFamily="2" charset="2"/>
              <a:buNone/>
            </a:pPr>
            <a:endParaRPr lang="en-US" sz="1800" noProof="1"/>
          </a:p>
          <a:p>
            <a:pPr eaLnBrk="1" hangingPunct="1">
              <a:buFont typeface="Wingdings" pitchFamily="2" charset="2"/>
              <a:buNone/>
            </a:pPr>
            <a:r>
              <a:rPr lang="en-US" sz="1800" noProof="1"/>
              <a:t>vdRngUniform</a:t>
            </a:r>
            <a:r>
              <a:rPr lang="en-US" sz="1800" dirty="0"/>
              <a:t> </a:t>
            </a:r>
            <a:r>
              <a:rPr lang="en-US" sz="1800" noProof="1"/>
              <a:t>(VSL_METHOD_DUNIFORM_STD, stream, </a:t>
            </a:r>
            <a:r>
              <a:rPr lang="en-US" sz="1800" dirty="0"/>
              <a:t>  </a:t>
            </a:r>
            <a:br>
              <a:rPr lang="en-US" sz="1800" dirty="0"/>
            </a:br>
            <a:r>
              <a:rPr lang="en-US" sz="1800" dirty="0"/>
              <a:t>                      </a:t>
            </a:r>
            <a:r>
              <a:rPr lang="en-US" sz="1800" noProof="1"/>
              <a:t>BLOCK, buff, low,</a:t>
            </a:r>
            <a:r>
              <a:rPr lang="en-US" sz="1800" dirty="0"/>
              <a:t> </a:t>
            </a:r>
            <a:r>
              <a:rPr lang="en-US" sz="1800" noProof="1"/>
              <a:t>hi)</a:t>
            </a:r>
            <a:endParaRPr lang="en-US" sz="1800" dirty="0"/>
          </a:p>
          <a:p>
            <a:pPr eaLnBrk="1" hangingPunct="1">
              <a:buFont typeface="Wingdings" pitchFamily="2" charset="2"/>
              <a:buNone/>
            </a:pPr>
            <a:endParaRPr lang="en-US" sz="1800" dirty="0"/>
          </a:p>
          <a:p>
            <a:pPr eaLnBrk="1" hangingPunct="1">
              <a:buFont typeface="Wingdings" pitchFamily="2" charset="2"/>
              <a:buNone/>
            </a:pPr>
            <a:r>
              <a:rPr lang="en-US" sz="1800" noProof="1"/>
              <a:t>vslDeleteStream( &amp;stream );</a:t>
            </a:r>
          </a:p>
        </p:txBody>
      </p:sp>
      <p:sp>
        <p:nvSpPr>
          <p:cNvPr id="158725" name="Rectangle 4"/>
          <p:cNvSpPr>
            <a:spLocks noChangeArrowheads="1"/>
          </p:cNvSpPr>
          <p:nvPr/>
        </p:nvSpPr>
        <p:spPr bwMode="auto">
          <a:xfrm>
            <a:off x="228601" y="1066800"/>
            <a:ext cx="9826626" cy="1066800"/>
          </a:xfrm>
          <a:prstGeom prst="rect">
            <a:avLst/>
          </a:prstGeom>
          <a:noFill/>
          <a:ln w="9525">
            <a:noFill/>
            <a:miter lim="800000"/>
            <a:headEnd/>
            <a:tailEnd/>
          </a:ln>
        </p:spPr>
        <p:txBody>
          <a:bodyPr lIns="92075" tIns="46038" rIns="92075" bIns="46038"/>
          <a:lstStyle/>
          <a:p>
            <a:pPr marL="285750" indent="-285750">
              <a:lnSpc>
                <a:spcPct val="85000"/>
              </a:lnSpc>
              <a:spcBef>
                <a:spcPct val="30000"/>
              </a:spcBef>
              <a:buClr>
                <a:srgbClr val="0860A8"/>
              </a:buClr>
              <a:buSzPct val="75000"/>
              <a:buFont typeface="Wingdings" pitchFamily="2" charset="2"/>
              <a:buChar char="l"/>
            </a:pPr>
            <a:r>
              <a:rPr lang="en-US" dirty="0">
                <a:solidFill>
                  <a:srgbClr val="000000"/>
                </a:solidFill>
                <a:latin typeface="Arial" charset="0"/>
              </a:rPr>
              <a:t>MKL includes several families of RNGs in its vector statistics library.</a:t>
            </a:r>
          </a:p>
          <a:p>
            <a:pPr marL="285750" indent="-285750">
              <a:lnSpc>
                <a:spcPct val="85000"/>
              </a:lnSpc>
              <a:spcBef>
                <a:spcPct val="30000"/>
              </a:spcBef>
              <a:buClr>
                <a:srgbClr val="0860A8"/>
              </a:buClr>
              <a:buSzPct val="75000"/>
              <a:buFont typeface="Wingdings" pitchFamily="2" charset="2"/>
              <a:buChar char="l"/>
            </a:pPr>
            <a:r>
              <a:rPr lang="en-US" dirty="0">
                <a:solidFill>
                  <a:srgbClr val="000000"/>
                </a:solidFill>
                <a:latin typeface="Arial" charset="0"/>
              </a:rPr>
              <a:t>Specialized to efficiently generate vectors of random numbers</a:t>
            </a:r>
            <a:endParaRPr lang="en-US" noProof="1">
              <a:solidFill>
                <a:srgbClr val="000000"/>
              </a:solidFill>
              <a:latin typeface="Arial" charset="0"/>
            </a:endParaRPr>
          </a:p>
        </p:txBody>
      </p:sp>
      <p:sp>
        <p:nvSpPr>
          <p:cNvPr id="158726" name="Text Box 5"/>
          <p:cNvSpPr txBox="1">
            <a:spLocks noChangeArrowheads="1"/>
          </p:cNvSpPr>
          <p:nvPr/>
        </p:nvSpPr>
        <p:spPr bwMode="auto">
          <a:xfrm>
            <a:off x="1524000" y="2789238"/>
            <a:ext cx="1295400" cy="1477963"/>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a:solidFill>
                  <a:srgbClr val="0860A8"/>
                </a:solidFill>
                <a:latin typeface="Arial" charset="0"/>
              </a:rPr>
              <a:t>Initialize a stream or pseudo random numbers</a:t>
            </a:r>
          </a:p>
        </p:txBody>
      </p:sp>
      <p:sp>
        <p:nvSpPr>
          <p:cNvPr id="158727" name="Text Box 6"/>
          <p:cNvSpPr txBox="1">
            <a:spLocks noChangeArrowheads="1"/>
          </p:cNvSpPr>
          <p:nvPr/>
        </p:nvSpPr>
        <p:spPr bwMode="auto">
          <a:xfrm>
            <a:off x="7315200" y="2393950"/>
            <a:ext cx="2209800" cy="654050"/>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a:solidFill>
                  <a:srgbClr val="0860A8"/>
                </a:solidFill>
                <a:latin typeface="Arial" charset="0"/>
              </a:rPr>
              <a:t>Select type of RNG and set seed</a:t>
            </a:r>
          </a:p>
        </p:txBody>
      </p:sp>
      <p:sp>
        <p:nvSpPr>
          <p:cNvPr id="158728" name="Text Box 7"/>
          <p:cNvSpPr txBox="1">
            <a:spLocks noChangeArrowheads="1"/>
          </p:cNvSpPr>
          <p:nvPr/>
        </p:nvSpPr>
        <p:spPr bwMode="auto">
          <a:xfrm>
            <a:off x="6553200" y="4876800"/>
            <a:ext cx="4114800" cy="928688"/>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a:solidFill>
                  <a:srgbClr val="0860A8"/>
                </a:solidFill>
                <a:latin typeface="Arial" charset="0"/>
              </a:rPr>
              <a:t>Fill buff with BLOCK pseudo rand.  nums, uniformly distributed with values between lo and hi.</a:t>
            </a:r>
          </a:p>
        </p:txBody>
      </p:sp>
      <p:sp>
        <p:nvSpPr>
          <p:cNvPr id="158729" name="Text Box 8"/>
          <p:cNvSpPr txBox="1">
            <a:spLocks noChangeArrowheads="1"/>
          </p:cNvSpPr>
          <p:nvPr/>
        </p:nvSpPr>
        <p:spPr bwMode="auto">
          <a:xfrm>
            <a:off x="1752600" y="5943601"/>
            <a:ext cx="4419600" cy="379413"/>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a:solidFill>
                  <a:srgbClr val="0860A8"/>
                </a:solidFill>
                <a:latin typeface="Arial" charset="0"/>
              </a:rPr>
              <a:t>Delete the stream when you are done</a:t>
            </a:r>
          </a:p>
        </p:txBody>
      </p:sp>
      <p:sp>
        <p:nvSpPr>
          <p:cNvPr id="158730" name="Line 9"/>
          <p:cNvSpPr>
            <a:spLocks noChangeShapeType="1"/>
          </p:cNvSpPr>
          <p:nvPr/>
        </p:nvSpPr>
        <p:spPr bwMode="auto">
          <a:xfrm flipH="1">
            <a:off x="7543800" y="3079750"/>
            <a:ext cx="838200" cy="3048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8731" name="Line 10"/>
          <p:cNvSpPr>
            <a:spLocks noChangeShapeType="1"/>
          </p:cNvSpPr>
          <p:nvPr/>
        </p:nvSpPr>
        <p:spPr bwMode="auto">
          <a:xfrm>
            <a:off x="8382000" y="3079750"/>
            <a:ext cx="685800" cy="3048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8732" name="Line 11"/>
          <p:cNvSpPr>
            <a:spLocks noChangeShapeType="1"/>
          </p:cNvSpPr>
          <p:nvPr/>
        </p:nvSpPr>
        <p:spPr bwMode="auto">
          <a:xfrm flipV="1">
            <a:off x="2782614" y="3733800"/>
            <a:ext cx="457200" cy="2286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8733" name="Line 12"/>
          <p:cNvSpPr>
            <a:spLocks noChangeShapeType="1"/>
          </p:cNvSpPr>
          <p:nvPr/>
        </p:nvSpPr>
        <p:spPr bwMode="auto">
          <a:xfrm flipH="1" flipV="1">
            <a:off x="6172200" y="4724400"/>
            <a:ext cx="381000" cy="4572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
        <p:nvSpPr>
          <p:cNvPr id="158734" name="Line 13"/>
          <p:cNvSpPr>
            <a:spLocks noChangeShapeType="1"/>
          </p:cNvSpPr>
          <p:nvPr/>
        </p:nvSpPr>
        <p:spPr bwMode="auto">
          <a:xfrm flipV="1">
            <a:off x="2438400" y="5257800"/>
            <a:ext cx="762000" cy="685800"/>
          </a:xfrm>
          <a:prstGeom prst="line">
            <a:avLst/>
          </a:prstGeom>
          <a:noFill/>
          <a:ln w="12700">
            <a:solidFill>
              <a:schemeClr val="tx1"/>
            </a:solidFill>
            <a:round/>
            <a:headEnd type="none" w="sm" len="sm"/>
            <a:tailEnd type="triangle" w="sm" len="sm"/>
          </a:ln>
        </p:spPr>
        <p:txBody>
          <a:bodyPr wrap="none" anchor="ctr"/>
          <a:lstStyle/>
          <a:p>
            <a:endParaRPr lang="en-US">
              <a:solidFill>
                <a:srgbClr val="000000"/>
              </a:solidFill>
            </a:endParaRPr>
          </a:p>
        </p:txBody>
      </p:sp>
    </p:spTree>
    <p:extLst>
      <p:ext uri="{BB962C8B-B14F-4D97-AF65-F5344CB8AC3E}">
        <p14:creationId xmlns:p14="http://schemas.microsoft.com/office/powerpoint/2010/main" val="251918972"/>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8572282F-3C18-4681-A2AC-791A48251C15}" type="slidenum">
              <a:rPr lang="zh-CN" altLang="en-US">
                <a:solidFill>
                  <a:srgbClr val="000000"/>
                </a:solidFill>
              </a:rPr>
              <a:pPr>
                <a:defRPr/>
              </a:pPr>
              <a:t>214</a:t>
            </a:fld>
            <a:endParaRPr lang="en-US" altLang="zh-CN">
              <a:solidFill>
                <a:srgbClr val="000000"/>
              </a:solidFill>
            </a:endParaRPr>
          </a:p>
        </p:txBody>
      </p:sp>
      <p:sp>
        <p:nvSpPr>
          <p:cNvPr id="159747" name="Rectangle 2"/>
          <p:cNvSpPr>
            <a:spLocks noGrp="1" noChangeArrowheads="1"/>
          </p:cNvSpPr>
          <p:nvPr>
            <p:ph type="title"/>
          </p:nvPr>
        </p:nvSpPr>
        <p:spPr/>
        <p:txBody>
          <a:bodyPr/>
          <a:lstStyle/>
          <a:p>
            <a:pPr eaLnBrk="1" hangingPunct="1"/>
            <a:r>
              <a:rPr lang="en-US" dirty="0"/>
              <a:t>Wichmann-Hill Generators (WH)</a:t>
            </a:r>
          </a:p>
        </p:txBody>
      </p:sp>
      <p:sp>
        <p:nvSpPr>
          <p:cNvPr id="159748" name="Rectangle 3"/>
          <p:cNvSpPr>
            <a:spLocks noGrp="1" noChangeArrowheads="1"/>
          </p:cNvSpPr>
          <p:nvPr>
            <p:ph type="body" idx="1"/>
          </p:nvPr>
        </p:nvSpPr>
        <p:spPr>
          <a:xfrm>
            <a:off x="228601" y="1295400"/>
            <a:ext cx="9750426" cy="2133600"/>
          </a:xfrm>
        </p:spPr>
        <p:txBody>
          <a:bodyPr/>
          <a:lstStyle/>
          <a:p>
            <a:pPr eaLnBrk="1" hangingPunct="1"/>
            <a:r>
              <a:rPr lang="en-US" sz="2000" dirty="0"/>
              <a:t>WH is a family of 273 parameter sets each defining a non-overlapping and independent RNG.</a:t>
            </a:r>
          </a:p>
          <a:p>
            <a:pPr eaLnBrk="1" hangingPunct="1"/>
            <a:r>
              <a:rPr lang="en-US" sz="2000" dirty="0"/>
              <a:t>Easy to use, just make each stream </a:t>
            </a:r>
            <a:r>
              <a:rPr lang="en-US" sz="2000" dirty="0" err="1"/>
              <a:t>threadprivate</a:t>
            </a:r>
            <a:r>
              <a:rPr lang="en-US" sz="2000" dirty="0"/>
              <a:t> and initiate RNG stream so each thread gets a unique WG RNG. </a:t>
            </a:r>
          </a:p>
        </p:txBody>
      </p:sp>
      <p:sp>
        <p:nvSpPr>
          <p:cNvPr id="159749" name="Text Box 4"/>
          <p:cNvSpPr txBox="1">
            <a:spLocks noChangeArrowheads="1"/>
          </p:cNvSpPr>
          <p:nvPr/>
        </p:nvSpPr>
        <p:spPr bwMode="auto">
          <a:xfrm>
            <a:off x="1752600" y="3352801"/>
            <a:ext cx="8534400" cy="1781175"/>
          </a:xfrm>
          <a:prstGeom prst="rect">
            <a:avLst/>
          </a:prstGeom>
          <a:solidFill>
            <a:srgbClr val="FFFFE7"/>
          </a:solidFill>
          <a:ln w="12700">
            <a:solidFill>
              <a:srgbClr val="001362"/>
            </a:solidFill>
            <a:miter lim="800000"/>
            <a:headEnd type="none" w="sm" len="sm"/>
            <a:tailEnd type="none" w="sm" len="sm"/>
          </a:ln>
        </p:spPr>
        <p:txBody>
          <a:bodyPr>
            <a:spAutoFit/>
          </a:bodyPr>
          <a:lstStyle/>
          <a:p>
            <a:pPr>
              <a:spcBef>
                <a:spcPct val="50000"/>
              </a:spcBef>
            </a:pPr>
            <a:r>
              <a:rPr lang="en-US" sz="2000" noProof="1">
                <a:solidFill>
                  <a:srgbClr val="0860A8"/>
                </a:solidFill>
                <a:latin typeface="Arial" charset="0"/>
              </a:rPr>
              <a:t>VSLStreamStatePtr stream</a:t>
            </a:r>
            <a:r>
              <a:rPr lang="en-US" sz="2000" dirty="0">
                <a:solidFill>
                  <a:srgbClr val="0860A8"/>
                </a:solidFill>
                <a:latin typeface="Arial" charset="0"/>
              </a:rPr>
              <a:t>;</a:t>
            </a:r>
            <a:r>
              <a:rPr lang="en-US" sz="2000" noProof="1">
                <a:solidFill>
                  <a:srgbClr val="0860A8"/>
                </a:solidFill>
                <a:latin typeface="Arial" charset="0"/>
              </a:rPr>
              <a:t> </a:t>
            </a:r>
            <a:endParaRPr lang="en-US" sz="2000" dirty="0">
              <a:solidFill>
                <a:srgbClr val="0860A8"/>
              </a:solidFill>
              <a:latin typeface="Arial" charset="0"/>
            </a:endParaRPr>
          </a:p>
          <a:p>
            <a:pPr>
              <a:spcBef>
                <a:spcPct val="50000"/>
              </a:spcBef>
            </a:pPr>
            <a:r>
              <a:rPr lang="en-US" sz="2000" dirty="0">
                <a:solidFill>
                  <a:srgbClr val="0860A8"/>
                </a:solidFill>
                <a:latin typeface="Arial" charset="0"/>
              </a:rPr>
              <a:t>#pragma </a:t>
            </a:r>
            <a:r>
              <a:rPr lang="en-US" sz="2000" dirty="0" err="1">
                <a:solidFill>
                  <a:srgbClr val="0860A8"/>
                </a:solidFill>
                <a:latin typeface="Arial" charset="0"/>
              </a:rPr>
              <a:t>omp</a:t>
            </a:r>
            <a:r>
              <a:rPr lang="en-US" sz="2000" dirty="0">
                <a:solidFill>
                  <a:srgbClr val="0860A8"/>
                </a:solidFill>
                <a:latin typeface="Arial" charset="0"/>
              </a:rPr>
              <a:t> </a:t>
            </a:r>
            <a:r>
              <a:rPr lang="en-US" sz="2000" dirty="0" err="1">
                <a:solidFill>
                  <a:srgbClr val="0860A8"/>
                </a:solidFill>
                <a:latin typeface="Arial" charset="0"/>
              </a:rPr>
              <a:t>threadprivate</a:t>
            </a:r>
            <a:r>
              <a:rPr lang="en-US" sz="2000" dirty="0">
                <a:solidFill>
                  <a:srgbClr val="0860A8"/>
                </a:solidFill>
                <a:latin typeface="Arial" charset="0"/>
              </a:rPr>
              <a:t>(stream)</a:t>
            </a:r>
          </a:p>
          <a:p>
            <a:pPr>
              <a:spcBef>
                <a:spcPct val="50000"/>
              </a:spcBef>
            </a:pPr>
            <a:r>
              <a:rPr lang="en-US" sz="2000" dirty="0">
                <a:solidFill>
                  <a:srgbClr val="0860A8"/>
                </a:solidFill>
                <a:latin typeface="Arial" charset="0"/>
              </a:rPr>
              <a:t>                                        …</a:t>
            </a:r>
          </a:p>
          <a:p>
            <a:pPr>
              <a:spcBef>
                <a:spcPct val="50000"/>
              </a:spcBef>
            </a:pPr>
            <a:r>
              <a:rPr lang="en-US" sz="2000" noProof="1">
                <a:solidFill>
                  <a:srgbClr val="0860A8"/>
                </a:solidFill>
                <a:latin typeface="Arial" charset="0"/>
              </a:rPr>
              <a:t>vslNewStream(&amp;ran_stream, VSL_BRNG_WH</a:t>
            </a:r>
            <a:r>
              <a:rPr lang="en-US" sz="2000" dirty="0">
                <a:solidFill>
                  <a:srgbClr val="0860A8"/>
                </a:solidFill>
                <a:latin typeface="Arial" charset="0"/>
              </a:rPr>
              <a:t>+</a:t>
            </a:r>
            <a:r>
              <a:rPr lang="en-US" sz="2000" dirty="0" err="1">
                <a:solidFill>
                  <a:srgbClr val="0860A8"/>
                </a:solidFill>
                <a:latin typeface="Arial" charset="0"/>
              </a:rPr>
              <a:t>Thrd_ID</a:t>
            </a:r>
            <a:r>
              <a:rPr lang="en-US" sz="2000" noProof="1">
                <a:solidFill>
                  <a:srgbClr val="0860A8"/>
                </a:solidFill>
                <a:latin typeface="Arial" charset="0"/>
              </a:rPr>
              <a:t>, </a:t>
            </a:r>
            <a:r>
              <a:rPr lang="en-US" sz="2000" dirty="0">
                <a:solidFill>
                  <a:srgbClr val="0860A8"/>
                </a:solidFill>
                <a:latin typeface="Arial" charset="0"/>
              </a:rPr>
              <a:t>(</a:t>
            </a:r>
            <a:r>
              <a:rPr lang="en-US" sz="2000" dirty="0" err="1">
                <a:solidFill>
                  <a:srgbClr val="0860A8"/>
                </a:solidFill>
                <a:latin typeface="Arial" charset="0"/>
              </a:rPr>
              <a:t>int</a:t>
            </a:r>
            <a:r>
              <a:rPr lang="en-US" sz="2000" dirty="0">
                <a:solidFill>
                  <a:srgbClr val="0860A8"/>
                </a:solidFill>
                <a:latin typeface="Arial" charset="0"/>
              </a:rPr>
              <a:t>)seed</a:t>
            </a:r>
            <a:r>
              <a:rPr lang="en-US" sz="2000" noProof="1">
                <a:solidFill>
                  <a:srgbClr val="0860A8"/>
                </a:solidFill>
                <a:latin typeface="Arial" charset="0"/>
              </a:rPr>
              <a:t>);</a:t>
            </a:r>
            <a:endParaRPr lang="en-US" sz="2000" dirty="0">
              <a:solidFill>
                <a:srgbClr val="0860A8"/>
              </a:solidFill>
              <a:latin typeface="Arial" charset="0"/>
            </a:endParaRPr>
          </a:p>
        </p:txBody>
      </p:sp>
    </p:spTree>
    <p:extLst>
      <p:ext uri="{BB962C8B-B14F-4D97-AF65-F5344CB8AC3E}">
        <p14:creationId xmlns:p14="http://schemas.microsoft.com/office/powerpoint/2010/main" val="3898729840"/>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8DEAEB08-5C97-4109-ABA9-F95FD89D6767}" type="slidenum">
              <a:rPr lang="zh-CN" altLang="en-US">
                <a:solidFill>
                  <a:srgbClr val="000000"/>
                </a:solidFill>
              </a:rPr>
              <a:pPr>
                <a:defRPr/>
              </a:pPr>
              <a:t>215</a:t>
            </a:fld>
            <a:endParaRPr lang="en-US" altLang="zh-CN">
              <a:solidFill>
                <a:srgbClr val="000000"/>
              </a:solidFill>
            </a:endParaRPr>
          </a:p>
        </p:txBody>
      </p:sp>
      <p:sp>
        <p:nvSpPr>
          <p:cNvPr id="3076" name="Rectangle 2"/>
          <p:cNvSpPr>
            <a:spLocks noChangeArrowheads="1"/>
          </p:cNvSpPr>
          <p:nvPr/>
        </p:nvSpPr>
        <p:spPr bwMode="auto">
          <a:xfrm>
            <a:off x="1676400" y="1295400"/>
            <a:ext cx="6705600" cy="5181600"/>
          </a:xfrm>
          <a:prstGeom prst="rect">
            <a:avLst/>
          </a:prstGeom>
          <a:solidFill>
            <a:srgbClr val="FFFFE7"/>
          </a:solid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3077" name="Rectangle 3"/>
          <p:cNvSpPr>
            <a:spLocks noGrp="1" noChangeArrowheads="1"/>
          </p:cNvSpPr>
          <p:nvPr>
            <p:ph type="title"/>
          </p:nvPr>
        </p:nvSpPr>
        <p:spPr>
          <a:xfrm>
            <a:off x="228600" y="334962"/>
            <a:ext cx="8496300" cy="914400"/>
          </a:xfrm>
        </p:spPr>
        <p:txBody>
          <a:bodyPr/>
          <a:lstStyle/>
          <a:p>
            <a:pPr eaLnBrk="1" hangingPunct="1"/>
            <a:r>
              <a:rPr lang="en-US" sz="3600" dirty="0"/>
              <a:t>Independent Generator for each thread</a:t>
            </a:r>
          </a:p>
        </p:txBody>
      </p:sp>
      <p:graphicFrame>
        <p:nvGraphicFramePr>
          <p:cNvPr id="3074" name="Object 4"/>
          <p:cNvGraphicFramePr>
            <a:graphicFrameLocks noGrp="1" noChangeAspect="1"/>
          </p:cNvGraphicFramePr>
          <p:nvPr>
            <p:ph idx="1"/>
          </p:nvPr>
        </p:nvGraphicFramePr>
        <p:xfrm>
          <a:off x="2133600" y="1676400"/>
          <a:ext cx="6248400" cy="4846638"/>
        </p:xfrm>
        <a:graphic>
          <a:graphicData uri="http://schemas.openxmlformats.org/presentationml/2006/ole">
            <mc:AlternateContent xmlns:mc="http://schemas.openxmlformats.org/markup-compatibility/2006">
              <mc:Choice xmlns:v="urn:schemas-microsoft-com:vml" Requires="v">
                <p:oleObj spid="_x0000_s3079" name="Chart" r:id="rId4" imgW="3143402" imgH="2438400" progId="Excel.Sheet.8">
                  <p:embed/>
                </p:oleObj>
              </mc:Choice>
              <mc:Fallback>
                <p:oleObj name="Chart" r:id="rId4" imgW="3143402" imgH="2438400" progId="Excel.Sheet.8">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676400"/>
                        <a:ext cx="6248400" cy="48466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78" name="Text Box 5"/>
          <p:cNvSpPr txBox="1">
            <a:spLocks noChangeArrowheads="1"/>
          </p:cNvSpPr>
          <p:nvPr/>
        </p:nvSpPr>
        <p:spPr bwMode="auto">
          <a:xfrm rot="5400000">
            <a:off x="423863" y="3763963"/>
            <a:ext cx="2895600" cy="396875"/>
          </a:xfrm>
          <a:prstGeom prst="rect">
            <a:avLst/>
          </a:prstGeom>
          <a:noFill/>
          <a:ln w="12700">
            <a:noFill/>
            <a:miter lim="800000"/>
            <a:headEnd type="none" w="sm" len="sm"/>
            <a:tailEnd type="none" w="sm" len="sm"/>
          </a:ln>
        </p:spPr>
        <p:txBody>
          <a:bodyPr>
            <a:spAutoFit/>
          </a:bodyPr>
          <a:lstStyle/>
          <a:p>
            <a:pPr>
              <a:spcBef>
                <a:spcPct val="50000"/>
              </a:spcBef>
            </a:pPr>
            <a:r>
              <a:rPr lang="en-US" sz="2000" dirty="0">
                <a:solidFill>
                  <a:srgbClr val="0860A8"/>
                </a:solidFill>
                <a:latin typeface="Arial" charset="0"/>
              </a:rPr>
              <a:t>Log</a:t>
            </a:r>
            <a:r>
              <a:rPr lang="en-US" sz="2000" baseline="-25000" dirty="0">
                <a:solidFill>
                  <a:srgbClr val="0860A8"/>
                </a:solidFill>
                <a:latin typeface="Arial" charset="0"/>
              </a:rPr>
              <a:t>10</a:t>
            </a:r>
            <a:r>
              <a:rPr lang="en-US" sz="2000" dirty="0">
                <a:solidFill>
                  <a:srgbClr val="0860A8"/>
                </a:solidFill>
                <a:latin typeface="Arial" charset="0"/>
              </a:rPr>
              <a:t> Relative error</a:t>
            </a:r>
          </a:p>
        </p:txBody>
      </p:sp>
      <p:sp>
        <p:nvSpPr>
          <p:cNvPr id="3079" name="Text Box 6"/>
          <p:cNvSpPr txBox="1">
            <a:spLocks noChangeArrowheads="1"/>
          </p:cNvSpPr>
          <p:nvPr/>
        </p:nvSpPr>
        <p:spPr bwMode="auto">
          <a:xfrm>
            <a:off x="3048000" y="1295401"/>
            <a:ext cx="4440238" cy="396875"/>
          </a:xfrm>
          <a:prstGeom prst="rect">
            <a:avLst/>
          </a:prstGeom>
          <a:noFill/>
          <a:ln w="12700">
            <a:no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Log</a:t>
            </a:r>
            <a:r>
              <a:rPr lang="en-US" sz="2000" baseline="-25000">
                <a:solidFill>
                  <a:srgbClr val="0860A8"/>
                </a:solidFill>
                <a:latin typeface="Arial" charset="0"/>
              </a:rPr>
              <a:t>10</a:t>
            </a:r>
            <a:r>
              <a:rPr lang="en-US" sz="2000">
                <a:solidFill>
                  <a:srgbClr val="0860A8"/>
                </a:solidFill>
                <a:latin typeface="Arial" charset="0"/>
              </a:rPr>
              <a:t> number of samples</a:t>
            </a:r>
          </a:p>
        </p:txBody>
      </p:sp>
      <p:sp>
        <p:nvSpPr>
          <p:cNvPr id="3080" name="Text Box 7"/>
          <p:cNvSpPr txBox="1">
            <a:spLocks noChangeArrowheads="1"/>
          </p:cNvSpPr>
          <p:nvPr/>
        </p:nvSpPr>
        <p:spPr bwMode="auto">
          <a:xfrm>
            <a:off x="8610600" y="1600201"/>
            <a:ext cx="2057400" cy="3170099"/>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sz="2000">
                <a:solidFill>
                  <a:srgbClr val="0860A8"/>
                </a:solidFill>
                <a:latin typeface="Arial" charset="0"/>
              </a:rPr>
              <a:t>Notice that once you get beyond the high error, small sample count range, adding threads doesn’t decrease quality of random sampling.</a:t>
            </a:r>
          </a:p>
        </p:txBody>
      </p:sp>
    </p:spTree>
    <p:extLst>
      <p:ext uri="{BB962C8B-B14F-4D97-AF65-F5344CB8AC3E}">
        <p14:creationId xmlns:p14="http://schemas.microsoft.com/office/powerpoint/2010/main" val="421749220"/>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FA97FC00-2BB3-4C14-8F11-D3785A093639}" type="slidenum">
              <a:rPr lang="zh-CN" altLang="en-US">
                <a:solidFill>
                  <a:srgbClr val="000000"/>
                </a:solidFill>
              </a:rPr>
              <a:pPr>
                <a:defRPr/>
              </a:pPr>
              <a:t>216</a:t>
            </a:fld>
            <a:endParaRPr lang="en-US" altLang="zh-CN">
              <a:solidFill>
                <a:srgbClr val="000000"/>
              </a:solidFill>
            </a:endParaRPr>
          </a:p>
        </p:txBody>
      </p:sp>
      <p:sp>
        <p:nvSpPr>
          <p:cNvPr id="160771" name="Text Box 2"/>
          <p:cNvSpPr txBox="1">
            <a:spLocks noChangeArrowheads="1"/>
          </p:cNvSpPr>
          <p:nvPr/>
        </p:nvSpPr>
        <p:spPr bwMode="auto">
          <a:xfrm>
            <a:off x="1647825" y="2692400"/>
            <a:ext cx="8572500" cy="3937000"/>
          </a:xfrm>
          <a:prstGeom prst="rect">
            <a:avLst/>
          </a:prstGeom>
          <a:solidFill>
            <a:srgbClr val="F7FDFF"/>
          </a:solidFill>
          <a:ln w="12700">
            <a:noFill/>
            <a:miter lim="800000"/>
            <a:headEnd type="none" w="sm" len="sm"/>
            <a:tailEnd type="none" w="sm" len="sm"/>
          </a:ln>
        </p:spPr>
        <p:txBody>
          <a:bodyPr>
            <a:spAutoFit/>
          </a:bodyPr>
          <a:lstStyle/>
          <a:p>
            <a:r>
              <a:rPr lang="en-US">
                <a:solidFill>
                  <a:srgbClr val="000000"/>
                </a:solidFill>
                <a:latin typeface="Arial Unicode MS" pitchFamily="34" charset="-128"/>
              </a:rPr>
              <a:t>      #pragma omp single</a:t>
            </a:r>
          </a:p>
          <a:p>
            <a:r>
              <a:rPr lang="en-US">
                <a:solidFill>
                  <a:srgbClr val="000000"/>
                </a:solidFill>
                <a:latin typeface="Arial Unicode MS" pitchFamily="34" charset="-128"/>
              </a:rPr>
              <a:t>      {   </a:t>
            </a:r>
            <a:r>
              <a:rPr lang="en-US" noProof="1">
                <a:solidFill>
                  <a:srgbClr val="000000"/>
                </a:solidFill>
                <a:latin typeface="Arial Unicode MS" pitchFamily="34" charset="-128"/>
              </a:rPr>
              <a:t>nthreads = omp_get_num_threads();</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 iseed = PMOD/MULTIPLIER;     // just pick a seed</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 pseed[0] = iseed;</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mult_n = MULTIPLIER;</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 for (i = 1; i &lt; nthreads; ++i)</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 {</a:t>
            </a:r>
          </a:p>
          <a:p>
            <a:r>
              <a:rPr lang="en-US" noProof="1">
                <a:solidFill>
                  <a:srgbClr val="000000"/>
                </a:solidFill>
                <a:latin typeface="Arial Unicode MS" pitchFamily="34" charset="-128"/>
              </a:rPr>
              <a:t>	iseed = (unsigned long long)((MULTIPLIER * iseed) % PMOD);</a:t>
            </a:r>
          </a:p>
          <a:p>
            <a:r>
              <a:rPr lang="en-US" noProof="1">
                <a:solidFill>
                  <a:srgbClr val="000000"/>
                </a:solidFill>
                <a:latin typeface="Arial Unicode MS" pitchFamily="34" charset="-128"/>
              </a:rPr>
              <a:t>	pseed[i] = iseed;</a:t>
            </a:r>
          </a:p>
          <a:p>
            <a:r>
              <a:rPr lang="en-US" noProof="1">
                <a:solidFill>
                  <a:srgbClr val="000000"/>
                </a:solidFill>
                <a:latin typeface="Arial Unicode MS" pitchFamily="34" charset="-128"/>
              </a:rPr>
              <a:t>	mult_n = (mult_n * MULTIPLIER) % PMOD;</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 }</a:t>
            </a:r>
          </a:p>
          <a:p>
            <a:endParaRPr lang="en-US" noProof="1">
              <a:solidFill>
                <a:srgbClr val="000000"/>
              </a:solidFill>
              <a:latin typeface="Arial Unicode MS" pitchFamily="34" charset="-128"/>
            </a:endParaRP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a:t>
            </a:r>
          </a:p>
          <a:p>
            <a:r>
              <a:rPr lang="en-US" noProof="1">
                <a:solidFill>
                  <a:srgbClr val="000000"/>
                </a:solidFill>
                <a:latin typeface="Arial Unicode MS" pitchFamily="34" charset="-128"/>
              </a:rPr>
              <a:t>   </a:t>
            </a:r>
            <a:r>
              <a:rPr lang="en-US">
                <a:solidFill>
                  <a:srgbClr val="000000"/>
                </a:solidFill>
                <a:latin typeface="Arial Unicode MS" pitchFamily="34" charset="-128"/>
              </a:rPr>
              <a:t>    </a:t>
            </a:r>
            <a:r>
              <a:rPr lang="en-US" noProof="1">
                <a:solidFill>
                  <a:srgbClr val="000000"/>
                </a:solidFill>
                <a:latin typeface="Arial Unicode MS" pitchFamily="34" charset="-128"/>
              </a:rPr>
              <a:t>random_last = (unsigned long long) pseed[id];</a:t>
            </a:r>
            <a:endParaRPr lang="en-US">
              <a:solidFill>
                <a:srgbClr val="000000"/>
              </a:solidFill>
              <a:latin typeface="Arial Unicode MS" pitchFamily="34" charset="-128"/>
            </a:endParaRPr>
          </a:p>
        </p:txBody>
      </p:sp>
      <p:sp>
        <p:nvSpPr>
          <p:cNvPr id="160772" name="Rectangle 3"/>
          <p:cNvSpPr>
            <a:spLocks noGrp="1" noChangeArrowheads="1"/>
          </p:cNvSpPr>
          <p:nvPr>
            <p:ph type="title"/>
          </p:nvPr>
        </p:nvSpPr>
        <p:spPr>
          <a:xfrm>
            <a:off x="228600" y="186137"/>
            <a:ext cx="8496300" cy="469900"/>
          </a:xfrm>
        </p:spPr>
        <p:txBody>
          <a:bodyPr/>
          <a:lstStyle/>
          <a:p>
            <a:pPr eaLnBrk="1" hangingPunct="1"/>
            <a:r>
              <a:rPr lang="en-US" sz="2800" dirty="0"/>
              <a:t>Leap Frog Method</a:t>
            </a:r>
          </a:p>
        </p:txBody>
      </p:sp>
      <p:sp>
        <p:nvSpPr>
          <p:cNvPr id="160773" name="Rectangle 4"/>
          <p:cNvSpPr>
            <a:spLocks noGrp="1" noChangeArrowheads="1"/>
          </p:cNvSpPr>
          <p:nvPr>
            <p:ph type="body" idx="1"/>
          </p:nvPr>
        </p:nvSpPr>
        <p:spPr>
          <a:xfrm>
            <a:off x="228600" y="717550"/>
            <a:ext cx="10290175" cy="1797050"/>
          </a:xfrm>
        </p:spPr>
        <p:txBody>
          <a:bodyPr/>
          <a:lstStyle/>
          <a:p>
            <a:pPr eaLnBrk="1" hangingPunct="1"/>
            <a:r>
              <a:rPr lang="en-US" sz="2000" dirty="0"/>
              <a:t>Interleave samples in the sequence of pseudo random numbers:</a:t>
            </a:r>
          </a:p>
          <a:p>
            <a:pPr lvl="1" eaLnBrk="1" hangingPunct="1"/>
            <a:r>
              <a:rPr lang="en-US" dirty="0"/>
              <a:t>Thread </a:t>
            </a:r>
            <a:r>
              <a:rPr lang="en-US" dirty="0" err="1"/>
              <a:t>i</a:t>
            </a:r>
            <a:r>
              <a:rPr lang="en-US" dirty="0"/>
              <a:t> starts at the </a:t>
            </a:r>
            <a:r>
              <a:rPr lang="en-US" dirty="0" err="1"/>
              <a:t>i</a:t>
            </a:r>
            <a:r>
              <a:rPr lang="en-US" baseline="30000" dirty="0" err="1"/>
              <a:t>th</a:t>
            </a:r>
            <a:r>
              <a:rPr lang="en-US" dirty="0"/>
              <a:t> number in the sequence</a:t>
            </a:r>
          </a:p>
          <a:p>
            <a:pPr lvl="1" eaLnBrk="1" hangingPunct="1"/>
            <a:r>
              <a:rPr lang="en-US" dirty="0"/>
              <a:t>Stride through sequence, stride length = number of threads.</a:t>
            </a:r>
          </a:p>
          <a:p>
            <a:pPr eaLnBrk="1" hangingPunct="1"/>
            <a:r>
              <a:rPr lang="en-US" sz="2000" dirty="0"/>
              <a:t>Result … the same sequence of values regardless of the number of threads.</a:t>
            </a:r>
          </a:p>
        </p:txBody>
      </p:sp>
      <p:sp>
        <p:nvSpPr>
          <p:cNvPr id="160774" name="Text Box 5"/>
          <p:cNvSpPr txBox="1">
            <a:spLocks noChangeArrowheads="1"/>
          </p:cNvSpPr>
          <p:nvPr/>
        </p:nvSpPr>
        <p:spPr bwMode="auto">
          <a:xfrm>
            <a:off x="8534400" y="2895601"/>
            <a:ext cx="1701800" cy="519113"/>
          </a:xfrm>
          <a:prstGeom prst="rect">
            <a:avLst/>
          </a:prstGeom>
          <a:noFill/>
          <a:ln w="12700">
            <a:noFill/>
            <a:miter lim="800000"/>
            <a:headEnd type="none" w="sm" len="sm"/>
            <a:tailEnd type="none" w="sm" len="sm"/>
          </a:ln>
        </p:spPr>
        <p:txBody>
          <a:bodyPr>
            <a:spAutoFit/>
          </a:bodyPr>
          <a:lstStyle/>
          <a:p>
            <a:pPr>
              <a:spcBef>
                <a:spcPct val="50000"/>
              </a:spcBef>
            </a:pPr>
            <a:endParaRPr lang="en-GB" sz="2800">
              <a:solidFill>
                <a:srgbClr val="000000"/>
              </a:solidFill>
              <a:latin typeface="Arial Unicode MS" pitchFamily="34" charset="-128"/>
            </a:endParaRPr>
          </a:p>
        </p:txBody>
      </p:sp>
      <p:sp>
        <p:nvSpPr>
          <p:cNvPr id="160775" name="Text Box 6"/>
          <p:cNvSpPr txBox="1">
            <a:spLocks noChangeArrowheads="1"/>
          </p:cNvSpPr>
          <p:nvPr/>
        </p:nvSpPr>
        <p:spPr bwMode="auto">
          <a:xfrm>
            <a:off x="8509000" y="3327401"/>
            <a:ext cx="2006600" cy="1069975"/>
          </a:xfrm>
          <a:prstGeom prst="rect">
            <a:avLst/>
          </a:prstGeom>
          <a:solidFill>
            <a:srgbClr val="FFFFE7"/>
          </a:solidFill>
          <a:ln w="12700">
            <a:noFill/>
            <a:miter lim="800000"/>
            <a:headEnd type="none" w="sm" len="sm"/>
            <a:tailEnd type="none" w="sm" len="sm"/>
          </a:ln>
        </p:spPr>
        <p:txBody>
          <a:bodyPr>
            <a:spAutoFit/>
          </a:bodyPr>
          <a:lstStyle/>
          <a:p>
            <a:pPr>
              <a:spcBef>
                <a:spcPct val="50000"/>
              </a:spcBef>
            </a:pPr>
            <a:r>
              <a:rPr lang="en-US" sz="1600">
                <a:solidFill>
                  <a:srgbClr val="0860A8"/>
                </a:solidFill>
                <a:latin typeface="Arial Unicode MS" pitchFamily="34" charset="-128"/>
              </a:rPr>
              <a:t>One thread computes offsets and strided multiplier</a:t>
            </a:r>
          </a:p>
        </p:txBody>
      </p:sp>
      <p:sp>
        <p:nvSpPr>
          <p:cNvPr id="160776" name="Text Box 7"/>
          <p:cNvSpPr txBox="1">
            <a:spLocks noChangeArrowheads="1"/>
          </p:cNvSpPr>
          <p:nvPr/>
        </p:nvSpPr>
        <p:spPr bwMode="auto">
          <a:xfrm>
            <a:off x="7937500" y="5016500"/>
            <a:ext cx="2324100" cy="553998"/>
          </a:xfrm>
          <a:prstGeom prst="rect">
            <a:avLst/>
          </a:prstGeom>
          <a:solidFill>
            <a:srgbClr val="FFFFE7"/>
          </a:solidFill>
          <a:ln w="12700">
            <a:noFill/>
            <a:miter lim="800000"/>
            <a:headEnd type="none" w="sm" len="sm"/>
            <a:tailEnd type="none" w="sm" len="sm"/>
          </a:ln>
        </p:spPr>
        <p:txBody>
          <a:bodyPr>
            <a:spAutoFit/>
          </a:bodyPr>
          <a:lstStyle/>
          <a:p>
            <a:pPr>
              <a:spcBef>
                <a:spcPct val="50000"/>
              </a:spcBef>
            </a:pPr>
            <a:r>
              <a:rPr lang="en-US" sz="1400">
                <a:solidFill>
                  <a:srgbClr val="0860A8"/>
                </a:solidFill>
                <a:latin typeface="Arial Unicode MS" pitchFamily="34" charset="-128"/>
              </a:rPr>
              <a:t>LCG with Addend = 0 just to keep things simple</a:t>
            </a:r>
            <a:r>
              <a:rPr lang="en-US" sz="1600">
                <a:solidFill>
                  <a:srgbClr val="0860A8"/>
                </a:solidFill>
                <a:latin typeface="Arial Unicode MS" pitchFamily="34" charset="-128"/>
              </a:rPr>
              <a:t> </a:t>
            </a:r>
          </a:p>
        </p:txBody>
      </p:sp>
      <p:sp>
        <p:nvSpPr>
          <p:cNvPr id="160777" name="Text Box 8"/>
          <p:cNvSpPr txBox="1">
            <a:spLocks noChangeArrowheads="1"/>
          </p:cNvSpPr>
          <p:nvPr/>
        </p:nvSpPr>
        <p:spPr bwMode="auto">
          <a:xfrm>
            <a:off x="7759700" y="5915025"/>
            <a:ext cx="2908300" cy="738664"/>
          </a:xfrm>
          <a:prstGeom prst="rect">
            <a:avLst/>
          </a:prstGeom>
          <a:solidFill>
            <a:srgbClr val="FFFFE7"/>
          </a:solidFill>
          <a:ln w="12700">
            <a:noFill/>
            <a:miter lim="800000"/>
            <a:headEnd type="none" w="sm" len="sm"/>
            <a:tailEnd type="none" w="sm" len="sm"/>
          </a:ln>
        </p:spPr>
        <p:txBody>
          <a:bodyPr>
            <a:spAutoFit/>
          </a:bodyPr>
          <a:lstStyle/>
          <a:p>
            <a:pPr>
              <a:spcBef>
                <a:spcPct val="50000"/>
              </a:spcBef>
            </a:pPr>
            <a:r>
              <a:rPr lang="en-US" sz="1400">
                <a:solidFill>
                  <a:srgbClr val="0860A8"/>
                </a:solidFill>
                <a:latin typeface="Arial Unicode MS" pitchFamily="34" charset="-128"/>
              </a:rPr>
              <a:t>Each thread stores offset starting point into its threadprivate “last random” value</a:t>
            </a:r>
          </a:p>
        </p:txBody>
      </p:sp>
    </p:spTree>
    <p:extLst>
      <p:ext uri="{BB962C8B-B14F-4D97-AF65-F5344CB8AC3E}">
        <p14:creationId xmlns:p14="http://schemas.microsoft.com/office/powerpoint/2010/main" val="374640186"/>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3"/>
          <p:cNvSpPr>
            <a:spLocks noGrp="1"/>
          </p:cNvSpPr>
          <p:nvPr>
            <p:ph type="sldNum" sz="quarter" idx="10"/>
          </p:nvPr>
        </p:nvSpPr>
        <p:spPr/>
        <p:txBody>
          <a:bodyPr/>
          <a:lstStyle/>
          <a:p>
            <a:pPr>
              <a:defRPr/>
            </a:pPr>
            <a:fld id="{AEA2F717-4B94-448C-BC50-BB7418E2FC65}" type="slidenum">
              <a:rPr lang="zh-CN" altLang="en-US">
                <a:solidFill>
                  <a:srgbClr val="000000"/>
                </a:solidFill>
              </a:rPr>
              <a:pPr>
                <a:defRPr/>
              </a:pPr>
              <a:t>217</a:t>
            </a:fld>
            <a:endParaRPr lang="en-US" altLang="zh-CN">
              <a:solidFill>
                <a:srgbClr val="000000"/>
              </a:solidFill>
            </a:endParaRPr>
          </a:p>
        </p:txBody>
      </p:sp>
      <p:sp>
        <p:nvSpPr>
          <p:cNvPr id="161795" name="Rectangle 2"/>
          <p:cNvSpPr>
            <a:spLocks noGrp="1" noChangeArrowheads="1"/>
          </p:cNvSpPr>
          <p:nvPr>
            <p:ph type="title"/>
          </p:nvPr>
        </p:nvSpPr>
        <p:spPr/>
        <p:txBody>
          <a:bodyPr/>
          <a:lstStyle/>
          <a:p>
            <a:pPr eaLnBrk="1" hangingPunct="1"/>
            <a:r>
              <a:rPr lang="en-US" sz="3600"/>
              <a:t>Same sequence with many threads.</a:t>
            </a:r>
          </a:p>
        </p:txBody>
      </p:sp>
      <p:sp>
        <p:nvSpPr>
          <p:cNvPr id="161796" name="Rectangle 3"/>
          <p:cNvSpPr>
            <a:spLocks noGrp="1" noChangeArrowheads="1"/>
          </p:cNvSpPr>
          <p:nvPr>
            <p:ph type="body" idx="1"/>
          </p:nvPr>
        </p:nvSpPr>
        <p:spPr>
          <a:xfrm>
            <a:off x="1752601" y="1143000"/>
            <a:ext cx="7997825" cy="1143000"/>
          </a:xfrm>
        </p:spPr>
        <p:txBody>
          <a:bodyPr/>
          <a:lstStyle/>
          <a:p>
            <a:pPr eaLnBrk="1" hangingPunct="1"/>
            <a:r>
              <a:rPr lang="en-US"/>
              <a:t>We can use the leapfrog method to generate the same answer for any number of threads</a:t>
            </a:r>
          </a:p>
        </p:txBody>
      </p:sp>
      <p:graphicFrame>
        <p:nvGraphicFramePr>
          <p:cNvPr id="3518468" name="Group 4"/>
          <p:cNvGraphicFramePr>
            <a:graphicFrameLocks noGrp="1"/>
          </p:cNvGraphicFramePr>
          <p:nvPr/>
        </p:nvGraphicFramePr>
        <p:xfrm>
          <a:off x="2667000" y="2133600"/>
          <a:ext cx="6629400" cy="3581400"/>
        </p:xfrm>
        <a:graphic>
          <a:graphicData uri="http://schemas.openxmlformats.org/drawingml/2006/table">
            <a:tbl>
              <a:tblPr/>
              <a:tblGrid>
                <a:gridCol w="1447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6096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charset="0"/>
                        </a:rPr>
                        <a:t>Steps</a:t>
                      </a: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charset="0"/>
                        </a:rPr>
                        <a:t>One thread</a:t>
                      </a: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charset="0"/>
                        </a:rPr>
                        <a:t>2 threads</a:t>
                      </a: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charset="0"/>
                        </a:rPr>
                        <a:t>4 threads</a:t>
                      </a: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1000</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3.156</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3.156</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3.156</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10000</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3.1168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3.1168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3.1168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100000</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3.13964</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3.13964</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3.13964</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1000000</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3.140348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3.140348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3.140348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609600">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10000000</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3.141658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3.141658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3.141658</a:t>
                      </a:r>
                      <a:endParaRPr kumimoji="0" lang="en-US" sz="1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61834" name="Text Box 41"/>
          <p:cNvSpPr txBox="1">
            <a:spLocks noChangeArrowheads="1"/>
          </p:cNvSpPr>
          <p:nvPr/>
        </p:nvSpPr>
        <p:spPr bwMode="auto">
          <a:xfrm>
            <a:off x="1752600" y="5943600"/>
            <a:ext cx="8686800" cy="523220"/>
          </a:xfrm>
          <a:prstGeom prst="rect">
            <a:avLst/>
          </a:prstGeom>
          <a:noFill/>
          <a:ln w="12700">
            <a:noFill/>
            <a:miter lim="800000"/>
            <a:headEnd type="none" w="sm" len="sm"/>
            <a:tailEnd type="none" w="sm" len="sm"/>
          </a:ln>
        </p:spPr>
        <p:txBody>
          <a:bodyPr>
            <a:spAutoFit/>
          </a:bodyPr>
          <a:lstStyle/>
          <a:p>
            <a:pPr>
              <a:spcBef>
                <a:spcPct val="50000"/>
              </a:spcBef>
            </a:pPr>
            <a:r>
              <a:rPr lang="en-US" sz="1400">
                <a:solidFill>
                  <a:srgbClr val="000000"/>
                </a:solidFill>
                <a:latin typeface="Arial" charset="0"/>
              </a:rPr>
              <a:t>Used the MKL library with two generator streams per computation: one for the x values (WH) and one for the y values (WH+1).  Also used the leapfrog method to deal out iterations among threads.</a:t>
            </a:r>
          </a:p>
        </p:txBody>
      </p:sp>
      <p:sp>
        <p:nvSpPr>
          <p:cNvPr id="161835" name="AutoShape 43">
            <a:hlinkClick r:id="" action="ppaction://noaction" highlightClick="1"/>
          </p:cNvPr>
          <p:cNvSpPr>
            <a:spLocks noChangeArrowheads="1"/>
          </p:cNvSpPr>
          <p:nvPr/>
        </p:nvSpPr>
        <p:spPr bwMode="auto">
          <a:xfrm>
            <a:off x="10223500" y="6425363"/>
            <a:ext cx="215900" cy="369974"/>
          </a:xfrm>
          <a:prstGeom prst="actionButtonReturn">
            <a:avLst/>
          </a:prstGeom>
          <a:solidFill>
            <a:schemeClr val="accent1"/>
          </a:solidFill>
          <a:ln w="9525">
            <a:noFill/>
            <a:miter lim="800000"/>
            <a:headEnd/>
            <a:tailEnd/>
          </a:ln>
        </p:spPr>
        <p:txBody>
          <a:bodyPr lIns="92075" tIns="46038" rIns="92075" bIns="46038" anchor="ctr">
            <a:spAutoFit/>
          </a:bodyPr>
          <a:lstStyle/>
          <a:p>
            <a:endParaRPr lang="en-GB">
              <a:solidFill>
                <a:srgbClr val="000000"/>
              </a:solidFill>
            </a:endParaRPr>
          </a:p>
        </p:txBody>
      </p:sp>
    </p:spTree>
    <p:extLst>
      <p:ext uri="{BB962C8B-B14F-4D97-AF65-F5344CB8AC3E}">
        <p14:creationId xmlns:p14="http://schemas.microsoft.com/office/powerpoint/2010/main" val="3993821976"/>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218</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60681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2604862333"/>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fld id="{72AA6BCD-BD42-4510-9143-739AF01BCB1A}" type="slidenum">
              <a:rPr lang="zh-CN" altLang="en-US" smtClean="0"/>
              <a:pPr>
                <a:defRPr/>
              </a:pPr>
              <a:t>219</a:t>
            </a:fld>
            <a:endParaRPr lang="en-US" altLang="zh-CN"/>
          </a:p>
        </p:txBody>
      </p:sp>
      <p:sp>
        <p:nvSpPr>
          <p:cNvPr id="104451" name="Rectangle 3"/>
          <p:cNvSpPr>
            <a:spLocks noGrp="1" noChangeArrowheads="1"/>
          </p:cNvSpPr>
          <p:nvPr>
            <p:ph type="title"/>
          </p:nvPr>
        </p:nvSpPr>
        <p:spPr/>
        <p:txBody>
          <a:bodyPr/>
          <a:lstStyle/>
          <a:p>
            <a:r>
              <a:rPr lang="en-US" altLang="zh-CN" dirty="0">
                <a:ea typeface="SimSun" pitchFamily="2" charset="-122"/>
              </a:rPr>
              <a:t>OpenMP Memory Model</a:t>
            </a:r>
          </a:p>
        </p:txBody>
      </p:sp>
      <p:sp>
        <p:nvSpPr>
          <p:cNvPr id="104452" name="Rectangle 4"/>
          <p:cNvSpPr>
            <a:spLocks noGrp="1" noChangeArrowheads="1"/>
          </p:cNvSpPr>
          <p:nvPr>
            <p:ph type="body" idx="1"/>
          </p:nvPr>
        </p:nvSpPr>
        <p:spPr>
          <a:xfrm>
            <a:off x="4537075" y="1914991"/>
            <a:ext cx="8451904" cy="5104469"/>
          </a:xfrm>
        </p:spPr>
        <p:txBody>
          <a:bodyPr/>
          <a:lstStyle/>
          <a:p>
            <a:pPr>
              <a:buFont typeface="Wingdings" pitchFamily="2" charset="2"/>
              <a:buNone/>
            </a:pPr>
            <a:r>
              <a:rPr lang="zh-CN" altLang="en-US" dirty="0">
                <a:ea typeface="SimSun" pitchFamily="2" charset="-122"/>
              </a:rPr>
              <a:t> </a:t>
            </a:r>
          </a:p>
        </p:txBody>
      </p:sp>
      <p:sp>
        <p:nvSpPr>
          <p:cNvPr id="104454" name="Rectangle 29"/>
          <p:cNvSpPr>
            <a:spLocks noChangeArrowheads="1"/>
          </p:cNvSpPr>
          <p:nvPr/>
        </p:nvSpPr>
        <p:spPr bwMode="auto">
          <a:xfrm>
            <a:off x="222252" y="791715"/>
            <a:ext cx="10323513" cy="1033354"/>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sz="2000" dirty="0" err="1">
                <a:latin typeface="Arial" charset="0"/>
              </a:rPr>
              <a:t>OpenMP</a:t>
            </a:r>
            <a:r>
              <a:rPr lang="en-US" altLang="zh-CN" sz="2000" dirty="0">
                <a:latin typeface="Arial" charset="0"/>
              </a:rPr>
              <a:t> supports a shared memory model</a:t>
            </a:r>
          </a:p>
          <a:p>
            <a:pPr marL="285750" indent="-285750">
              <a:lnSpc>
                <a:spcPct val="93000"/>
              </a:lnSpc>
              <a:spcBef>
                <a:spcPct val="30000"/>
              </a:spcBef>
              <a:buClr>
                <a:schemeClr val="tx2"/>
              </a:buClr>
              <a:buSzPct val="75000"/>
              <a:buFont typeface="Wingdings" pitchFamily="2" charset="2"/>
              <a:buChar char="l"/>
            </a:pPr>
            <a:r>
              <a:rPr lang="en-US" altLang="zh-CN" sz="2000" dirty="0">
                <a:latin typeface="Arial" charset="0"/>
              </a:rPr>
              <a:t>All threads share an address space, where variable can be stored or retrieved: </a:t>
            </a:r>
          </a:p>
        </p:txBody>
      </p:sp>
      <p:sp>
        <p:nvSpPr>
          <p:cNvPr id="33" name="Rectangle 6"/>
          <p:cNvSpPr>
            <a:spLocks noChangeArrowheads="1"/>
          </p:cNvSpPr>
          <p:nvPr/>
        </p:nvSpPr>
        <p:spPr bwMode="auto">
          <a:xfrm>
            <a:off x="3506789" y="3628924"/>
            <a:ext cx="1030287" cy="557213"/>
          </a:xfrm>
          <a:prstGeom prst="rect">
            <a:avLst/>
          </a:prstGeom>
          <a:solidFill>
            <a:srgbClr val="369600"/>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800" kern="0" dirty="0">
                <a:solidFill>
                  <a:srgbClr val="FFFFFF"/>
                </a:solidFill>
                <a:latin typeface="Times New Roman" pitchFamily="18" charset="0"/>
                <a:ea typeface="SimSun" pitchFamily="2" charset="-122"/>
              </a:rPr>
              <a:t>proc1</a:t>
            </a:r>
            <a:endParaRPr lang="en-US" altLang="zh-CN" sz="3200" kern="0" dirty="0">
              <a:solidFill>
                <a:srgbClr val="FFFFFF"/>
              </a:solidFill>
              <a:latin typeface="Times New Roman" pitchFamily="18" charset="0"/>
              <a:ea typeface="SimSun" pitchFamily="2" charset="-122"/>
            </a:endParaRPr>
          </a:p>
        </p:txBody>
      </p:sp>
      <p:sp>
        <p:nvSpPr>
          <p:cNvPr id="34" name="Rectangle 7"/>
          <p:cNvSpPr>
            <a:spLocks noChangeArrowheads="1"/>
          </p:cNvSpPr>
          <p:nvPr/>
        </p:nvSpPr>
        <p:spPr bwMode="auto">
          <a:xfrm>
            <a:off x="4879975" y="3628924"/>
            <a:ext cx="1030288" cy="557213"/>
          </a:xfrm>
          <a:prstGeom prst="rect">
            <a:avLst/>
          </a:prstGeom>
          <a:solidFill>
            <a:srgbClr val="369600"/>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800" kern="0">
                <a:solidFill>
                  <a:srgbClr val="FFFFFF"/>
                </a:solidFill>
                <a:latin typeface="Times New Roman" pitchFamily="18" charset="0"/>
                <a:ea typeface="SimSun" pitchFamily="2" charset="-122"/>
              </a:rPr>
              <a:t>proc2</a:t>
            </a:r>
            <a:endParaRPr lang="en-US" altLang="zh-CN" sz="3200" kern="0">
              <a:solidFill>
                <a:srgbClr val="FFFFFF"/>
              </a:solidFill>
              <a:latin typeface="Times New Roman" pitchFamily="18" charset="0"/>
              <a:ea typeface="SimSun" pitchFamily="2" charset="-122"/>
            </a:endParaRPr>
          </a:p>
        </p:txBody>
      </p:sp>
      <p:sp>
        <p:nvSpPr>
          <p:cNvPr id="35" name="Rectangle 8"/>
          <p:cNvSpPr>
            <a:spLocks noChangeArrowheads="1"/>
          </p:cNvSpPr>
          <p:nvPr/>
        </p:nvSpPr>
        <p:spPr bwMode="auto">
          <a:xfrm>
            <a:off x="6253163" y="3628924"/>
            <a:ext cx="1028700" cy="557213"/>
          </a:xfrm>
          <a:prstGeom prst="rect">
            <a:avLst/>
          </a:prstGeom>
          <a:solidFill>
            <a:srgbClr val="369600"/>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800" kern="0">
                <a:solidFill>
                  <a:srgbClr val="FFFFFF"/>
                </a:solidFill>
                <a:latin typeface="Times New Roman" pitchFamily="18" charset="0"/>
                <a:ea typeface="SimSun" pitchFamily="2" charset="-122"/>
              </a:rPr>
              <a:t>proc3</a:t>
            </a:r>
            <a:endParaRPr lang="en-US" altLang="zh-CN" sz="3200" kern="0">
              <a:solidFill>
                <a:srgbClr val="FFFFFF"/>
              </a:solidFill>
              <a:latin typeface="Times New Roman" pitchFamily="18" charset="0"/>
              <a:ea typeface="SimSun" pitchFamily="2" charset="-122"/>
            </a:endParaRPr>
          </a:p>
        </p:txBody>
      </p:sp>
      <p:sp>
        <p:nvSpPr>
          <p:cNvPr id="36" name="Rectangle 9"/>
          <p:cNvSpPr>
            <a:spLocks noChangeArrowheads="1"/>
          </p:cNvSpPr>
          <p:nvPr/>
        </p:nvSpPr>
        <p:spPr bwMode="auto">
          <a:xfrm>
            <a:off x="8312150" y="3628924"/>
            <a:ext cx="1030288" cy="557213"/>
          </a:xfrm>
          <a:prstGeom prst="rect">
            <a:avLst/>
          </a:prstGeom>
          <a:solidFill>
            <a:srgbClr val="369600"/>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800" kern="0">
                <a:solidFill>
                  <a:srgbClr val="FFFFFF"/>
                </a:solidFill>
                <a:latin typeface="Times New Roman" pitchFamily="18" charset="0"/>
                <a:ea typeface="SimSun" pitchFamily="2" charset="-122"/>
              </a:rPr>
              <a:t>procN</a:t>
            </a:r>
            <a:endParaRPr lang="en-US" altLang="zh-CN" sz="3200" kern="0">
              <a:solidFill>
                <a:srgbClr val="FFFFFF"/>
              </a:solidFill>
              <a:latin typeface="Times New Roman" pitchFamily="18" charset="0"/>
              <a:ea typeface="SimSun" pitchFamily="2" charset="-122"/>
            </a:endParaRPr>
          </a:p>
        </p:txBody>
      </p:sp>
      <p:sp>
        <p:nvSpPr>
          <p:cNvPr id="37" name="Rectangle 10"/>
          <p:cNvSpPr>
            <a:spLocks noChangeArrowheads="1"/>
          </p:cNvSpPr>
          <p:nvPr/>
        </p:nvSpPr>
        <p:spPr bwMode="auto">
          <a:xfrm>
            <a:off x="3506788" y="1911248"/>
            <a:ext cx="5903912" cy="909638"/>
          </a:xfrm>
          <a:prstGeom prst="rect">
            <a:avLst/>
          </a:prstGeom>
          <a:solidFill>
            <a:srgbClr val="9E0069"/>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800" kern="0">
                <a:solidFill>
                  <a:srgbClr val="FFFFFF"/>
                </a:solidFill>
                <a:latin typeface="Times New Roman" pitchFamily="18" charset="0"/>
                <a:ea typeface="SimSun" pitchFamily="2" charset="-122"/>
              </a:rPr>
              <a:t>Shared</a:t>
            </a:r>
            <a:r>
              <a:rPr lang="en-US" altLang="zh-CN" sz="2400" kern="0">
                <a:solidFill>
                  <a:srgbClr val="FFFFFF"/>
                </a:solidFill>
                <a:latin typeface="Times New Roman" pitchFamily="18" charset="0"/>
                <a:ea typeface="SimSun" pitchFamily="2" charset="-122"/>
              </a:rPr>
              <a:t> </a:t>
            </a:r>
            <a:r>
              <a:rPr lang="en-US" altLang="zh-CN" sz="2800" kern="0">
                <a:solidFill>
                  <a:srgbClr val="FFFFFF"/>
                </a:solidFill>
                <a:latin typeface="Times New Roman" pitchFamily="18" charset="0"/>
                <a:ea typeface="SimSun" pitchFamily="2" charset="-122"/>
              </a:rPr>
              <a:t>memory</a:t>
            </a:r>
            <a:endParaRPr lang="en-US" altLang="zh-CN" sz="2400" kern="0">
              <a:solidFill>
                <a:srgbClr val="FFFFFF"/>
              </a:solidFill>
              <a:latin typeface="Times New Roman" pitchFamily="18" charset="0"/>
              <a:ea typeface="SimSun" pitchFamily="2" charset="-122"/>
            </a:endParaRPr>
          </a:p>
        </p:txBody>
      </p:sp>
      <p:sp>
        <p:nvSpPr>
          <p:cNvPr id="38" name="Line 11"/>
          <p:cNvSpPr>
            <a:spLocks noChangeShapeType="1"/>
          </p:cNvSpPr>
          <p:nvPr/>
        </p:nvSpPr>
        <p:spPr bwMode="auto">
          <a:xfrm>
            <a:off x="5360988" y="2820886"/>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39" name="Line 12"/>
          <p:cNvSpPr>
            <a:spLocks noChangeShapeType="1"/>
          </p:cNvSpPr>
          <p:nvPr/>
        </p:nvSpPr>
        <p:spPr bwMode="auto">
          <a:xfrm>
            <a:off x="6732588" y="2820886"/>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0" name="Line 13"/>
          <p:cNvSpPr>
            <a:spLocks noChangeShapeType="1"/>
          </p:cNvSpPr>
          <p:nvPr/>
        </p:nvSpPr>
        <p:spPr bwMode="auto">
          <a:xfrm>
            <a:off x="8929688" y="2820886"/>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1" name="Line 14"/>
          <p:cNvSpPr>
            <a:spLocks noChangeShapeType="1"/>
          </p:cNvSpPr>
          <p:nvPr/>
        </p:nvSpPr>
        <p:spPr bwMode="auto">
          <a:xfrm>
            <a:off x="4056063" y="2820886"/>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2" name="Line 15"/>
          <p:cNvSpPr>
            <a:spLocks noChangeShapeType="1"/>
          </p:cNvSpPr>
          <p:nvPr/>
        </p:nvSpPr>
        <p:spPr bwMode="auto">
          <a:xfrm>
            <a:off x="4056063" y="3376511"/>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3" name="Line 16"/>
          <p:cNvSpPr>
            <a:spLocks noChangeShapeType="1"/>
          </p:cNvSpPr>
          <p:nvPr/>
        </p:nvSpPr>
        <p:spPr bwMode="auto">
          <a:xfrm>
            <a:off x="5360988" y="3376511"/>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4" name="Line 17"/>
          <p:cNvSpPr>
            <a:spLocks noChangeShapeType="1"/>
          </p:cNvSpPr>
          <p:nvPr/>
        </p:nvSpPr>
        <p:spPr bwMode="auto">
          <a:xfrm>
            <a:off x="6732588" y="3376511"/>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5" name="Line 18"/>
          <p:cNvSpPr>
            <a:spLocks noChangeShapeType="1"/>
          </p:cNvSpPr>
          <p:nvPr/>
        </p:nvSpPr>
        <p:spPr bwMode="auto">
          <a:xfrm>
            <a:off x="8929688" y="3376511"/>
            <a:ext cx="0" cy="252412"/>
          </a:xfrm>
          <a:prstGeom prst="line">
            <a:avLst/>
          </a:prstGeom>
          <a:noFill/>
          <a:ln w="9525">
            <a:solidFill>
              <a:schemeClr val="tx1"/>
            </a:solidFill>
            <a:round/>
            <a:headEnd/>
            <a:tailEnd/>
          </a:ln>
        </p:spPr>
        <p:txBody>
          <a:bodyPr wrap="none" anchor="ct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46" name="Rectangle 19"/>
          <p:cNvSpPr>
            <a:spLocks noChangeArrowheads="1"/>
          </p:cNvSpPr>
          <p:nvPr/>
        </p:nvSpPr>
        <p:spPr bwMode="auto">
          <a:xfrm>
            <a:off x="3575051" y="3073299"/>
            <a:ext cx="962025" cy="354013"/>
          </a:xfrm>
          <a:prstGeom prst="rect">
            <a:avLst/>
          </a:prstGeom>
          <a:solidFill>
            <a:srgbClr val="9E0069"/>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400" kern="0">
                <a:solidFill>
                  <a:srgbClr val="FFFFFF"/>
                </a:solidFill>
                <a:latin typeface="Times New Roman" pitchFamily="18" charset="0"/>
                <a:ea typeface="SimSun" pitchFamily="2" charset="-122"/>
              </a:rPr>
              <a:t>cache1</a:t>
            </a:r>
            <a:endParaRPr lang="en-US" altLang="zh-CN" sz="3200" kern="0">
              <a:solidFill>
                <a:srgbClr val="FFFFFF"/>
              </a:solidFill>
              <a:latin typeface="Times New Roman" pitchFamily="18" charset="0"/>
              <a:ea typeface="SimSun" pitchFamily="2" charset="-122"/>
            </a:endParaRPr>
          </a:p>
        </p:txBody>
      </p:sp>
      <p:sp>
        <p:nvSpPr>
          <p:cNvPr id="47" name="Rectangle 20"/>
          <p:cNvSpPr>
            <a:spLocks noChangeArrowheads="1"/>
          </p:cNvSpPr>
          <p:nvPr/>
        </p:nvSpPr>
        <p:spPr bwMode="auto">
          <a:xfrm>
            <a:off x="4948239" y="3073299"/>
            <a:ext cx="962025" cy="354013"/>
          </a:xfrm>
          <a:prstGeom prst="rect">
            <a:avLst/>
          </a:prstGeom>
          <a:solidFill>
            <a:srgbClr val="9E0069"/>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400" kern="0" dirty="0">
                <a:solidFill>
                  <a:srgbClr val="FFFFFF"/>
                </a:solidFill>
                <a:latin typeface="Times New Roman" pitchFamily="18" charset="0"/>
                <a:ea typeface="SimSun" pitchFamily="2" charset="-122"/>
              </a:rPr>
              <a:t>cache2</a:t>
            </a:r>
          </a:p>
        </p:txBody>
      </p:sp>
      <p:sp>
        <p:nvSpPr>
          <p:cNvPr id="48" name="Rectangle 21"/>
          <p:cNvSpPr>
            <a:spLocks noChangeArrowheads="1"/>
          </p:cNvSpPr>
          <p:nvPr/>
        </p:nvSpPr>
        <p:spPr bwMode="auto">
          <a:xfrm>
            <a:off x="6253164" y="3073299"/>
            <a:ext cx="960437" cy="354013"/>
          </a:xfrm>
          <a:prstGeom prst="rect">
            <a:avLst/>
          </a:prstGeom>
          <a:solidFill>
            <a:srgbClr val="9E0069"/>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zh-CN" altLang="en-US" sz="2400" kern="0">
                <a:solidFill>
                  <a:srgbClr val="FFFFFF"/>
                </a:solidFill>
                <a:latin typeface="Times New Roman" pitchFamily="18" charset="0"/>
                <a:ea typeface="SimSun" pitchFamily="2" charset="-122"/>
              </a:rPr>
              <a:t>  </a:t>
            </a:r>
            <a:r>
              <a:rPr lang="en-US" altLang="zh-CN" sz="2400" kern="0">
                <a:solidFill>
                  <a:srgbClr val="FFFFFF"/>
                </a:solidFill>
                <a:latin typeface="Times New Roman" pitchFamily="18" charset="0"/>
                <a:ea typeface="SimSun" pitchFamily="2" charset="-122"/>
              </a:rPr>
              <a:t>cache3</a:t>
            </a:r>
          </a:p>
        </p:txBody>
      </p:sp>
      <p:sp>
        <p:nvSpPr>
          <p:cNvPr id="49" name="Rectangle 22"/>
          <p:cNvSpPr>
            <a:spLocks noChangeArrowheads="1"/>
          </p:cNvSpPr>
          <p:nvPr/>
        </p:nvSpPr>
        <p:spPr bwMode="auto">
          <a:xfrm>
            <a:off x="8380414" y="3073299"/>
            <a:ext cx="962025" cy="354013"/>
          </a:xfrm>
          <a:prstGeom prst="rect">
            <a:avLst/>
          </a:prstGeom>
          <a:solidFill>
            <a:srgbClr val="9E0069"/>
          </a:solidFill>
          <a:ln w="9525">
            <a:solidFill>
              <a:schemeClr val="tx1"/>
            </a:solidFill>
            <a:miter lim="800000"/>
            <a:headEnd/>
            <a:tailEnd/>
          </a:ln>
        </p:spPr>
        <p:txBody>
          <a:bodyPr wrap="none" anchor="ctr"/>
          <a:lstStyle/>
          <a:p>
            <a:pPr algn="ctr" eaLnBrk="0" fontAlgn="base" hangingPunct="0">
              <a:spcBef>
                <a:spcPct val="0"/>
              </a:spcBef>
              <a:spcAft>
                <a:spcPct val="0"/>
              </a:spcAft>
              <a:defRPr/>
            </a:pPr>
            <a:r>
              <a:rPr lang="en-US" altLang="zh-CN" sz="2400" kern="0">
                <a:solidFill>
                  <a:srgbClr val="FFFFFF"/>
                </a:solidFill>
                <a:latin typeface="Times New Roman" pitchFamily="18" charset="0"/>
                <a:ea typeface="SimSun" pitchFamily="2" charset="-122"/>
              </a:rPr>
              <a:t>cacheN</a:t>
            </a:r>
          </a:p>
        </p:txBody>
      </p:sp>
      <p:grpSp>
        <p:nvGrpSpPr>
          <p:cNvPr id="2" name="Group 1"/>
          <p:cNvGrpSpPr/>
          <p:nvPr/>
        </p:nvGrpSpPr>
        <p:grpSpPr>
          <a:xfrm>
            <a:off x="228600" y="3073298"/>
            <a:ext cx="11684000" cy="2950344"/>
            <a:chOff x="-1295400" y="3073298"/>
            <a:chExt cx="11684000" cy="2950344"/>
          </a:xfrm>
        </p:grpSpPr>
        <p:sp>
          <p:nvSpPr>
            <p:cNvPr id="104453" name="Rectangle 28"/>
            <p:cNvSpPr>
              <a:spLocks noChangeArrowheads="1"/>
            </p:cNvSpPr>
            <p:nvPr/>
          </p:nvSpPr>
          <p:spPr bwMode="auto">
            <a:xfrm>
              <a:off x="-1295400" y="5015580"/>
              <a:ext cx="11684000" cy="1008062"/>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sz="2000" dirty="0">
                  <a:latin typeface="Arial" charset="0"/>
                </a:rPr>
                <a:t>Threads maintain their own temporary view of memory as well </a:t>
              </a:r>
              <a:r>
                <a:rPr lang="is-IS" altLang="zh-CN" sz="2000" dirty="0">
                  <a:latin typeface="Arial" charset="0"/>
                </a:rPr>
                <a:t>… the details of which are not defined in OpenMP but this temporary view typically resides in caches, registers, write-buffers, etc.</a:t>
              </a:r>
              <a:endParaRPr lang="en-US" altLang="zh-CN" sz="2000" dirty="0">
                <a:latin typeface="Arial" charset="0"/>
              </a:endParaRPr>
            </a:p>
          </p:txBody>
        </p:sp>
        <p:sp>
          <p:nvSpPr>
            <p:cNvPr id="50" name="Rectangle 24"/>
            <p:cNvSpPr>
              <a:spLocks noChangeArrowheads="1"/>
            </p:cNvSpPr>
            <p:nvPr/>
          </p:nvSpPr>
          <p:spPr bwMode="auto">
            <a:xfrm>
              <a:off x="4729163" y="3073298"/>
              <a:ext cx="136525" cy="152400"/>
            </a:xfrm>
            <a:prstGeom prst="rect">
              <a:avLst/>
            </a:prstGeom>
            <a:solidFill>
              <a:srgbClr val="FFFFFF"/>
            </a:solidFill>
            <a:ln w="9525">
              <a:solidFill>
                <a:schemeClr val="tx1"/>
              </a:solidFill>
              <a:miter lim="800000"/>
              <a:headEnd/>
              <a:tailEnd/>
            </a:ln>
          </p:spPr>
          <p:txBody>
            <a:bodyPr wrap="none" anchor="ctr"/>
            <a:lstStyle/>
            <a:p>
              <a:pPr algn="ctr" eaLnBrk="0" fontAlgn="base" hangingPunct="0">
                <a:spcBef>
                  <a:spcPct val="0"/>
                </a:spcBef>
                <a:spcAft>
                  <a:spcPct val="0"/>
                </a:spcAft>
                <a:defRPr/>
              </a:pPr>
              <a:endParaRPr lang="zh-CN" altLang="en-US" sz="2400" kern="0">
                <a:solidFill>
                  <a:srgbClr val="FFFFFF"/>
                </a:solidFill>
                <a:latin typeface="Times New Roman" pitchFamily="18" charset="0"/>
                <a:ea typeface="SimSun" pitchFamily="2" charset="-122"/>
              </a:endParaRPr>
            </a:p>
          </p:txBody>
        </p:sp>
        <p:sp>
          <p:nvSpPr>
            <p:cNvPr id="51" name="Text Box 26"/>
            <p:cNvSpPr txBox="1">
              <a:spLocks noChangeArrowheads="1"/>
            </p:cNvSpPr>
            <p:nvPr/>
          </p:nvSpPr>
          <p:spPr bwMode="auto">
            <a:xfrm>
              <a:off x="4327525" y="4270273"/>
              <a:ext cx="414338" cy="4572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altLang="zh-CN" sz="2400" dirty="0">
                  <a:solidFill>
                    <a:srgbClr val="002060"/>
                  </a:solidFill>
                  <a:latin typeface="Times New Roman" pitchFamily="18" charset="0"/>
                  <a:ea typeface="SimSun" pitchFamily="2" charset="-122"/>
                </a:rPr>
                <a:t>a</a:t>
              </a:r>
            </a:p>
          </p:txBody>
        </p:sp>
        <p:sp>
          <p:nvSpPr>
            <p:cNvPr id="52" name="Line 27"/>
            <p:cNvSpPr>
              <a:spLocks noChangeShapeType="1"/>
            </p:cNvSpPr>
            <p:nvPr/>
          </p:nvSpPr>
          <p:spPr bwMode="auto">
            <a:xfrm flipV="1">
              <a:off x="4522788" y="3263798"/>
              <a:ext cx="238125" cy="1123950"/>
            </a:xfrm>
            <a:prstGeom prst="line">
              <a:avLst/>
            </a:prstGeom>
            <a:noFill/>
            <a:ln w="9525">
              <a:solidFill>
                <a:schemeClr val="tx1"/>
              </a:solidFill>
              <a:round/>
              <a:headEnd/>
              <a:tailEnd type="triangle" w="med" len="med"/>
            </a:ln>
          </p:spPr>
          <p:txBody>
            <a:bodyP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grpSp>
      <p:sp>
        <p:nvSpPr>
          <p:cNvPr id="53" name="Text Box 28"/>
          <p:cNvSpPr txBox="1">
            <a:spLocks noChangeArrowheads="1"/>
          </p:cNvSpPr>
          <p:nvPr/>
        </p:nvSpPr>
        <p:spPr bwMode="auto">
          <a:xfrm>
            <a:off x="2614614" y="2539104"/>
            <a:ext cx="411162" cy="4572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altLang="zh-CN" sz="2400" dirty="0">
                <a:solidFill>
                  <a:srgbClr val="002060"/>
                </a:solidFill>
                <a:latin typeface="Times New Roman" pitchFamily="18" charset="0"/>
                <a:ea typeface="SimSun" pitchFamily="2" charset="-122"/>
              </a:rPr>
              <a:t>a</a:t>
            </a:r>
          </a:p>
        </p:txBody>
      </p:sp>
      <p:sp>
        <p:nvSpPr>
          <p:cNvPr id="54" name="Line 29"/>
          <p:cNvSpPr>
            <a:spLocks noChangeShapeType="1"/>
          </p:cNvSpPr>
          <p:nvPr/>
        </p:nvSpPr>
        <p:spPr bwMode="auto">
          <a:xfrm flipV="1">
            <a:off x="2889251" y="2416074"/>
            <a:ext cx="1166813" cy="404813"/>
          </a:xfrm>
          <a:prstGeom prst="line">
            <a:avLst/>
          </a:prstGeom>
          <a:noFill/>
          <a:ln w="12700">
            <a:solidFill>
              <a:schemeClr val="tx1"/>
            </a:solidFill>
            <a:round/>
            <a:headEnd type="none" w="sm" len="sm"/>
            <a:tailEnd type="triangle" w="sm" len="sm"/>
          </a:ln>
        </p:spPr>
        <p:txBody>
          <a:bodyPr/>
          <a:lstStyle/>
          <a:p>
            <a:pPr algn="ctr" fontAlgn="base">
              <a:spcBef>
                <a:spcPct val="0"/>
              </a:spcBef>
              <a:spcAft>
                <a:spcPct val="0"/>
              </a:spcAft>
              <a:defRPr/>
            </a:pPr>
            <a:endParaRPr lang="en-US" sz="2400" b="1" kern="0">
              <a:solidFill>
                <a:srgbClr val="FFFFFF"/>
              </a:solidFill>
              <a:latin typeface="Times New Roman" pitchFamily="18" charset="0"/>
              <a:ea typeface="SimSun" pitchFamily="2" charset="-122"/>
            </a:endParaRPr>
          </a:p>
        </p:txBody>
      </p:sp>
      <p:sp>
        <p:nvSpPr>
          <p:cNvPr id="55" name="Text Box 30"/>
          <p:cNvSpPr txBox="1">
            <a:spLocks noChangeArrowheads="1"/>
          </p:cNvSpPr>
          <p:nvPr/>
        </p:nvSpPr>
        <p:spPr bwMode="auto">
          <a:xfrm>
            <a:off x="7488238" y="3325711"/>
            <a:ext cx="825500" cy="519112"/>
          </a:xfrm>
          <a:prstGeom prst="rect">
            <a:avLst/>
          </a:prstGeom>
          <a:noFill/>
          <a:ln w="12700">
            <a:noFill/>
            <a:miter lim="800000"/>
            <a:headEnd type="none" w="sm" len="sm"/>
            <a:tailEnd type="none" w="sm" len="sm"/>
          </a:ln>
        </p:spPr>
        <p:txBody>
          <a:bodyPr>
            <a:spAutoFit/>
          </a:bodyPr>
          <a:lstStyle/>
          <a:p>
            <a:pPr fontAlgn="base">
              <a:spcBef>
                <a:spcPct val="50000"/>
              </a:spcBef>
              <a:spcAft>
                <a:spcPct val="0"/>
              </a:spcAft>
            </a:pPr>
            <a:r>
              <a:rPr lang="en-US" sz="2800" b="1" dirty="0">
                <a:solidFill>
                  <a:srgbClr val="002060"/>
                </a:solidFill>
                <a:latin typeface="Arial Unicode MS" pitchFamily="34" charset="-128"/>
                <a:ea typeface="SimSun" pitchFamily="2" charset="-122"/>
              </a:rPr>
              <a:t>. . .</a:t>
            </a:r>
          </a:p>
        </p:txBody>
      </p:sp>
      <p:sp>
        <p:nvSpPr>
          <p:cNvPr id="56" name="Rectangle 33"/>
          <p:cNvSpPr>
            <a:spLocks noChangeArrowheads="1"/>
          </p:cNvSpPr>
          <p:nvPr/>
        </p:nvSpPr>
        <p:spPr bwMode="auto">
          <a:xfrm>
            <a:off x="4132264" y="2260498"/>
            <a:ext cx="136525" cy="152400"/>
          </a:xfrm>
          <a:prstGeom prst="rect">
            <a:avLst/>
          </a:prstGeom>
          <a:solidFill>
            <a:srgbClr val="FFFFFF"/>
          </a:solidFill>
          <a:ln w="9525">
            <a:solidFill>
              <a:srgbClr val="FFFFFF"/>
            </a:solidFill>
            <a:miter lim="800000"/>
            <a:headEnd/>
            <a:tailEnd/>
          </a:ln>
        </p:spPr>
        <p:txBody>
          <a:bodyPr wrap="none" anchor="ctr"/>
          <a:lstStyle/>
          <a:p>
            <a:pPr algn="ctr" eaLnBrk="0" fontAlgn="base" hangingPunct="0">
              <a:spcBef>
                <a:spcPct val="0"/>
              </a:spcBef>
              <a:spcAft>
                <a:spcPct val="0"/>
              </a:spcAft>
              <a:defRPr/>
            </a:pPr>
            <a:endParaRPr lang="zh-CN" altLang="en-US" sz="2400" kern="0">
              <a:solidFill>
                <a:srgbClr val="FFFFFF"/>
              </a:solidFill>
              <a:latin typeface="Times New Roman" pitchFamily="18" charset="0"/>
              <a:ea typeface="SimSun" pitchFamily="2" charset="-122"/>
            </a:endParaRPr>
          </a:p>
        </p:txBody>
      </p:sp>
    </p:spTree>
    <p:extLst>
      <p:ext uri="{BB962C8B-B14F-4D97-AF65-F5344CB8AC3E}">
        <p14:creationId xmlns:p14="http://schemas.microsoft.com/office/powerpoint/2010/main" val="328680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49228" y="154064"/>
            <a:ext cx="8496300" cy="66675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dirty="0">
                <a:ea typeface="SimSun" pitchFamily="2" charset="-122"/>
              </a:rPr>
              <a:t>Thread Creation: Parallel Regions Example</a:t>
            </a:r>
          </a:p>
        </p:txBody>
      </p:sp>
      <p:sp>
        <p:nvSpPr>
          <p:cNvPr id="25604" name="Rectangle 3"/>
          <p:cNvSpPr>
            <a:spLocks noGrp="1" noChangeArrowheads="1"/>
          </p:cNvSpPr>
          <p:nvPr>
            <p:ph type="body" sz="half" idx="1"/>
          </p:nvPr>
        </p:nvSpPr>
        <p:spPr>
          <a:xfrm>
            <a:off x="1676400" y="1490523"/>
            <a:ext cx="4556192" cy="887413"/>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Each thread executes the same code redundantly.</a:t>
            </a:r>
          </a:p>
        </p:txBody>
      </p:sp>
      <p:sp>
        <p:nvSpPr>
          <p:cNvPr id="25605" name="Rectangle 4"/>
          <p:cNvSpPr>
            <a:spLocks noChangeArrowheads="1"/>
          </p:cNvSpPr>
          <p:nvPr/>
        </p:nvSpPr>
        <p:spPr bwMode="auto">
          <a:xfrm>
            <a:off x="6998805" y="1149280"/>
            <a:ext cx="4648200" cy="2679700"/>
          </a:xfrm>
          <a:prstGeom prst="rect">
            <a:avLst/>
          </a:prstGeom>
          <a:solidFill>
            <a:srgbClr val="FBFFB1"/>
          </a:solidFill>
          <a:ln w="9525">
            <a:solidFill>
              <a:schemeClr val="tx2"/>
            </a:solidFill>
            <a:miter lim="800000"/>
            <a:headEnd/>
            <a:tailEnd/>
          </a:ln>
        </p:spPr>
        <p:txBody>
          <a:bodyPr lIns="90488" tIns="44450" rIns="90488" bIns="44450"/>
          <a:lstStyle/>
          <a:p>
            <a:pPr marL="342900" indent="-342900" eaLnBrk="0" hangingPunct="0">
              <a:spcBef>
                <a:spcPct val="20000"/>
              </a:spcBef>
            </a:pPr>
            <a:r>
              <a:rPr lang="zh-CN" altLang="en-US" dirty="0">
                <a:latin typeface="Courier" pitchFamily="49" charset="0"/>
              </a:rPr>
              <a:t>	</a:t>
            </a: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p>
          <a:p>
            <a:pPr marL="342900" indent="-342900" eaLnBrk="0" hangingPunct="0">
              <a:spcBef>
                <a:spcPct val="20000"/>
              </a:spcBef>
            </a:pPr>
            <a:r>
              <a:rPr lang="en-US" altLang="zh-CN" sz="2000" dirty="0">
                <a:latin typeface="Arial" charset="0"/>
              </a:rPr>
              <a:t>	#pragma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pooh(ID, A);</a:t>
            </a:r>
            <a:br>
              <a:rPr lang="en-US" altLang="zh-CN" sz="2000" dirty="0">
                <a:latin typeface="Arial" charset="0"/>
              </a:rPr>
            </a:br>
            <a:r>
              <a:rPr lang="en-US" altLang="zh-CN" sz="2000" dirty="0">
                <a:latin typeface="Arial" charset="0"/>
              </a:rPr>
              <a:t>}</a:t>
            </a:r>
          </a:p>
          <a:p>
            <a:pPr marL="342900" indent="-342900" eaLnBrk="0" hangingPunct="0">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(“all done\n”);</a:t>
            </a:r>
          </a:p>
        </p:txBody>
      </p:sp>
      <p:sp>
        <p:nvSpPr>
          <p:cNvPr id="25606" name="Line 5"/>
          <p:cNvSpPr>
            <a:spLocks noChangeShapeType="1"/>
          </p:cNvSpPr>
          <p:nvPr/>
        </p:nvSpPr>
        <p:spPr bwMode="auto">
          <a:xfrm>
            <a:off x="4270375" y="36449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07" name="Rectangle 6"/>
          <p:cNvSpPr>
            <a:spLocks noChangeArrowheads="1"/>
          </p:cNvSpPr>
          <p:nvPr/>
        </p:nvSpPr>
        <p:spPr bwMode="auto">
          <a:xfrm>
            <a:off x="2801938" y="3904900"/>
            <a:ext cx="3119444"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omp_set_num_threads(4)</a:t>
            </a:r>
          </a:p>
        </p:txBody>
      </p:sp>
      <p:sp>
        <p:nvSpPr>
          <p:cNvPr id="25608" name="Line 7"/>
          <p:cNvSpPr>
            <a:spLocks noChangeShapeType="1"/>
          </p:cNvSpPr>
          <p:nvPr/>
        </p:nvSpPr>
        <p:spPr bwMode="auto">
          <a:xfrm>
            <a:off x="4278313" y="4356101"/>
            <a:ext cx="0" cy="5302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09" name="Line 8"/>
          <p:cNvSpPr>
            <a:spLocks noChangeShapeType="1"/>
          </p:cNvSpPr>
          <p:nvPr/>
        </p:nvSpPr>
        <p:spPr bwMode="auto">
          <a:xfrm>
            <a:off x="4281489" y="4581525"/>
            <a:ext cx="4340225"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0" name="Rectangle 9"/>
          <p:cNvSpPr>
            <a:spLocks noChangeArrowheads="1"/>
          </p:cNvSpPr>
          <p:nvPr/>
        </p:nvSpPr>
        <p:spPr bwMode="auto">
          <a:xfrm>
            <a:off x="52451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pooh(1,A)</a:t>
            </a:r>
          </a:p>
        </p:txBody>
      </p:sp>
      <p:sp>
        <p:nvSpPr>
          <p:cNvPr id="25611" name="Rectangle 10"/>
          <p:cNvSpPr>
            <a:spLocks noChangeArrowheads="1"/>
          </p:cNvSpPr>
          <p:nvPr/>
        </p:nvSpPr>
        <p:spPr bwMode="auto">
          <a:xfrm>
            <a:off x="67056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pooh(2,A)</a:t>
            </a:r>
          </a:p>
        </p:txBody>
      </p:sp>
      <p:sp>
        <p:nvSpPr>
          <p:cNvPr id="25612" name="Rectangle 11"/>
          <p:cNvSpPr>
            <a:spLocks noChangeArrowheads="1"/>
          </p:cNvSpPr>
          <p:nvPr/>
        </p:nvSpPr>
        <p:spPr bwMode="auto">
          <a:xfrm>
            <a:off x="80899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pooh(3,A)</a:t>
            </a:r>
          </a:p>
        </p:txBody>
      </p:sp>
      <p:sp>
        <p:nvSpPr>
          <p:cNvPr id="25613" name="Line 12"/>
          <p:cNvSpPr>
            <a:spLocks noChangeShapeType="1"/>
          </p:cNvSpPr>
          <p:nvPr/>
        </p:nvSpPr>
        <p:spPr bwMode="auto">
          <a:xfrm>
            <a:off x="4265613" y="5321301"/>
            <a:ext cx="0" cy="682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4" name="Line 13"/>
          <p:cNvSpPr>
            <a:spLocks noChangeShapeType="1"/>
          </p:cNvSpPr>
          <p:nvPr/>
        </p:nvSpPr>
        <p:spPr bwMode="auto">
          <a:xfrm>
            <a:off x="58785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5" name="Line 14"/>
          <p:cNvSpPr>
            <a:spLocks noChangeShapeType="1"/>
          </p:cNvSpPr>
          <p:nvPr/>
        </p:nvSpPr>
        <p:spPr bwMode="auto">
          <a:xfrm>
            <a:off x="73263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6" name="Line 15"/>
          <p:cNvSpPr>
            <a:spLocks noChangeShapeType="1"/>
          </p:cNvSpPr>
          <p:nvPr/>
        </p:nvSpPr>
        <p:spPr bwMode="auto">
          <a:xfrm>
            <a:off x="8621713" y="45847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7" name="Line 16"/>
          <p:cNvSpPr>
            <a:spLocks noChangeShapeType="1"/>
          </p:cNvSpPr>
          <p:nvPr/>
        </p:nvSpPr>
        <p:spPr bwMode="auto">
          <a:xfrm>
            <a:off x="4268789" y="5699125"/>
            <a:ext cx="4340225"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8" name="Line 17"/>
          <p:cNvSpPr>
            <a:spLocks noChangeShapeType="1"/>
          </p:cNvSpPr>
          <p:nvPr/>
        </p:nvSpPr>
        <p:spPr bwMode="auto">
          <a:xfrm>
            <a:off x="58658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19" name="Line 18"/>
          <p:cNvSpPr>
            <a:spLocks noChangeShapeType="1"/>
          </p:cNvSpPr>
          <p:nvPr/>
        </p:nvSpPr>
        <p:spPr bwMode="auto">
          <a:xfrm>
            <a:off x="73136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20" name="Rectangle 19"/>
          <p:cNvSpPr>
            <a:spLocks noChangeArrowheads="1"/>
          </p:cNvSpPr>
          <p:nvPr/>
        </p:nvSpPr>
        <p:spPr bwMode="auto">
          <a:xfrm>
            <a:off x="3200400" y="5941662"/>
            <a:ext cx="2277868"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printf(“all done\n”);</a:t>
            </a:r>
          </a:p>
        </p:txBody>
      </p:sp>
      <p:sp>
        <p:nvSpPr>
          <p:cNvPr id="25621" name="Line 20"/>
          <p:cNvSpPr>
            <a:spLocks noChangeShapeType="1"/>
          </p:cNvSpPr>
          <p:nvPr/>
        </p:nvSpPr>
        <p:spPr bwMode="auto">
          <a:xfrm>
            <a:off x="8609013" y="5321301"/>
            <a:ext cx="0" cy="3778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5622" name="Rectangle 21"/>
          <p:cNvSpPr>
            <a:spLocks noChangeArrowheads="1"/>
          </p:cNvSpPr>
          <p:nvPr/>
        </p:nvSpPr>
        <p:spPr bwMode="auto">
          <a:xfrm>
            <a:off x="3670300" y="4920900"/>
            <a:ext cx="1311256"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pooh(0,A)</a:t>
            </a:r>
          </a:p>
        </p:txBody>
      </p:sp>
      <p:sp>
        <p:nvSpPr>
          <p:cNvPr id="25623" name="Rectangle 22"/>
          <p:cNvSpPr>
            <a:spLocks noChangeArrowheads="1"/>
          </p:cNvSpPr>
          <p:nvPr/>
        </p:nvSpPr>
        <p:spPr bwMode="auto">
          <a:xfrm>
            <a:off x="3300413" y="3155600"/>
            <a:ext cx="1967142"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Arial" charset="0"/>
              </a:rPr>
              <a:t>double A[1000];</a:t>
            </a:r>
          </a:p>
        </p:txBody>
      </p:sp>
      <p:sp>
        <p:nvSpPr>
          <p:cNvPr id="25624" name="Line 23"/>
          <p:cNvSpPr>
            <a:spLocks noChangeShapeType="1"/>
          </p:cNvSpPr>
          <p:nvPr/>
        </p:nvSpPr>
        <p:spPr bwMode="auto">
          <a:xfrm>
            <a:off x="4270375" y="2895601"/>
            <a:ext cx="0" cy="3016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1643544" name="Rectangle 24"/>
          <p:cNvSpPr>
            <a:spLocks noChangeArrowheads="1"/>
          </p:cNvSpPr>
          <p:nvPr/>
        </p:nvSpPr>
        <p:spPr bwMode="auto">
          <a:xfrm>
            <a:off x="732971" y="4781490"/>
            <a:ext cx="2628899" cy="923972"/>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wrap="square" lIns="92075" tIns="46038" rIns="92075" bIns="46038">
            <a:spAutoFit/>
          </a:bodyPr>
          <a:lstStyle/>
          <a:p>
            <a:pPr algn="ctr">
              <a:spcBef>
                <a:spcPct val="50000"/>
              </a:spcBef>
              <a:defRPr/>
            </a:pPr>
            <a:r>
              <a:rPr lang="en-US" altLang="zh-CN" dirty="0">
                <a:latin typeface="Arial" charset="0"/>
              </a:rPr>
              <a:t>A single copy of A is shared between all threads.</a:t>
            </a:r>
          </a:p>
        </p:txBody>
      </p:sp>
      <p:sp>
        <p:nvSpPr>
          <p:cNvPr id="25626" name="Line 25"/>
          <p:cNvSpPr>
            <a:spLocks noChangeShapeType="1"/>
          </p:cNvSpPr>
          <p:nvPr/>
        </p:nvSpPr>
        <p:spPr bwMode="auto">
          <a:xfrm flipV="1">
            <a:off x="3354388" y="5181600"/>
            <a:ext cx="303212" cy="76200"/>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1643546" name="Rectangle 26"/>
          <p:cNvSpPr>
            <a:spLocks noChangeArrowheads="1"/>
          </p:cNvSpPr>
          <p:nvPr/>
        </p:nvSpPr>
        <p:spPr bwMode="auto">
          <a:xfrm>
            <a:off x="5715000" y="5835148"/>
            <a:ext cx="5219178" cy="64135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dirty="0">
                <a:latin typeface="Arial" charset="0"/>
              </a:rPr>
              <a:t>Threads wait here for all threads to finish before proceeding (i.e., a </a:t>
            </a:r>
            <a:r>
              <a:rPr lang="en-US" altLang="zh-CN" i="1" dirty="0">
                <a:latin typeface="Arial" charset="0"/>
              </a:rPr>
              <a:t>barrier</a:t>
            </a:r>
            <a:r>
              <a:rPr lang="en-US" altLang="zh-CN" dirty="0">
                <a:latin typeface="Arial" charset="0"/>
              </a:rPr>
              <a:t>)</a:t>
            </a:r>
          </a:p>
        </p:txBody>
      </p:sp>
      <p:sp>
        <p:nvSpPr>
          <p:cNvPr id="25628" name="Line 27"/>
          <p:cNvSpPr>
            <a:spLocks noChangeShapeType="1"/>
          </p:cNvSpPr>
          <p:nvPr/>
        </p:nvSpPr>
        <p:spPr bwMode="auto">
          <a:xfrm flipH="1" flipV="1">
            <a:off x="4343400" y="5715000"/>
            <a:ext cx="1371600" cy="457200"/>
          </a:xfrm>
          <a:prstGeom prst="line">
            <a:avLst/>
          </a:prstGeom>
          <a:noFill/>
          <a:ln w="12700">
            <a:solidFill>
              <a:schemeClr val="tx1"/>
            </a:solidFill>
            <a:round/>
            <a:headEnd type="none" w="sm" len="sm"/>
            <a:tailEnd type="triangle" w="sm" len="sm"/>
          </a:ln>
        </p:spPr>
        <p:txBody>
          <a:bodyPr wrap="none" anchor="ctr"/>
          <a:lstStyle/>
          <a:p>
            <a:endParaRPr lang="en-US"/>
          </a:p>
        </p:txBody>
      </p:sp>
      <p:sp>
        <p:nvSpPr>
          <p:cNvPr id="30" name="Slide Number Placeholder 3">
            <a:extLst>
              <a:ext uri="{FF2B5EF4-FFF2-40B4-BE49-F238E27FC236}">
                <a16:creationId xmlns:a16="http://schemas.microsoft.com/office/drawing/2014/main" id="{BA8D7CDD-CF62-9143-9875-5A3EB9A55320}"/>
              </a:ext>
            </a:extLst>
          </p:cNvPr>
          <p:cNvSpPr txBox="1">
            <a:spLocks/>
          </p:cNvSpPr>
          <p:nvPr/>
        </p:nvSpPr>
        <p:spPr>
          <a:xfrm>
            <a:off x="11102009" y="6579704"/>
            <a:ext cx="1089992" cy="278296"/>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4BD1B93-E3AE-4640-A4D9-5694853AADBB}" type="slidenum">
              <a:rPr lang="zh-CN" altLang="en-US" sz="1000" smtClean="0"/>
              <a:pPr algn="r">
                <a:defRPr/>
              </a:pPr>
              <a:t>22</a:t>
            </a:fld>
            <a:endParaRPr lang="en-US" altLang="zh-CN" sz="1000" dirty="0"/>
          </a:p>
        </p:txBody>
      </p:sp>
    </p:spTree>
    <p:extLst>
      <p:ext uri="{BB962C8B-B14F-4D97-AF65-F5344CB8AC3E}">
        <p14:creationId xmlns:p14="http://schemas.microsoft.com/office/powerpoint/2010/main" val="3107007519"/>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8C98988-2A24-4B40-B60E-FFE3BB9C8827}" type="slidenum">
              <a:rPr lang="zh-CN" altLang="en-US" smtClean="0"/>
              <a:pPr>
                <a:defRPr/>
              </a:pPr>
              <a:t>220</a:t>
            </a:fld>
            <a:endParaRPr lang="en-US" altLang="zh-CN"/>
          </a:p>
        </p:txBody>
      </p:sp>
      <p:sp>
        <p:nvSpPr>
          <p:cNvPr id="106499" name="Rectangle 2"/>
          <p:cNvSpPr>
            <a:spLocks noGrp="1" noChangeArrowheads="1"/>
          </p:cNvSpPr>
          <p:nvPr>
            <p:ph type="title"/>
          </p:nvPr>
        </p:nvSpPr>
        <p:spPr/>
        <p:txBody>
          <a:bodyPr/>
          <a:lstStyle/>
          <a:p>
            <a:r>
              <a:rPr lang="en-US" altLang="zh-CN" dirty="0">
                <a:ea typeface="SimSun" pitchFamily="2" charset="-122"/>
              </a:rPr>
              <a:t>Flush Operation</a:t>
            </a:r>
          </a:p>
        </p:txBody>
      </p:sp>
      <p:sp>
        <p:nvSpPr>
          <p:cNvPr id="106500" name="Rectangle 3"/>
          <p:cNvSpPr>
            <a:spLocks noGrp="1" noChangeArrowheads="1"/>
          </p:cNvSpPr>
          <p:nvPr>
            <p:ph type="body" idx="1"/>
          </p:nvPr>
        </p:nvSpPr>
        <p:spPr>
          <a:xfrm>
            <a:off x="228600" y="816259"/>
            <a:ext cx="10147300" cy="4870167"/>
          </a:xfrm>
        </p:spPr>
        <p:txBody>
          <a:bodyPr/>
          <a:lstStyle/>
          <a:p>
            <a:r>
              <a:rPr lang="en-US" altLang="zh-CN" dirty="0">
                <a:ea typeface="SimSun" pitchFamily="2" charset="-122"/>
              </a:rPr>
              <a:t>Defines a sequence point at which a thread enforces a consistent view of memory.</a:t>
            </a:r>
          </a:p>
          <a:p>
            <a:endParaRPr lang="en-US" altLang="zh-CN" dirty="0">
              <a:ea typeface="SimSun" pitchFamily="2" charset="-122"/>
            </a:endParaRPr>
          </a:p>
          <a:p>
            <a:r>
              <a:rPr lang="en-US" altLang="zh-CN" dirty="0">
                <a:ea typeface="SimSun" pitchFamily="2" charset="-122"/>
              </a:rPr>
              <a:t>For variables visible to other threads and associated with the flush operation (the </a:t>
            </a:r>
            <a:r>
              <a:rPr lang="en-US" altLang="zh-CN" b="1" dirty="0">
                <a:ea typeface="SimSun" pitchFamily="2" charset="-122"/>
              </a:rPr>
              <a:t>flush-set</a:t>
            </a:r>
            <a:r>
              <a:rPr lang="en-US" altLang="zh-CN" dirty="0">
                <a:ea typeface="SimSun" pitchFamily="2" charset="-122"/>
              </a:rPr>
              <a:t>) </a:t>
            </a:r>
          </a:p>
          <a:p>
            <a:pPr lvl="1"/>
            <a:r>
              <a:rPr lang="en-GB" altLang="zh-CN" dirty="0">
                <a:ea typeface="SimSun" pitchFamily="2" charset="-122"/>
              </a:rPr>
              <a:t>The compiler can’t move loads/stores of the flush-set around a flush:</a:t>
            </a:r>
          </a:p>
          <a:p>
            <a:pPr lvl="2"/>
            <a:r>
              <a:rPr lang="en-GB" altLang="zh-CN" dirty="0">
                <a:ea typeface="SimSun" pitchFamily="2" charset="-122"/>
              </a:rPr>
              <a:t>All previous read/writes of the flush-set  by this thread have completed </a:t>
            </a:r>
          </a:p>
          <a:p>
            <a:pPr lvl="2"/>
            <a:r>
              <a:rPr lang="en-GB" altLang="zh-CN" dirty="0">
                <a:ea typeface="SimSun" pitchFamily="2" charset="-122"/>
              </a:rPr>
              <a:t>No subsequent read/writes of the flush-set by this thread have occurred</a:t>
            </a:r>
          </a:p>
          <a:p>
            <a:pPr lvl="1"/>
            <a:r>
              <a:rPr lang="en-GB" altLang="zh-CN" dirty="0">
                <a:ea typeface="SimSun" pitchFamily="2" charset="-122"/>
              </a:rPr>
              <a:t>Variables in the flush set are moved from temporary storage to shared memory.</a:t>
            </a:r>
          </a:p>
          <a:p>
            <a:pPr lvl="1"/>
            <a:r>
              <a:rPr lang="en-GB" altLang="zh-CN" dirty="0">
                <a:ea typeface="SimSun" pitchFamily="2" charset="-122"/>
              </a:rPr>
              <a:t>Reads of variables in the flush set following the flush are loaded from shared memory.</a:t>
            </a:r>
          </a:p>
        </p:txBody>
      </p:sp>
      <p:sp>
        <p:nvSpPr>
          <p:cNvPr id="2" name="TextBox 1"/>
          <p:cNvSpPr txBox="1"/>
          <p:nvPr/>
        </p:nvSpPr>
        <p:spPr>
          <a:xfrm>
            <a:off x="1973264" y="5742582"/>
            <a:ext cx="8783637" cy="923330"/>
          </a:xfrm>
          <a:prstGeom prst="rect">
            <a:avLst/>
          </a:prstGeom>
          <a:noFill/>
        </p:spPr>
        <p:txBody>
          <a:bodyPr wrap="square" rtlCol="0">
            <a:spAutoFit/>
          </a:bodyPr>
          <a:lstStyle/>
          <a:p>
            <a:r>
              <a:rPr lang="en-US" dirty="0"/>
              <a:t>IMPORTANT POINT: The flush makes the calling threads temporary view match the view in shared memory.  Flush by itself does not force synchronization.</a:t>
            </a:r>
          </a:p>
          <a:p>
            <a:endParaRPr lang="en-US" dirty="0"/>
          </a:p>
        </p:txBody>
      </p:sp>
    </p:spTree>
    <p:extLst>
      <p:ext uri="{BB962C8B-B14F-4D97-AF65-F5344CB8AC3E}">
        <p14:creationId xmlns:p14="http://schemas.microsoft.com/office/powerpoint/2010/main" val="3775725659"/>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a:xfrm>
            <a:off x="10172700" y="6554788"/>
            <a:ext cx="495300" cy="285750"/>
          </a:xfrm>
        </p:spPr>
        <p:txBody>
          <a:bodyPr/>
          <a:lstStyle/>
          <a:p>
            <a:pPr algn="r">
              <a:defRPr/>
            </a:pPr>
            <a:fld id="{3AFCA8F0-A143-4ED4-88C9-211F8068F549}" type="slidenum">
              <a:rPr lang="zh-CN" altLang="en-US"/>
              <a:pPr algn="r">
                <a:defRPr/>
              </a:pPr>
              <a:t>221</a:t>
            </a:fld>
            <a:endParaRPr lang="en-US" altLang="zh-CN" dirty="0"/>
          </a:p>
        </p:txBody>
      </p:sp>
      <p:sp>
        <p:nvSpPr>
          <p:cNvPr id="169987" name="Rectangle 2"/>
          <p:cNvSpPr>
            <a:spLocks noGrp="1" noChangeArrowheads="1"/>
          </p:cNvSpPr>
          <p:nvPr>
            <p:ph type="title"/>
          </p:nvPr>
        </p:nvSpPr>
        <p:spPr/>
        <p:txBody>
          <a:bodyPr/>
          <a:lstStyle/>
          <a:p>
            <a:pPr eaLnBrk="1" hangingPunct="1"/>
            <a:r>
              <a:rPr lang="en-US" altLang="zh-CN" dirty="0">
                <a:ea typeface="SimSun" pitchFamily="2" charset="-122"/>
              </a:rPr>
              <a:t>Memory Consistency: Flush Example</a:t>
            </a:r>
          </a:p>
        </p:txBody>
      </p:sp>
      <p:sp>
        <p:nvSpPr>
          <p:cNvPr id="169988" name="Rectangle 3"/>
          <p:cNvSpPr>
            <a:spLocks noChangeArrowheads="1"/>
          </p:cNvSpPr>
          <p:nvPr/>
        </p:nvSpPr>
        <p:spPr bwMode="auto">
          <a:xfrm>
            <a:off x="1911350" y="1517650"/>
            <a:ext cx="8223250" cy="1225550"/>
          </a:xfrm>
          <a:prstGeom prst="rect">
            <a:avLst/>
          </a:prstGeom>
          <a:noFill/>
          <a:ln w="9525">
            <a:noFill/>
            <a:miter lim="800000"/>
            <a:headEnd/>
            <a:tailEnd/>
          </a:ln>
        </p:spPr>
        <p:txBody>
          <a:bodyPr lIns="92075" tIns="46038" rIns="92075" bIns="46038"/>
          <a:lstStyle/>
          <a:p>
            <a:pPr marL="285750" indent="-285750">
              <a:lnSpc>
                <a:spcPct val="94000"/>
              </a:lnSpc>
              <a:spcBef>
                <a:spcPct val="30000"/>
              </a:spcBef>
              <a:buClr>
                <a:srgbClr val="0860A8"/>
              </a:buClr>
              <a:buSzPct val="75000"/>
              <a:buFont typeface="Wingdings" pitchFamily="2" charset="2"/>
              <a:buChar char="l"/>
            </a:pPr>
            <a:r>
              <a:rPr lang="en-US" altLang="zh-CN" dirty="0">
                <a:latin typeface="Arial" charset="0"/>
              </a:rPr>
              <a:t>Flush forces data to be updated in memory so other threads see the most recent value</a:t>
            </a:r>
          </a:p>
        </p:txBody>
      </p:sp>
      <p:sp>
        <p:nvSpPr>
          <p:cNvPr id="169989" name="Text Box 4"/>
          <p:cNvSpPr txBox="1">
            <a:spLocks noChangeArrowheads="1"/>
          </p:cNvSpPr>
          <p:nvPr/>
        </p:nvSpPr>
        <p:spPr bwMode="auto">
          <a:xfrm>
            <a:off x="2260600" y="2616201"/>
            <a:ext cx="7772400" cy="2092881"/>
          </a:xfrm>
          <a:prstGeom prst="rect">
            <a:avLst/>
          </a:prstGeom>
          <a:solidFill>
            <a:srgbClr val="ECF7F8"/>
          </a:solidFill>
          <a:ln w="12700">
            <a:noFill/>
            <a:miter lim="800000"/>
            <a:headEnd type="none" w="sm" len="sm"/>
            <a:tailEnd type="none" w="sm" len="sm"/>
          </a:ln>
        </p:spPr>
        <p:txBody>
          <a:bodyPr>
            <a:spAutoFit/>
          </a:bodyPr>
          <a:lstStyle/>
          <a:p>
            <a:pPr algn="l">
              <a:spcBef>
                <a:spcPct val="50000"/>
              </a:spcBef>
            </a:pPr>
            <a:r>
              <a:rPr lang="en-US" altLang="zh-CN" sz="2000" b="1" dirty="0">
                <a:solidFill>
                  <a:srgbClr val="000000"/>
                </a:solidFill>
              </a:rPr>
              <a:t>double A;</a:t>
            </a:r>
          </a:p>
          <a:p>
            <a:pPr algn="l">
              <a:spcBef>
                <a:spcPct val="50000"/>
              </a:spcBef>
            </a:pPr>
            <a:r>
              <a:rPr lang="en-US" altLang="zh-CN" sz="2000" b="1" dirty="0">
                <a:solidFill>
                  <a:srgbClr val="000000"/>
                </a:solidFill>
              </a:rPr>
              <a:t>A = compute();</a:t>
            </a:r>
          </a:p>
          <a:p>
            <a:pPr algn="l">
              <a:spcBef>
                <a:spcPct val="50000"/>
              </a:spcBef>
            </a:pPr>
            <a:r>
              <a:rPr lang="en-US" altLang="zh-CN" sz="2000" b="1" dirty="0">
                <a:solidFill>
                  <a:srgbClr val="000000"/>
                </a:solidFill>
              </a:rPr>
              <a:t>#pragma </a:t>
            </a:r>
            <a:r>
              <a:rPr lang="en-US" altLang="zh-CN" sz="2000" b="1" dirty="0" err="1">
                <a:solidFill>
                  <a:srgbClr val="000000"/>
                </a:solidFill>
              </a:rPr>
              <a:t>omp</a:t>
            </a:r>
            <a:r>
              <a:rPr lang="en-US" altLang="zh-CN" sz="2000" b="1" dirty="0">
                <a:solidFill>
                  <a:srgbClr val="000000"/>
                </a:solidFill>
              </a:rPr>
              <a:t> flush(A)</a:t>
            </a:r>
          </a:p>
          <a:p>
            <a:pPr algn="l">
              <a:spcBef>
                <a:spcPct val="50000"/>
              </a:spcBef>
            </a:pPr>
            <a:r>
              <a:rPr lang="en-US" altLang="zh-CN" sz="2000" b="1" dirty="0">
                <a:solidFill>
                  <a:srgbClr val="000000"/>
                </a:solidFill>
              </a:rPr>
              <a:t>   // flush to memory to make sure other</a:t>
            </a:r>
            <a:br>
              <a:rPr lang="en-US" altLang="zh-CN" sz="2000" b="1" dirty="0">
                <a:solidFill>
                  <a:srgbClr val="000000"/>
                </a:solidFill>
              </a:rPr>
            </a:br>
            <a:r>
              <a:rPr lang="en-US" altLang="zh-CN" sz="2000" b="1" dirty="0">
                <a:solidFill>
                  <a:srgbClr val="000000"/>
                </a:solidFill>
              </a:rPr>
              <a:t>   //  threads can pick up the right value  </a:t>
            </a:r>
          </a:p>
        </p:txBody>
      </p:sp>
      <p:sp>
        <p:nvSpPr>
          <p:cNvPr id="3648517" name="Text Box 5"/>
          <p:cNvSpPr txBox="1">
            <a:spLocks noChangeArrowheads="1"/>
          </p:cNvSpPr>
          <p:nvPr/>
        </p:nvSpPr>
        <p:spPr bwMode="auto">
          <a:xfrm>
            <a:off x="2108200" y="5721350"/>
            <a:ext cx="7874000" cy="369332"/>
          </a:xfrm>
          <a:prstGeom prst="rect">
            <a:avLst/>
          </a:prstGeom>
          <a:solidFill>
            <a:schemeClr val="bg1"/>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spcBef>
                <a:spcPct val="50000"/>
              </a:spcBef>
              <a:defRPr/>
            </a:pPr>
            <a:r>
              <a:rPr lang="en-US" altLang="zh-CN" dirty="0">
                <a:latin typeface="Arial" charset="0"/>
              </a:rPr>
              <a:t>Note: </a:t>
            </a:r>
            <a:r>
              <a:rPr lang="en-US" altLang="zh-CN" dirty="0" err="1">
                <a:latin typeface="Arial" charset="0"/>
              </a:rPr>
              <a:t>OpenMP’s</a:t>
            </a:r>
            <a:r>
              <a:rPr lang="en-US" altLang="zh-CN" dirty="0">
                <a:latin typeface="Arial" charset="0"/>
              </a:rPr>
              <a:t> flush is analogous to a fence in other shared memory APIs</a:t>
            </a:r>
          </a:p>
        </p:txBody>
      </p:sp>
      <p:sp>
        <p:nvSpPr>
          <p:cNvPr id="2" name="TextBox 1"/>
          <p:cNvSpPr txBox="1"/>
          <p:nvPr/>
        </p:nvSpPr>
        <p:spPr>
          <a:xfrm>
            <a:off x="5495925" y="2157413"/>
            <a:ext cx="4186238" cy="1477328"/>
          </a:xfrm>
          <a:prstGeom prst="rect">
            <a:avLst/>
          </a:prstGeom>
          <a:solidFill>
            <a:schemeClr val="bg1"/>
          </a:solidFill>
          <a:ln>
            <a:solidFill>
              <a:schemeClr val="tx1"/>
            </a:solidFill>
          </a:ln>
        </p:spPr>
        <p:txBody>
          <a:bodyPr wrap="square" rtlCol="0">
            <a:spAutoFit/>
          </a:bodyPr>
          <a:lstStyle/>
          <a:p>
            <a:r>
              <a:rPr lang="en-US" dirty="0"/>
              <a:t>Flush without a list: flush set is all thread visible variables</a:t>
            </a:r>
          </a:p>
          <a:p>
            <a:endParaRPr lang="en-US" dirty="0"/>
          </a:p>
          <a:p>
            <a:r>
              <a:rPr lang="en-US" dirty="0"/>
              <a:t>Flush with a list: flush set is the list of variables</a:t>
            </a:r>
          </a:p>
        </p:txBody>
      </p:sp>
    </p:spTree>
    <p:extLst>
      <p:ext uri="{BB962C8B-B14F-4D97-AF65-F5344CB8AC3E}">
        <p14:creationId xmlns:p14="http://schemas.microsoft.com/office/powerpoint/2010/main" val="12249959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58F780-475D-4B5F-B878-08E0773296C6}" type="slidenum">
              <a:rPr lang="zh-CN" altLang="en-US" smtClean="0"/>
              <a:pPr>
                <a:defRPr/>
              </a:pPr>
              <a:t>222</a:t>
            </a:fld>
            <a:endParaRPr lang="en-US" altLang="zh-CN"/>
          </a:p>
        </p:txBody>
      </p:sp>
      <p:sp>
        <p:nvSpPr>
          <p:cNvPr id="107523" name="Rectangle 2"/>
          <p:cNvSpPr>
            <a:spLocks noGrp="1" noChangeArrowheads="1"/>
          </p:cNvSpPr>
          <p:nvPr>
            <p:ph type="title"/>
          </p:nvPr>
        </p:nvSpPr>
        <p:spPr/>
        <p:txBody>
          <a:bodyPr/>
          <a:lstStyle/>
          <a:p>
            <a:r>
              <a:rPr lang="en-GB" dirty="0"/>
              <a:t>Flush and Synchronization</a:t>
            </a:r>
            <a:endParaRPr lang="en-US" dirty="0"/>
          </a:p>
        </p:txBody>
      </p:sp>
      <p:sp>
        <p:nvSpPr>
          <p:cNvPr id="107524" name="Rectangle 3"/>
          <p:cNvSpPr>
            <a:spLocks noGrp="1" noChangeArrowheads="1"/>
          </p:cNvSpPr>
          <p:nvPr>
            <p:ph type="body" idx="1"/>
          </p:nvPr>
        </p:nvSpPr>
        <p:spPr>
          <a:xfrm>
            <a:off x="1808164" y="1081089"/>
            <a:ext cx="8688386" cy="5104469"/>
          </a:xfrm>
        </p:spPr>
        <p:txBody>
          <a:bodyPr/>
          <a:lstStyle/>
          <a:p>
            <a:r>
              <a:rPr lang="en-GB" dirty="0"/>
              <a:t>A flush operation is implied by </a:t>
            </a:r>
            <a:r>
              <a:rPr lang="en-GB" dirty="0" err="1"/>
              <a:t>OpenMP</a:t>
            </a:r>
            <a:r>
              <a:rPr lang="en-GB" dirty="0"/>
              <a:t> synchronizations, e.g.,</a:t>
            </a:r>
          </a:p>
          <a:p>
            <a:pPr lvl="1"/>
            <a:r>
              <a:rPr lang="en-GB" dirty="0"/>
              <a:t>at entry/exit of parallel regions</a:t>
            </a:r>
          </a:p>
          <a:p>
            <a:pPr lvl="1"/>
            <a:r>
              <a:rPr lang="en-GB" dirty="0"/>
              <a:t>at implicit and explicit barriers</a:t>
            </a:r>
          </a:p>
          <a:p>
            <a:pPr lvl="1"/>
            <a:r>
              <a:rPr lang="en-GB" dirty="0"/>
              <a:t>at entry/exit of critical regions</a:t>
            </a:r>
          </a:p>
          <a:p>
            <a:pPr lvl="1"/>
            <a:r>
              <a:rPr lang="en-GB" dirty="0"/>
              <a:t>whenever a lock is set or unset</a:t>
            </a:r>
          </a:p>
          <a:p>
            <a:pPr lvl="1">
              <a:buFont typeface="Wingdings" pitchFamily="2" charset="2"/>
              <a:buNone/>
            </a:pPr>
            <a:r>
              <a:rPr lang="en-GB" dirty="0"/>
              <a:t>….</a:t>
            </a:r>
          </a:p>
          <a:p>
            <a:pPr lvl="1">
              <a:buFont typeface="Wingdings" pitchFamily="2" charset="2"/>
              <a:buNone/>
            </a:pPr>
            <a:r>
              <a:rPr lang="en-GB" dirty="0"/>
              <a:t>(but not at entry to </a:t>
            </a:r>
            <a:r>
              <a:rPr lang="en-GB" dirty="0" err="1"/>
              <a:t>worksharing</a:t>
            </a:r>
            <a:r>
              <a:rPr lang="en-GB" dirty="0"/>
              <a:t> regions or entry/exit of primary* regions) </a:t>
            </a:r>
            <a:endParaRPr lang="en-US" dirty="0"/>
          </a:p>
        </p:txBody>
      </p:sp>
      <p:sp>
        <p:nvSpPr>
          <p:cNvPr id="5" name="TextBox 4">
            <a:extLst>
              <a:ext uri="{FF2B5EF4-FFF2-40B4-BE49-F238E27FC236}">
                <a16:creationId xmlns:a16="http://schemas.microsoft.com/office/drawing/2014/main" id="{71F1DF23-E118-3A49-A63F-2321DA7F198F}"/>
              </a:ext>
            </a:extLst>
          </p:cNvPr>
          <p:cNvSpPr txBox="1"/>
          <p:nvPr/>
        </p:nvSpPr>
        <p:spPr>
          <a:xfrm>
            <a:off x="1788226" y="6512024"/>
            <a:ext cx="8392095" cy="307777"/>
          </a:xfrm>
          <a:prstGeom prst="rect">
            <a:avLst/>
          </a:prstGeom>
          <a:noFill/>
        </p:spPr>
        <p:txBody>
          <a:bodyPr wrap="square" rtlCol="0">
            <a:spAutoFit/>
          </a:bodyPr>
          <a:lstStyle/>
          <a:p>
            <a:r>
              <a:rPr lang="en-US" sz="1400" dirty="0"/>
              <a:t>*the term “master” has been deprecated in OpenMP 5.1 and replaced with the term “primary”.    </a:t>
            </a:r>
          </a:p>
        </p:txBody>
      </p:sp>
    </p:spTree>
    <p:extLst>
      <p:ext uri="{BB962C8B-B14F-4D97-AF65-F5344CB8AC3E}">
        <p14:creationId xmlns:p14="http://schemas.microsoft.com/office/powerpoint/2010/main" val="3435690098"/>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4F6589F7-041B-4AD2-8301-EABF4A993983}" type="slidenum">
              <a:rPr lang="zh-CN" altLang="en-US"/>
              <a:pPr>
                <a:defRPr/>
              </a:pPr>
              <a:t>223</a:t>
            </a:fld>
            <a:endParaRPr lang="en-US" altLang="zh-CN" dirty="0"/>
          </a:p>
        </p:txBody>
      </p:sp>
      <p:sp>
        <p:nvSpPr>
          <p:cNvPr id="174083" name="Rectangle 2"/>
          <p:cNvSpPr>
            <a:spLocks noGrp="1" noChangeArrowheads="1"/>
          </p:cNvSpPr>
          <p:nvPr>
            <p:ph type="title"/>
          </p:nvPr>
        </p:nvSpPr>
        <p:spPr>
          <a:xfrm>
            <a:off x="1984375" y="247651"/>
            <a:ext cx="8496300" cy="573089"/>
          </a:xfrm>
        </p:spPr>
        <p:txBody>
          <a:bodyPr/>
          <a:lstStyle/>
          <a:p>
            <a:pPr eaLnBrk="1" hangingPunct="1"/>
            <a:r>
              <a:rPr lang="en-US" dirty="0"/>
              <a:t>Example: </a:t>
            </a:r>
            <a:r>
              <a:rPr lang="en-US" dirty="0" err="1"/>
              <a:t>prod_cons.c</a:t>
            </a:r>
            <a:endParaRPr lang="en-US" dirty="0"/>
          </a:p>
        </p:txBody>
      </p:sp>
      <p:sp>
        <p:nvSpPr>
          <p:cNvPr id="174084" name="Rectangle 3"/>
          <p:cNvSpPr>
            <a:spLocks noGrp="1" noChangeArrowheads="1"/>
          </p:cNvSpPr>
          <p:nvPr>
            <p:ph type="body" idx="1"/>
          </p:nvPr>
        </p:nvSpPr>
        <p:spPr>
          <a:xfrm>
            <a:off x="1790700" y="1676401"/>
            <a:ext cx="6210300" cy="4333083"/>
          </a:xfrm>
          <a:solidFill>
            <a:srgbClr val="F7FDFF"/>
          </a:solidFill>
          <a:ln w="22225">
            <a:solidFill>
              <a:srgbClr val="C00000"/>
            </a:solidFill>
          </a:ln>
        </p:spPr>
        <p:txBody>
          <a:bodyPr/>
          <a:lstStyle/>
          <a:p>
            <a:pPr eaLnBrk="1" hangingPunct="1">
              <a:lnSpc>
                <a:spcPct val="73000"/>
              </a:lnSpc>
              <a:buFont typeface="Wingdings" pitchFamily="2" charset="2"/>
              <a:buNone/>
            </a:pPr>
            <a:r>
              <a:rPr lang="en-US" sz="1800" dirty="0">
                <a:solidFill>
                  <a:srgbClr val="002060"/>
                </a:solidFill>
              </a:rPr>
              <a:t> </a:t>
            </a:r>
            <a:r>
              <a:rPr lang="en-US" sz="1800" dirty="0" err="1">
                <a:solidFill>
                  <a:srgbClr val="002060"/>
                </a:solidFill>
              </a:rPr>
              <a:t>int</a:t>
            </a:r>
            <a:r>
              <a:rPr lang="en-US" sz="1800" dirty="0">
                <a:solidFill>
                  <a:srgbClr val="002060"/>
                </a:solidFill>
              </a:rPr>
              <a:t> main()</a:t>
            </a:r>
          </a:p>
          <a:p>
            <a:pPr eaLnBrk="1" hangingPunct="1">
              <a:lnSpc>
                <a:spcPct val="73000"/>
              </a:lnSpc>
              <a:buFont typeface="Wingdings" pitchFamily="2" charset="2"/>
              <a:buNone/>
            </a:pPr>
            <a:r>
              <a:rPr lang="en-US" sz="1800" dirty="0">
                <a:solidFill>
                  <a:srgbClr val="002060"/>
                </a:solidFill>
              </a:rPr>
              <a:t> {</a:t>
            </a:r>
          </a:p>
          <a:p>
            <a:pPr eaLnBrk="1" hangingPunct="1">
              <a:lnSpc>
                <a:spcPct val="73000"/>
              </a:lnSpc>
              <a:buFont typeface="Wingdings" pitchFamily="2" charset="2"/>
              <a:buNone/>
            </a:pPr>
            <a:r>
              <a:rPr lang="en-US" sz="1800" dirty="0">
                <a:solidFill>
                  <a:srgbClr val="002060"/>
                </a:solidFill>
              </a:rPr>
              <a:t>   double *A, sum, runtime;     </a:t>
            </a:r>
            <a:r>
              <a:rPr lang="en-US" sz="1800" dirty="0" err="1">
                <a:solidFill>
                  <a:srgbClr val="002060"/>
                </a:solidFill>
              </a:rPr>
              <a:t>int</a:t>
            </a:r>
            <a:r>
              <a:rPr lang="en-US" sz="1800" dirty="0">
                <a:solidFill>
                  <a:srgbClr val="002060"/>
                </a:solidFill>
              </a:rPr>
              <a:t> flag = 0;</a:t>
            </a:r>
          </a:p>
          <a:p>
            <a:pPr eaLnBrk="1" hangingPunct="1">
              <a:lnSpc>
                <a:spcPct val="73000"/>
              </a:lnSpc>
              <a:buFont typeface="Wingdings" pitchFamily="2" charset="2"/>
              <a:buNone/>
            </a:pPr>
            <a:endParaRPr lang="en-US" sz="1800" dirty="0">
              <a:solidFill>
                <a:srgbClr val="002060"/>
              </a:solidFill>
            </a:endParaRPr>
          </a:p>
          <a:p>
            <a:pPr eaLnBrk="1" hangingPunct="1">
              <a:lnSpc>
                <a:spcPct val="73000"/>
              </a:lnSpc>
              <a:buFont typeface="Wingdings" pitchFamily="2" charset="2"/>
              <a:buNone/>
            </a:pPr>
            <a:r>
              <a:rPr lang="en-US" sz="1800" dirty="0">
                <a:solidFill>
                  <a:srgbClr val="002060"/>
                </a:solidFill>
              </a:rPr>
              <a:t>   A = (double *) </a:t>
            </a:r>
            <a:r>
              <a:rPr lang="en-US" sz="1800" dirty="0" err="1">
                <a:solidFill>
                  <a:srgbClr val="002060"/>
                </a:solidFill>
              </a:rPr>
              <a:t>malloc</a:t>
            </a:r>
            <a:r>
              <a:rPr lang="en-US" sz="1800" dirty="0">
                <a:solidFill>
                  <a:srgbClr val="002060"/>
                </a:solidFill>
              </a:rPr>
              <a:t>(N*</a:t>
            </a:r>
            <a:r>
              <a:rPr lang="en-US" sz="1800" dirty="0" err="1">
                <a:solidFill>
                  <a:srgbClr val="002060"/>
                </a:solidFill>
              </a:rPr>
              <a:t>sizeof</a:t>
            </a:r>
            <a:r>
              <a:rPr lang="en-US" sz="1800" dirty="0">
                <a:solidFill>
                  <a:srgbClr val="002060"/>
                </a:solidFill>
              </a:rPr>
              <a:t>(double));</a:t>
            </a:r>
          </a:p>
          <a:p>
            <a:pPr eaLnBrk="1" hangingPunct="1">
              <a:lnSpc>
                <a:spcPct val="73000"/>
              </a:lnSpc>
              <a:buFont typeface="Wingdings" pitchFamily="2" charset="2"/>
              <a:buNone/>
            </a:pPr>
            <a:endParaRPr lang="en-US" sz="1800" dirty="0">
              <a:solidFill>
                <a:srgbClr val="002060"/>
              </a:solidFill>
            </a:endParaRPr>
          </a:p>
          <a:p>
            <a:pPr eaLnBrk="1" hangingPunct="1">
              <a:lnSpc>
                <a:spcPct val="73000"/>
              </a:lnSpc>
              <a:buFont typeface="Wingdings" pitchFamily="2" charset="2"/>
              <a:buNone/>
            </a:pPr>
            <a:r>
              <a:rPr lang="en-US" sz="1800" dirty="0">
                <a:solidFill>
                  <a:srgbClr val="002060"/>
                </a:solidFill>
              </a:rPr>
              <a:t>   runtime = </a:t>
            </a:r>
            <a:r>
              <a:rPr lang="en-US" sz="1800" dirty="0" err="1">
                <a:solidFill>
                  <a:srgbClr val="002060"/>
                </a:solidFill>
              </a:rPr>
              <a:t>omp_get_wtime</a:t>
            </a:r>
            <a:r>
              <a:rPr lang="en-US" sz="1800" dirty="0">
                <a:solidFill>
                  <a:srgbClr val="002060"/>
                </a:solidFill>
              </a:rPr>
              <a:t>();</a:t>
            </a:r>
          </a:p>
          <a:p>
            <a:pPr eaLnBrk="1" hangingPunct="1">
              <a:lnSpc>
                <a:spcPct val="73000"/>
              </a:lnSpc>
              <a:buFont typeface="Wingdings" pitchFamily="2" charset="2"/>
              <a:buNone/>
            </a:pPr>
            <a:endParaRPr lang="en-US" sz="1800" dirty="0">
              <a:solidFill>
                <a:srgbClr val="002060"/>
              </a:solidFill>
            </a:endParaRPr>
          </a:p>
          <a:p>
            <a:pPr eaLnBrk="1" hangingPunct="1">
              <a:lnSpc>
                <a:spcPct val="73000"/>
              </a:lnSpc>
              <a:buFont typeface="Wingdings" pitchFamily="2" charset="2"/>
              <a:buNone/>
            </a:pPr>
            <a:r>
              <a:rPr lang="en-US" sz="1800" dirty="0">
                <a:solidFill>
                  <a:srgbClr val="002060"/>
                </a:solidFill>
              </a:rPr>
              <a:t>   </a:t>
            </a:r>
            <a:r>
              <a:rPr lang="en-US" sz="1800" dirty="0" err="1">
                <a:solidFill>
                  <a:srgbClr val="002060"/>
                </a:solidFill>
              </a:rPr>
              <a:t>fill_rand</a:t>
            </a:r>
            <a:r>
              <a:rPr lang="en-US" sz="1800" dirty="0">
                <a:solidFill>
                  <a:srgbClr val="002060"/>
                </a:solidFill>
              </a:rPr>
              <a:t>(N, A);        // Producer: fill an array of data</a:t>
            </a:r>
          </a:p>
          <a:p>
            <a:pPr eaLnBrk="1" hangingPunct="1">
              <a:lnSpc>
                <a:spcPct val="73000"/>
              </a:lnSpc>
              <a:buFont typeface="Wingdings" pitchFamily="2" charset="2"/>
              <a:buNone/>
            </a:pPr>
            <a:endParaRPr lang="en-US" sz="1800" dirty="0">
              <a:solidFill>
                <a:srgbClr val="002060"/>
              </a:solidFill>
            </a:endParaRPr>
          </a:p>
          <a:p>
            <a:pPr eaLnBrk="1" hangingPunct="1">
              <a:lnSpc>
                <a:spcPct val="73000"/>
              </a:lnSpc>
              <a:buFont typeface="Wingdings" pitchFamily="2" charset="2"/>
              <a:buNone/>
            </a:pPr>
            <a:r>
              <a:rPr lang="en-US" sz="1800" dirty="0">
                <a:solidFill>
                  <a:srgbClr val="002060"/>
                </a:solidFill>
              </a:rPr>
              <a:t>   sum = </a:t>
            </a:r>
            <a:r>
              <a:rPr lang="en-US" sz="1800" dirty="0" err="1">
                <a:solidFill>
                  <a:srgbClr val="002060"/>
                </a:solidFill>
              </a:rPr>
              <a:t>Sum_array</a:t>
            </a:r>
            <a:r>
              <a:rPr lang="en-US" sz="1800" dirty="0">
                <a:solidFill>
                  <a:srgbClr val="002060"/>
                </a:solidFill>
              </a:rPr>
              <a:t>(N, A);  // Consumer: sum the array</a:t>
            </a:r>
          </a:p>
          <a:p>
            <a:pPr eaLnBrk="1" hangingPunct="1">
              <a:lnSpc>
                <a:spcPct val="73000"/>
              </a:lnSpc>
              <a:buFont typeface="Wingdings" pitchFamily="2" charset="2"/>
              <a:buNone/>
            </a:pPr>
            <a:r>
              <a:rPr lang="en-US" sz="1800" dirty="0">
                <a:solidFill>
                  <a:srgbClr val="002060"/>
                </a:solidFill>
              </a:rPr>
              <a:t>   </a:t>
            </a:r>
          </a:p>
          <a:p>
            <a:pPr eaLnBrk="1" hangingPunct="1">
              <a:lnSpc>
                <a:spcPct val="73000"/>
              </a:lnSpc>
              <a:buFont typeface="Wingdings" pitchFamily="2" charset="2"/>
              <a:buNone/>
            </a:pPr>
            <a:r>
              <a:rPr lang="en-US" sz="1800" dirty="0">
                <a:solidFill>
                  <a:srgbClr val="002060"/>
                </a:solidFill>
              </a:rPr>
              <a:t>   runtime = </a:t>
            </a:r>
            <a:r>
              <a:rPr lang="en-US" sz="1800" dirty="0" err="1">
                <a:solidFill>
                  <a:srgbClr val="002060"/>
                </a:solidFill>
              </a:rPr>
              <a:t>omp_get_wtime</a:t>
            </a:r>
            <a:r>
              <a:rPr lang="en-US" sz="1800" dirty="0">
                <a:solidFill>
                  <a:srgbClr val="002060"/>
                </a:solidFill>
              </a:rPr>
              <a:t>() - runtime;</a:t>
            </a:r>
          </a:p>
          <a:p>
            <a:pPr eaLnBrk="1" hangingPunct="1">
              <a:lnSpc>
                <a:spcPct val="73000"/>
              </a:lnSpc>
              <a:buFont typeface="Wingdings" pitchFamily="2" charset="2"/>
              <a:buNone/>
            </a:pPr>
            <a:endParaRPr lang="en-US" sz="1800" dirty="0">
              <a:solidFill>
                <a:srgbClr val="002060"/>
              </a:solidFill>
            </a:endParaRPr>
          </a:p>
          <a:p>
            <a:pPr eaLnBrk="1" hangingPunct="1">
              <a:lnSpc>
                <a:spcPct val="73000"/>
              </a:lnSpc>
              <a:buFont typeface="Wingdings" pitchFamily="2" charset="2"/>
              <a:buNone/>
            </a:pPr>
            <a:r>
              <a:rPr lang="en-US" sz="1800" dirty="0">
                <a:solidFill>
                  <a:srgbClr val="002060"/>
                </a:solidFill>
              </a:rPr>
              <a:t>   </a:t>
            </a:r>
            <a:r>
              <a:rPr lang="en-US" sz="1800" dirty="0" err="1">
                <a:solidFill>
                  <a:srgbClr val="002060"/>
                </a:solidFill>
              </a:rPr>
              <a:t>printf</a:t>
            </a:r>
            <a:r>
              <a:rPr lang="en-US" sz="1800" dirty="0">
                <a:solidFill>
                  <a:srgbClr val="002060"/>
                </a:solidFill>
              </a:rPr>
              <a:t>(" In %lf </a:t>
            </a:r>
            <a:r>
              <a:rPr lang="en-US" sz="1800" dirty="0" err="1">
                <a:solidFill>
                  <a:srgbClr val="002060"/>
                </a:solidFill>
              </a:rPr>
              <a:t>secs</a:t>
            </a:r>
            <a:r>
              <a:rPr lang="en-US" sz="1800" dirty="0">
                <a:solidFill>
                  <a:srgbClr val="002060"/>
                </a:solidFill>
              </a:rPr>
              <a:t>, The sum is %lf \n",</a:t>
            </a:r>
            <a:r>
              <a:rPr lang="en-US" sz="1800" dirty="0" err="1">
                <a:solidFill>
                  <a:srgbClr val="002060"/>
                </a:solidFill>
              </a:rPr>
              <a:t>runtime,sum</a:t>
            </a:r>
            <a:r>
              <a:rPr lang="en-US" sz="1800" dirty="0">
                <a:solidFill>
                  <a:srgbClr val="002060"/>
                </a:solidFill>
              </a:rPr>
              <a:t>);</a:t>
            </a:r>
          </a:p>
          <a:p>
            <a:pPr eaLnBrk="1" hangingPunct="1">
              <a:lnSpc>
                <a:spcPct val="73000"/>
              </a:lnSpc>
              <a:buFont typeface="Wingdings" pitchFamily="2" charset="2"/>
              <a:buNone/>
            </a:pPr>
            <a:r>
              <a:rPr lang="en-US" sz="1800" dirty="0">
                <a:solidFill>
                  <a:srgbClr val="002060"/>
                </a:solidFill>
              </a:rPr>
              <a:t> }</a:t>
            </a:r>
          </a:p>
        </p:txBody>
      </p:sp>
      <p:sp>
        <p:nvSpPr>
          <p:cNvPr id="6" name="Rectangle 3"/>
          <p:cNvSpPr txBox="1">
            <a:spLocks noChangeArrowheads="1"/>
          </p:cNvSpPr>
          <p:nvPr/>
        </p:nvSpPr>
        <p:spPr bwMode="auto">
          <a:xfrm>
            <a:off x="1979613" y="820740"/>
            <a:ext cx="8237537" cy="8556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dirty="0"/>
              <a:t>Parallelize a producer/consumer program</a:t>
            </a:r>
          </a:p>
          <a:p>
            <a:pPr lvl="1" eaLnBrk="1" hangingPunct="1"/>
            <a:r>
              <a:rPr lang="en-US" dirty="0"/>
              <a:t>One thread produces values that another thread consumes.</a:t>
            </a:r>
          </a:p>
        </p:txBody>
      </p:sp>
      <p:sp>
        <p:nvSpPr>
          <p:cNvPr id="7" name="Rectangle 3"/>
          <p:cNvSpPr txBox="1">
            <a:spLocks noChangeArrowheads="1"/>
          </p:cNvSpPr>
          <p:nvPr/>
        </p:nvSpPr>
        <p:spPr bwMode="auto">
          <a:xfrm>
            <a:off x="7829549" y="3629821"/>
            <a:ext cx="2538906" cy="23796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1" eaLnBrk="1" hangingPunct="1"/>
            <a:r>
              <a:rPr lang="en-US" dirty="0"/>
              <a:t>The key is to implement pairwise synchronization between threads</a:t>
            </a:r>
          </a:p>
        </p:txBody>
      </p:sp>
      <p:sp>
        <p:nvSpPr>
          <p:cNvPr id="8" name="Rectangle 3"/>
          <p:cNvSpPr txBox="1">
            <a:spLocks noChangeArrowheads="1"/>
          </p:cNvSpPr>
          <p:nvPr/>
        </p:nvSpPr>
        <p:spPr bwMode="auto">
          <a:xfrm>
            <a:off x="7829549" y="1676400"/>
            <a:ext cx="2690018" cy="15898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1" eaLnBrk="1" hangingPunct="1"/>
            <a:r>
              <a:rPr lang="en-US" dirty="0"/>
              <a:t>Often used with a stream of produced values to implement “pipeline parallelism”</a:t>
            </a:r>
          </a:p>
        </p:txBody>
      </p:sp>
    </p:spTree>
    <p:extLst>
      <p:ext uri="{BB962C8B-B14F-4D97-AF65-F5344CB8AC3E}">
        <p14:creationId xmlns:p14="http://schemas.microsoft.com/office/powerpoint/2010/main" val="32058753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2096EE7-4644-4EA7-AF77-6E5FBBAC14B5}" type="slidenum">
              <a:rPr lang="zh-CN" altLang="en-US"/>
              <a:pPr>
                <a:defRPr/>
              </a:pPr>
              <a:t>224</a:t>
            </a:fld>
            <a:endParaRPr lang="en-US" altLang="zh-CN" dirty="0"/>
          </a:p>
        </p:txBody>
      </p:sp>
      <p:sp>
        <p:nvSpPr>
          <p:cNvPr id="175107" name="Rectangle 2"/>
          <p:cNvSpPr>
            <a:spLocks noGrp="1" noChangeArrowheads="1"/>
          </p:cNvSpPr>
          <p:nvPr>
            <p:ph type="title"/>
          </p:nvPr>
        </p:nvSpPr>
        <p:spPr/>
        <p:txBody>
          <a:bodyPr/>
          <a:lstStyle/>
          <a:p>
            <a:pPr eaLnBrk="1" hangingPunct="1"/>
            <a:r>
              <a:rPr lang="en-US" sz="3600" dirty="0"/>
              <a:t>Pairwise Synchronization in OpenMP</a:t>
            </a:r>
          </a:p>
        </p:txBody>
      </p:sp>
      <p:sp>
        <p:nvSpPr>
          <p:cNvPr id="175108" name="Rectangle 3"/>
          <p:cNvSpPr>
            <a:spLocks noGrp="1" noChangeArrowheads="1"/>
          </p:cNvSpPr>
          <p:nvPr>
            <p:ph type="body" idx="1"/>
          </p:nvPr>
        </p:nvSpPr>
        <p:spPr/>
        <p:txBody>
          <a:bodyPr/>
          <a:lstStyle/>
          <a:p>
            <a:pPr eaLnBrk="1" hangingPunct="1"/>
            <a:r>
              <a:rPr lang="en-US" dirty="0" err="1"/>
              <a:t>OpenMP</a:t>
            </a:r>
            <a:r>
              <a:rPr lang="en-US" dirty="0"/>
              <a:t> lacks synchronization constructs that work between pairs of threads.</a:t>
            </a:r>
          </a:p>
          <a:p>
            <a:pPr eaLnBrk="1" hangingPunct="1"/>
            <a:r>
              <a:rPr lang="en-US" dirty="0"/>
              <a:t>When needed, you have to build it yourself.</a:t>
            </a:r>
          </a:p>
          <a:p>
            <a:pPr eaLnBrk="1" hangingPunct="1"/>
            <a:r>
              <a:rPr lang="en-US" dirty="0"/>
              <a:t>Pairwise synchronization</a:t>
            </a:r>
          </a:p>
          <a:p>
            <a:pPr lvl="1" eaLnBrk="1" hangingPunct="1"/>
            <a:r>
              <a:rPr lang="en-US" dirty="0"/>
              <a:t>Use a shared flag variable</a:t>
            </a:r>
          </a:p>
          <a:p>
            <a:pPr lvl="1" eaLnBrk="1" hangingPunct="1"/>
            <a:r>
              <a:rPr lang="en-US" dirty="0"/>
              <a:t>Reader spins waiting for the new flag value</a:t>
            </a:r>
          </a:p>
          <a:p>
            <a:pPr lvl="1" eaLnBrk="1" hangingPunct="1"/>
            <a:r>
              <a:rPr lang="en-US" dirty="0"/>
              <a:t>Use flushes to force updates to and from memory</a:t>
            </a:r>
          </a:p>
        </p:txBody>
      </p:sp>
    </p:spTree>
    <p:extLst>
      <p:ext uri="{BB962C8B-B14F-4D97-AF65-F5344CB8AC3E}">
        <p14:creationId xmlns:p14="http://schemas.microsoft.com/office/powerpoint/2010/main" val="12836848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AE264984-BC26-4BAF-B202-85B5DAC6F018}" type="slidenum">
              <a:rPr lang="zh-CN" altLang="en-US">
                <a:solidFill>
                  <a:srgbClr val="000000"/>
                </a:solidFill>
              </a:rPr>
              <a:pPr>
                <a:defRPr/>
              </a:pPr>
              <a:t>225</a:t>
            </a:fld>
            <a:endParaRPr lang="en-US" altLang="zh-CN">
              <a:solidFill>
                <a:srgbClr val="000000"/>
              </a:solidFill>
            </a:endParaRPr>
          </a:p>
        </p:txBody>
      </p:sp>
      <p:sp>
        <p:nvSpPr>
          <p:cNvPr id="176131" name="Rectangle 2"/>
          <p:cNvSpPr>
            <a:spLocks noGrp="1" noChangeArrowheads="1"/>
          </p:cNvSpPr>
          <p:nvPr>
            <p:ph type="title"/>
          </p:nvPr>
        </p:nvSpPr>
        <p:spPr>
          <a:xfrm>
            <a:off x="253425" y="73572"/>
            <a:ext cx="8496300" cy="583324"/>
          </a:xfrm>
        </p:spPr>
        <p:txBody>
          <a:bodyPr/>
          <a:lstStyle/>
          <a:p>
            <a:pPr eaLnBrk="1" hangingPunct="1"/>
            <a:r>
              <a:rPr lang="en-US" sz="3600" dirty="0"/>
              <a:t>Exercise: Producer/Consumer</a:t>
            </a:r>
          </a:p>
        </p:txBody>
      </p:sp>
      <p:sp>
        <p:nvSpPr>
          <p:cNvPr id="176132" name="Rectangle 3"/>
          <p:cNvSpPr>
            <a:spLocks noGrp="1" noChangeArrowheads="1"/>
          </p:cNvSpPr>
          <p:nvPr>
            <p:ph type="body" idx="1"/>
          </p:nvPr>
        </p:nvSpPr>
        <p:spPr>
          <a:xfrm>
            <a:off x="1708370" y="743990"/>
            <a:ext cx="5586411" cy="6108755"/>
          </a:xfrm>
          <a:solidFill>
            <a:srgbClr val="F7FDFF"/>
          </a:solidFill>
        </p:spPr>
        <p:txBody>
          <a:bodyPr/>
          <a:lstStyle/>
          <a:p>
            <a:pPr eaLnBrk="1" hangingPunct="1">
              <a:lnSpc>
                <a:spcPct val="73000"/>
              </a:lnSpc>
              <a:buFont typeface="Wingdings" pitchFamily="2" charset="2"/>
              <a:buNone/>
            </a:pPr>
            <a:r>
              <a:rPr lang="en-US" sz="1600" noProof="1">
                <a:solidFill>
                  <a:schemeClr val="bg2"/>
                </a:solidFill>
              </a:rPr>
              <a:t>int main()</a:t>
            </a:r>
          </a:p>
          <a:p>
            <a:pPr eaLnBrk="1" hangingPunct="1">
              <a:lnSpc>
                <a:spcPct val="73000"/>
              </a:lnSpc>
              <a:buFont typeface="Wingdings" pitchFamily="2" charset="2"/>
              <a:buNone/>
            </a:pPr>
            <a:r>
              <a:rPr lang="en-US" sz="1600" noProof="1">
                <a:solidFill>
                  <a:schemeClr val="bg2"/>
                </a:solidFill>
              </a:rPr>
              <a:t>{</a:t>
            </a:r>
          </a:p>
          <a:p>
            <a:pPr eaLnBrk="1" hangingPunct="1">
              <a:lnSpc>
                <a:spcPct val="73000"/>
              </a:lnSpc>
              <a:buFont typeface="Wingdings" pitchFamily="2" charset="2"/>
              <a:buNone/>
            </a:pPr>
            <a:r>
              <a:rPr lang="en-US" sz="1600" dirty="0">
                <a:solidFill>
                  <a:schemeClr val="bg2"/>
                </a:solidFill>
              </a:rPr>
              <a:t>  </a:t>
            </a:r>
            <a:r>
              <a:rPr lang="en-US" sz="1600" noProof="1">
                <a:solidFill>
                  <a:schemeClr val="bg2"/>
                </a:solidFill>
              </a:rPr>
              <a:t>  double *A, sum, runtime;</a:t>
            </a:r>
            <a:r>
              <a:rPr lang="en-US" sz="1600" dirty="0">
                <a:solidFill>
                  <a:schemeClr val="bg2"/>
                </a:solidFill>
              </a:rPr>
              <a:t>   </a:t>
            </a:r>
            <a:r>
              <a:rPr lang="en-US" sz="1600" noProof="1">
                <a:solidFill>
                  <a:schemeClr val="bg2"/>
                </a:solidFill>
              </a:rPr>
              <a:t>  int numthreads, flag = 0;</a:t>
            </a:r>
          </a:p>
          <a:p>
            <a:pPr eaLnBrk="1" hangingPunct="1">
              <a:lnSpc>
                <a:spcPct val="73000"/>
              </a:lnSpc>
              <a:buFont typeface="Wingdings" pitchFamily="2" charset="2"/>
              <a:buNone/>
            </a:pPr>
            <a:r>
              <a:rPr lang="en-US" sz="1600" dirty="0">
                <a:solidFill>
                  <a:schemeClr val="bg2"/>
                </a:solidFill>
              </a:rPr>
              <a:t>  </a:t>
            </a:r>
            <a:r>
              <a:rPr lang="en-US" sz="1600" noProof="1">
                <a:solidFill>
                  <a:schemeClr val="bg2"/>
                </a:solidFill>
              </a:rPr>
              <a:t>  A = (double *)malloc(N*sizeof(double));</a:t>
            </a:r>
          </a:p>
          <a:p>
            <a:pPr eaLnBrk="1" hangingPunct="1">
              <a:lnSpc>
                <a:spcPct val="73000"/>
              </a:lnSpc>
              <a:buFont typeface="Wingdings" pitchFamily="2" charset="2"/>
              <a:buNone/>
            </a:pPr>
            <a:r>
              <a:rPr lang="en-US" sz="1600" b="1" noProof="1">
                <a:solidFill>
                  <a:srgbClr val="740000"/>
                </a:solidFill>
              </a:rPr>
              <a:t>  </a:t>
            </a:r>
            <a:r>
              <a:rPr lang="en-US" sz="1600" b="1" dirty="0">
                <a:solidFill>
                  <a:srgbClr val="740000"/>
                </a:solidFill>
              </a:rPr>
              <a:t>  </a:t>
            </a:r>
            <a:r>
              <a:rPr lang="en-US" sz="1600" b="1" noProof="1">
                <a:solidFill>
                  <a:srgbClr val="740000"/>
                </a:solidFill>
              </a:rPr>
              <a:t>#pragma omp parallel</a:t>
            </a:r>
            <a:r>
              <a:rPr lang="en-US" sz="1600" b="1" dirty="0">
                <a:solidFill>
                  <a:srgbClr val="740000"/>
                </a:solidFill>
              </a:rPr>
              <a:t> sections</a:t>
            </a:r>
            <a:endParaRPr lang="en-US" sz="1600" b="1" noProof="1">
              <a:solidFill>
                <a:srgbClr val="740000"/>
              </a:solidFill>
            </a:endParaRPr>
          </a:p>
          <a:p>
            <a:pPr eaLnBrk="1" hangingPunct="1">
              <a:lnSpc>
                <a:spcPct val="73000"/>
              </a:lnSpc>
              <a:buFont typeface="Wingdings" pitchFamily="2" charset="2"/>
              <a:buNone/>
            </a:pPr>
            <a:r>
              <a:rPr lang="en-US" sz="1600" noProof="1">
                <a:solidFill>
                  <a:schemeClr val="bg2"/>
                </a:solidFill>
              </a:rPr>
              <a:t> </a:t>
            </a:r>
            <a:r>
              <a:rPr lang="en-US" sz="1600" dirty="0">
                <a:solidFill>
                  <a:schemeClr val="bg2"/>
                </a:solidFill>
              </a:rPr>
              <a:t>  </a:t>
            </a:r>
            <a:r>
              <a:rPr lang="en-US" sz="1600" noProof="1">
                <a:solidFill>
                  <a:schemeClr val="bg2"/>
                </a:solidFill>
              </a:rPr>
              <a:t> {</a:t>
            </a:r>
          </a:p>
          <a:p>
            <a:pPr eaLnBrk="1" hangingPunct="1">
              <a:lnSpc>
                <a:spcPct val="73000"/>
              </a:lnSpc>
              <a:buFont typeface="Wingdings" pitchFamily="2" charset="2"/>
              <a:buNone/>
            </a:pPr>
            <a:r>
              <a:rPr lang="en-US" sz="1600" b="1" dirty="0">
                <a:solidFill>
                  <a:srgbClr val="740000"/>
                </a:solidFill>
              </a:rPr>
              <a:t>       </a:t>
            </a:r>
            <a:r>
              <a:rPr lang="en-US" sz="1600" b="1" noProof="1">
                <a:solidFill>
                  <a:srgbClr val="740000"/>
                </a:solidFill>
              </a:rPr>
              <a:t>#pragma omp section</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noProof="1">
                <a:solidFill>
                  <a:schemeClr val="bg2"/>
                </a:solidFill>
              </a:rPr>
              <a:t>           fill_rand(N, A);</a:t>
            </a:r>
          </a:p>
          <a:p>
            <a:pPr eaLnBrk="1" hangingPunct="1">
              <a:lnSpc>
                <a:spcPct val="73000"/>
              </a:lnSpc>
              <a:buFont typeface="Wingdings" pitchFamily="2" charset="2"/>
              <a:buNone/>
            </a:pPr>
            <a:r>
              <a:rPr lang="en-US" sz="1600" noProof="1"/>
              <a:t> </a:t>
            </a:r>
            <a:endParaRPr lang="en-US" sz="1600" b="1" noProof="1">
              <a:solidFill>
                <a:srgbClr val="740000"/>
              </a:solidFill>
            </a:endParaRPr>
          </a:p>
          <a:p>
            <a:pPr eaLnBrk="1" hangingPunct="1">
              <a:lnSpc>
                <a:spcPct val="73000"/>
              </a:lnSpc>
              <a:buFont typeface="Wingdings" pitchFamily="2" charset="2"/>
              <a:buNone/>
            </a:pPr>
            <a:r>
              <a:rPr lang="en-US" sz="1600" noProof="1">
                <a:solidFill>
                  <a:schemeClr val="bg2"/>
                </a:solidFill>
              </a:rPr>
              <a:t>           flag = 1;</a:t>
            </a:r>
          </a:p>
          <a:p>
            <a:pPr eaLnBrk="1" hangingPunct="1">
              <a:lnSpc>
                <a:spcPct val="73000"/>
              </a:lnSpc>
              <a:buFont typeface="Wingdings" pitchFamily="2" charset="2"/>
              <a:buNone/>
            </a:pPr>
            <a:r>
              <a:rPr lang="en-US" sz="1600" b="1" noProof="1">
                <a:solidFill>
                  <a:srgbClr val="740000"/>
                </a:solidFill>
              </a:rPr>
              <a:t> </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b="1" noProof="1">
                <a:solidFill>
                  <a:srgbClr val="740000"/>
                </a:solidFill>
              </a:rPr>
              <a:t>        #pragma omp section</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b="1" noProof="1">
                <a:solidFill>
                  <a:srgbClr val="740000"/>
                </a:solidFill>
              </a:rPr>
              <a:t> </a:t>
            </a:r>
          </a:p>
          <a:p>
            <a:pPr eaLnBrk="1" hangingPunct="1">
              <a:lnSpc>
                <a:spcPct val="73000"/>
              </a:lnSpc>
              <a:buFont typeface="Wingdings" pitchFamily="2" charset="2"/>
              <a:buNone/>
            </a:pPr>
            <a:r>
              <a:rPr lang="en-US" sz="1600" noProof="1">
                <a:solidFill>
                  <a:schemeClr val="bg2"/>
                </a:solidFill>
              </a:rPr>
              <a:t>           while (flag == 0){</a:t>
            </a:r>
          </a:p>
          <a:p>
            <a:pPr eaLnBrk="1" hangingPunct="1">
              <a:lnSpc>
                <a:spcPct val="73000"/>
              </a:lnSpc>
              <a:buFont typeface="Wingdings" pitchFamily="2" charset="2"/>
              <a:buNone/>
            </a:pPr>
            <a:r>
              <a:rPr lang="en-US" sz="1600" b="1" noProof="1">
                <a:solidFill>
                  <a:srgbClr val="740000"/>
                </a:solidFill>
              </a:rPr>
              <a:t> </a:t>
            </a:r>
          </a:p>
          <a:p>
            <a:pPr eaLnBrk="1" hangingPunct="1">
              <a:lnSpc>
                <a:spcPct val="73000"/>
              </a:lnSpc>
              <a:buFont typeface="Wingdings" pitchFamily="2" charset="2"/>
              <a:buNone/>
            </a:pPr>
            <a:r>
              <a:rPr lang="en-US" sz="1600" noProof="1">
                <a:solidFill>
                  <a:schemeClr val="bg2"/>
                </a:solidFill>
              </a:rPr>
              <a:t>         </a:t>
            </a:r>
            <a:r>
              <a:rPr lang="en-US" sz="1600" dirty="0">
                <a:solidFill>
                  <a:schemeClr val="bg2"/>
                </a:solidFill>
              </a:rPr>
              <a:t>  </a:t>
            </a:r>
            <a:r>
              <a:rPr lang="en-US" sz="1600" noProof="1">
                <a:solidFill>
                  <a:schemeClr val="bg2"/>
                </a:solidFill>
              </a:rPr>
              <a:t>}</a:t>
            </a:r>
          </a:p>
          <a:p>
            <a:pPr eaLnBrk="1" hangingPunct="1">
              <a:lnSpc>
                <a:spcPct val="73000"/>
              </a:lnSpc>
              <a:buFont typeface="Wingdings" pitchFamily="2" charset="2"/>
              <a:buNone/>
            </a:pPr>
            <a:r>
              <a:rPr lang="en-US" sz="1600" noProof="1"/>
              <a:t> </a:t>
            </a:r>
            <a:endParaRPr lang="en-US" sz="1600" b="1" noProof="1">
              <a:solidFill>
                <a:srgbClr val="740000"/>
              </a:solidFill>
            </a:endParaRPr>
          </a:p>
          <a:p>
            <a:pPr eaLnBrk="1" hangingPunct="1">
              <a:lnSpc>
                <a:spcPct val="73000"/>
              </a:lnSpc>
              <a:buFont typeface="Wingdings" pitchFamily="2" charset="2"/>
              <a:buNone/>
            </a:pPr>
            <a:r>
              <a:rPr lang="en-US" sz="1600" noProof="1">
                <a:solidFill>
                  <a:schemeClr val="bg2"/>
                </a:solidFill>
              </a:rPr>
              <a:t>           sum = Sum_array(N, A);</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noProof="1">
                <a:solidFill>
                  <a:schemeClr val="bg2"/>
                </a:solidFill>
              </a:rPr>
              <a:t>      }</a:t>
            </a:r>
            <a:endParaRPr lang="en-US" sz="1600" dirty="0">
              <a:solidFill>
                <a:schemeClr val="bg2"/>
              </a:solidFill>
            </a:endParaRPr>
          </a:p>
          <a:p>
            <a:pPr eaLnBrk="1" hangingPunct="1">
              <a:lnSpc>
                <a:spcPct val="73000"/>
              </a:lnSpc>
              <a:buFont typeface="Wingdings" pitchFamily="2" charset="2"/>
              <a:buNone/>
            </a:pPr>
            <a:r>
              <a:rPr lang="en-US" sz="1600" dirty="0">
                <a:solidFill>
                  <a:schemeClr val="bg2"/>
                </a:solidFill>
              </a:rPr>
              <a:t>}</a:t>
            </a:r>
          </a:p>
        </p:txBody>
      </p:sp>
      <p:sp>
        <p:nvSpPr>
          <p:cNvPr id="176133" name="Text Box 4"/>
          <p:cNvSpPr txBox="1">
            <a:spLocks noChangeArrowheads="1"/>
          </p:cNvSpPr>
          <p:nvPr/>
        </p:nvSpPr>
        <p:spPr bwMode="auto">
          <a:xfrm>
            <a:off x="5867400" y="1927226"/>
            <a:ext cx="3937000" cy="646331"/>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a:spAutoFit/>
          </a:bodyPr>
          <a:lstStyle/>
          <a:p>
            <a:pPr>
              <a:spcBef>
                <a:spcPct val="50000"/>
              </a:spcBef>
            </a:pPr>
            <a:r>
              <a:rPr lang="en-US" dirty="0">
                <a:latin typeface="Arial Unicode MS" pitchFamily="34" charset="-128"/>
              </a:rPr>
              <a:t>Put the flushes in the right places to make this program race-free.</a:t>
            </a:r>
          </a:p>
        </p:txBody>
      </p:sp>
      <p:sp>
        <p:nvSpPr>
          <p:cNvPr id="176134" name="Text Box 5"/>
          <p:cNvSpPr txBox="1">
            <a:spLocks noChangeArrowheads="1"/>
          </p:cNvSpPr>
          <p:nvPr/>
        </p:nvSpPr>
        <p:spPr bwMode="auto">
          <a:xfrm>
            <a:off x="5867400" y="3048000"/>
            <a:ext cx="3937000" cy="923330"/>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a:spAutoFit/>
          </a:bodyPr>
          <a:lstStyle/>
          <a:p>
            <a:pPr>
              <a:spcBef>
                <a:spcPct val="50000"/>
              </a:spcBef>
            </a:pPr>
            <a:r>
              <a:rPr lang="en-US" dirty="0">
                <a:latin typeface="Arial Unicode MS" pitchFamily="34" charset="-128"/>
              </a:rPr>
              <a:t>Do you need any other synchronization constructs to make this work?</a:t>
            </a:r>
          </a:p>
        </p:txBody>
      </p:sp>
    </p:spTree>
    <p:extLst>
      <p:ext uri="{BB962C8B-B14F-4D97-AF65-F5344CB8AC3E}">
        <p14:creationId xmlns:p14="http://schemas.microsoft.com/office/powerpoint/2010/main" val="6897383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AE264984-BC26-4BAF-B202-85B5DAC6F018}" type="slidenum">
              <a:rPr lang="zh-CN" altLang="en-US">
                <a:solidFill>
                  <a:srgbClr val="000000"/>
                </a:solidFill>
              </a:rPr>
              <a:pPr>
                <a:defRPr/>
              </a:pPr>
              <a:t>226</a:t>
            </a:fld>
            <a:endParaRPr lang="en-US" altLang="zh-CN">
              <a:solidFill>
                <a:srgbClr val="000000"/>
              </a:solidFill>
            </a:endParaRPr>
          </a:p>
        </p:txBody>
      </p:sp>
      <p:sp>
        <p:nvSpPr>
          <p:cNvPr id="176131" name="Rectangle 2"/>
          <p:cNvSpPr>
            <a:spLocks noGrp="1" noChangeArrowheads="1"/>
          </p:cNvSpPr>
          <p:nvPr>
            <p:ph type="title"/>
          </p:nvPr>
        </p:nvSpPr>
        <p:spPr>
          <a:xfrm>
            <a:off x="228600" y="8267"/>
            <a:ext cx="8496300" cy="583324"/>
          </a:xfrm>
        </p:spPr>
        <p:txBody>
          <a:bodyPr/>
          <a:lstStyle/>
          <a:p>
            <a:pPr eaLnBrk="1" hangingPunct="1"/>
            <a:r>
              <a:rPr lang="en-US" sz="3600" dirty="0"/>
              <a:t>Solution (try 1): Producer/Consumer</a:t>
            </a:r>
          </a:p>
        </p:txBody>
      </p:sp>
      <p:sp>
        <p:nvSpPr>
          <p:cNvPr id="176132" name="Rectangle 3"/>
          <p:cNvSpPr>
            <a:spLocks noGrp="1" noChangeArrowheads="1"/>
          </p:cNvSpPr>
          <p:nvPr>
            <p:ph type="body" idx="1"/>
          </p:nvPr>
        </p:nvSpPr>
        <p:spPr>
          <a:xfrm>
            <a:off x="1739901" y="591591"/>
            <a:ext cx="5586411" cy="6108755"/>
          </a:xfrm>
          <a:solidFill>
            <a:srgbClr val="F7FDFF"/>
          </a:solidFill>
        </p:spPr>
        <p:txBody>
          <a:bodyPr/>
          <a:lstStyle/>
          <a:p>
            <a:pPr eaLnBrk="1" hangingPunct="1">
              <a:lnSpc>
                <a:spcPct val="73000"/>
              </a:lnSpc>
              <a:buFont typeface="Wingdings" pitchFamily="2" charset="2"/>
              <a:buNone/>
            </a:pPr>
            <a:r>
              <a:rPr lang="en-US" sz="1600" noProof="1">
                <a:solidFill>
                  <a:schemeClr val="bg2"/>
                </a:solidFill>
              </a:rPr>
              <a:t>int main()</a:t>
            </a:r>
          </a:p>
          <a:p>
            <a:pPr eaLnBrk="1" hangingPunct="1">
              <a:lnSpc>
                <a:spcPct val="73000"/>
              </a:lnSpc>
              <a:buFont typeface="Wingdings" pitchFamily="2" charset="2"/>
              <a:buNone/>
            </a:pPr>
            <a:r>
              <a:rPr lang="en-US" sz="1600" noProof="1">
                <a:solidFill>
                  <a:schemeClr val="bg2"/>
                </a:solidFill>
              </a:rPr>
              <a:t>{</a:t>
            </a:r>
          </a:p>
          <a:p>
            <a:pPr eaLnBrk="1" hangingPunct="1">
              <a:lnSpc>
                <a:spcPct val="73000"/>
              </a:lnSpc>
              <a:buFont typeface="Wingdings" pitchFamily="2" charset="2"/>
              <a:buNone/>
            </a:pPr>
            <a:r>
              <a:rPr lang="en-US" sz="1600" dirty="0">
                <a:solidFill>
                  <a:schemeClr val="bg2"/>
                </a:solidFill>
              </a:rPr>
              <a:t>  </a:t>
            </a:r>
            <a:r>
              <a:rPr lang="en-US" sz="1600" noProof="1">
                <a:solidFill>
                  <a:schemeClr val="bg2"/>
                </a:solidFill>
              </a:rPr>
              <a:t>  double *A, sum, runtime;</a:t>
            </a:r>
            <a:r>
              <a:rPr lang="en-US" sz="1600" dirty="0">
                <a:solidFill>
                  <a:schemeClr val="bg2"/>
                </a:solidFill>
              </a:rPr>
              <a:t>   </a:t>
            </a:r>
            <a:r>
              <a:rPr lang="en-US" sz="1600" noProof="1">
                <a:solidFill>
                  <a:schemeClr val="bg2"/>
                </a:solidFill>
              </a:rPr>
              <a:t>  int numthreads, flag = 0;</a:t>
            </a:r>
          </a:p>
          <a:p>
            <a:pPr eaLnBrk="1" hangingPunct="1">
              <a:lnSpc>
                <a:spcPct val="73000"/>
              </a:lnSpc>
              <a:buFont typeface="Wingdings" pitchFamily="2" charset="2"/>
              <a:buNone/>
            </a:pPr>
            <a:r>
              <a:rPr lang="en-US" sz="1600" dirty="0">
                <a:solidFill>
                  <a:schemeClr val="bg2"/>
                </a:solidFill>
              </a:rPr>
              <a:t>  </a:t>
            </a:r>
            <a:r>
              <a:rPr lang="en-US" sz="1600" noProof="1">
                <a:solidFill>
                  <a:schemeClr val="bg2"/>
                </a:solidFill>
              </a:rPr>
              <a:t>  A = (double *)malloc(N*sizeof(double));</a:t>
            </a:r>
          </a:p>
          <a:p>
            <a:pPr eaLnBrk="1" hangingPunct="1">
              <a:lnSpc>
                <a:spcPct val="73000"/>
              </a:lnSpc>
              <a:buFont typeface="Wingdings" pitchFamily="2" charset="2"/>
              <a:buNone/>
            </a:pPr>
            <a:r>
              <a:rPr lang="en-US" sz="1600" b="1" noProof="1">
                <a:solidFill>
                  <a:srgbClr val="740000"/>
                </a:solidFill>
              </a:rPr>
              <a:t>  </a:t>
            </a:r>
            <a:r>
              <a:rPr lang="en-US" sz="1600" b="1" dirty="0">
                <a:solidFill>
                  <a:srgbClr val="740000"/>
                </a:solidFill>
              </a:rPr>
              <a:t>  </a:t>
            </a:r>
            <a:r>
              <a:rPr lang="en-US" sz="1600" b="1" noProof="1">
                <a:solidFill>
                  <a:srgbClr val="740000"/>
                </a:solidFill>
              </a:rPr>
              <a:t>#pragma omp parallel</a:t>
            </a:r>
            <a:r>
              <a:rPr lang="en-US" sz="1600" b="1" dirty="0">
                <a:solidFill>
                  <a:srgbClr val="740000"/>
                </a:solidFill>
              </a:rPr>
              <a:t> sections</a:t>
            </a:r>
            <a:endParaRPr lang="en-US" sz="1600" b="1" noProof="1">
              <a:solidFill>
                <a:srgbClr val="740000"/>
              </a:solidFill>
            </a:endParaRPr>
          </a:p>
          <a:p>
            <a:pPr eaLnBrk="1" hangingPunct="1">
              <a:lnSpc>
                <a:spcPct val="73000"/>
              </a:lnSpc>
              <a:buFont typeface="Wingdings" pitchFamily="2" charset="2"/>
              <a:buNone/>
            </a:pPr>
            <a:r>
              <a:rPr lang="en-US" sz="1600" noProof="1">
                <a:solidFill>
                  <a:schemeClr val="bg2"/>
                </a:solidFill>
              </a:rPr>
              <a:t> </a:t>
            </a:r>
            <a:r>
              <a:rPr lang="en-US" sz="1600" dirty="0">
                <a:solidFill>
                  <a:schemeClr val="bg2"/>
                </a:solidFill>
              </a:rPr>
              <a:t>  </a:t>
            </a:r>
            <a:r>
              <a:rPr lang="en-US" sz="1600" noProof="1">
                <a:solidFill>
                  <a:schemeClr val="bg2"/>
                </a:solidFill>
              </a:rPr>
              <a:t> {</a:t>
            </a:r>
          </a:p>
          <a:p>
            <a:pPr eaLnBrk="1" hangingPunct="1">
              <a:lnSpc>
                <a:spcPct val="73000"/>
              </a:lnSpc>
              <a:buFont typeface="Wingdings" pitchFamily="2" charset="2"/>
              <a:buNone/>
            </a:pPr>
            <a:r>
              <a:rPr lang="en-US" sz="1600" b="1" dirty="0">
                <a:solidFill>
                  <a:srgbClr val="740000"/>
                </a:solidFill>
              </a:rPr>
              <a:t>       </a:t>
            </a:r>
            <a:r>
              <a:rPr lang="en-US" sz="1600" b="1" noProof="1">
                <a:solidFill>
                  <a:srgbClr val="740000"/>
                </a:solidFill>
              </a:rPr>
              <a:t>#pragma omp section</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noProof="1">
                <a:solidFill>
                  <a:schemeClr val="bg2"/>
                </a:solidFill>
              </a:rPr>
              <a:t>           fill_rand(N, A);</a:t>
            </a:r>
          </a:p>
          <a:p>
            <a:pPr eaLnBrk="1" hangingPunct="1">
              <a:lnSpc>
                <a:spcPct val="73000"/>
              </a:lnSpc>
              <a:buFont typeface="Wingdings" pitchFamily="2" charset="2"/>
              <a:buNone/>
            </a:pPr>
            <a:r>
              <a:rPr lang="en-US" sz="1600" noProof="1"/>
              <a:t>           </a:t>
            </a:r>
            <a:r>
              <a:rPr lang="en-US" sz="1600" b="1" noProof="1">
                <a:solidFill>
                  <a:srgbClr val="740000"/>
                </a:solidFill>
              </a:rPr>
              <a:t>#pragma omp flush</a:t>
            </a:r>
          </a:p>
          <a:p>
            <a:pPr eaLnBrk="1" hangingPunct="1">
              <a:lnSpc>
                <a:spcPct val="73000"/>
              </a:lnSpc>
              <a:buFont typeface="Wingdings" pitchFamily="2" charset="2"/>
              <a:buNone/>
            </a:pPr>
            <a:r>
              <a:rPr lang="en-US" sz="1600" noProof="1">
                <a:solidFill>
                  <a:schemeClr val="bg2"/>
                </a:solidFill>
              </a:rPr>
              <a:t>           flag = 1;</a:t>
            </a:r>
          </a:p>
          <a:p>
            <a:pPr eaLnBrk="1" hangingPunct="1">
              <a:lnSpc>
                <a:spcPct val="73000"/>
              </a:lnSpc>
              <a:buFont typeface="Wingdings" pitchFamily="2" charset="2"/>
              <a:buNone/>
            </a:pPr>
            <a:r>
              <a:rPr lang="en-US" sz="1600" b="1" noProof="1">
                <a:solidFill>
                  <a:srgbClr val="740000"/>
                </a:solidFill>
              </a:rPr>
              <a:t>           #pragma omp flush (flag)</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b="1" noProof="1">
                <a:solidFill>
                  <a:srgbClr val="740000"/>
                </a:solidFill>
              </a:rPr>
              <a:t>        #pragma omp section</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b="1" noProof="1">
                <a:solidFill>
                  <a:srgbClr val="740000"/>
                </a:solidFill>
              </a:rPr>
              <a:t>           #pragma omp flush (flag)</a:t>
            </a:r>
          </a:p>
          <a:p>
            <a:pPr eaLnBrk="1" hangingPunct="1">
              <a:lnSpc>
                <a:spcPct val="73000"/>
              </a:lnSpc>
              <a:buFont typeface="Wingdings" pitchFamily="2" charset="2"/>
              <a:buNone/>
            </a:pPr>
            <a:r>
              <a:rPr lang="en-US" sz="1600" noProof="1">
                <a:solidFill>
                  <a:schemeClr val="bg2"/>
                </a:solidFill>
              </a:rPr>
              <a:t>           while (flag == 0){</a:t>
            </a:r>
          </a:p>
          <a:p>
            <a:pPr eaLnBrk="1" hangingPunct="1">
              <a:lnSpc>
                <a:spcPct val="73000"/>
              </a:lnSpc>
              <a:buFont typeface="Wingdings" pitchFamily="2" charset="2"/>
              <a:buNone/>
            </a:pPr>
            <a:r>
              <a:rPr lang="en-US" sz="1600" b="1" noProof="1">
                <a:solidFill>
                  <a:srgbClr val="740000"/>
                </a:solidFill>
              </a:rPr>
              <a:t>          </a:t>
            </a:r>
            <a:r>
              <a:rPr lang="en-US" sz="1600" b="1" dirty="0">
                <a:solidFill>
                  <a:srgbClr val="740000"/>
                </a:solidFill>
              </a:rPr>
              <a:t>     </a:t>
            </a:r>
            <a:r>
              <a:rPr lang="en-US" sz="1600" b="1" noProof="1">
                <a:solidFill>
                  <a:srgbClr val="740000"/>
                </a:solidFill>
              </a:rPr>
              <a:t> #pragma omp flush (flag)</a:t>
            </a:r>
          </a:p>
          <a:p>
            <a:pPr eaLnBrk="1" hangingPunct="1">
              <a:lnSpc>
                <a:spcPct val="73000"/>
              </a:lnSpc>
              <a:buFont typeface="Wingdings" pitchFamily="2" charset="2"/>
              <a:buNone/>
            </a:pPr>
            <a:r>
              <a:rPr lang="en-US" sz="1600" noProof="1">
                <a:solidFill>
                  <a:schemeClr val="bg2"/>
                </a:solidFill>
              </a:rPr>
              <a:t>         </a:t>
            </a:r>
            <a:r>
              <a:rPr lang="en-US" sz="1600" dirty="0">
                <a:solidFill>
                  <a:schemeClr val="bg2"/>
                </a:solidFill>
              </a:rPr>
              <a:t>  </a:t>
            </a:r>
            <a:r>
              <a:rPr lang="en-US" sz="1600" noProof="1">
                <a:solidFill>
                  <a:schemeClr val="bg2"/>
                </a:solidFill>
              </a:rPr>
              <a:t>}</a:t>
            </a:r>
          </a:p>
          <a:p>
            <a:pPr eaLnBrk="1" hangingPunct="1">
              <a:lnSpc>
                <a:spcPct val="73000"/>
              </a:lnSpc>
              <a:buFont typeface="Wingdings" pitchFamily="2" charset="2"/>
              <a:buNone/>
            </a:pPr>
            <a:r>
              <a:rPr lang="en-US" sz="1600" noProof="1"/>
              <a:t>           </a:t>
            </a:r>
            <a:r>
              <a:rPr lang="en-US" sz="1600" b="1" noProof="1">
                <a:solidFill>
                  <a:srgbClr val="740000"/>
                </a:solidFill>
              </a:rPr>
              <a:t>#pragma omp flush </a:t>
            </a:r>
          </a:p>
          <a:p>
            <a:pPr eaLnBrk="1" hangingPunct="1">
              <a:lnSpc>
                <a:spcPct val="73000"/>
              </a:lnSpc>
              <a:buFont typeface="Wingdings" pitchFamily="2" charset="2"/>
              <a:buNone/>
            </a:pPr>
            <a:r>
              <a:rPr lang="en-US" sz="1600" noProof="1">
                <a:solidFill>
                  <a:schemeClr val="bg2"/>
                </a:solidFill>
              </a:rPr>
              <a:t>           sum = Sum_array(N, A);</a:t>
            </a:r>
          </a:p>
          <a:p>
            <a:pPr eaLnBrk="1" hangingPunct="1">
              <a:lnSpc>
                <a:spcPct val="73000"/>
              </a:lnSpc>
              <a:buFont typeface="Wingdings" pitchFamily="2" charset="2"/>
              <a:buNone/>
            </a:pPr>
            <a:r>
              <a:rPr lang="en-US" sz="1600" noProof="1">
                <a:solidFill>
                  <a:schemeClr val="bg2"/>
                </a:solidFill>
              </a:rPr>
              <a:t>        }</a:t>
            </a:r>
          </a:p>
          <a:p>
            <a:pPr eaLnBrk="1" hangingPunct="1">
              <a:lnSpc>
                <a:spcPct val="73000"/>
              </a:lnSpc>
              <a:buFont typeface="Wingdings" pitchFamily="2" charset="2"/>
              <a:buNone/>
            </a:pPr>
            <a:r>
              <a:rPr lang="en-US" sz="1600" noProof="1">
                <a:solidFill>
                  <a:schemeClr val="bg2"/>
                </a:solidFill>
              </a:rPr>
              <a:t>      }</a:t>
            </a:r>
            <a:endParaRPr lang="en-US" sz="1600" dirty="0">
              <a:solidFill>
                <a:schemeClr val="bg2"/>
              </a:solidFill>
            </a:endParaRPr>
          </a:p>
          <a:p>
            <a:pPr eaLnBrk="1" hangingPunct="1">
              <a:lnSpc>
                <a:spcPct val="73000"/>
              </a:lnSpc>
              <a:buFont typeface="Wingdings" pitchFamily="2" charset="2"/>
              <a:buNone/>
            </a:pPr>
            <a:r>
              <a:rPr lang="en-US" sz="1600" dirty="0">
                <a:solidFill>
                  <a:schemeClr val="bg2"/>
                </a:solidFill>
              </a:rPr>
              <a:t>}</a:t>
            </a:r>
          </a:p>
        </p:txBody>
      </p:sp>
      <p:sp>
        <p:nvSpPr>
          <p:cNvPr id="176133" name="Text Box 4"/>
          <p:cNvSpPr txBox="1">
            <a:spLocks noChangeArrowheads="1"/>
          </p:cNvSpPr>
          <p:nvPr/>
        </p:nvSpPr>
        <p:spPr bwMode="auto">
          <a:xfrm>
            <a:off x="5867400" y="1927225"/>
            <a:ext cx="3937000" cy="654050"/>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a:spAutoFit/>
          </a:bodyPr>
          <a:lstStyle/>
          <a:p>
            <a:pPr>
              <a:spcBef>
                <a:spcPct val="50000"/>
              </a:spcBef>
            </a:pPr>
            <a:r>
              <a:rPr lang="en-US" dirty="0">
                <a:latin typeface="Arial Unicode MS" pitchFamily="34" charset="-128"/>
              </a:rPr>
              <a:t>Use flag to Signal when the “produced” value is ready</a:t>
            </a:r>
          </a:p>
        </p:txBody>
      </p:sp>
      <p:sp>
        <p:nvSpPr>
          <p:cNvPr id="176134" name="Text Box 5"/>
          <p:cNvSpPr txBox="1">
            <a:spLocks noChangeArrowheads="1"/>
          </p:cNvSpPr>
          <p:nvPr/>
        </p:nvSpPr>
        <p:spPr bwMode="auto">
          <a:xfrm>
            <a:off x="5867400" y="3048000"/>
            <a:ext cx="3937000" cy="928688"/>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a:spAutoFit/>
          </a:bodyPr>
          <a:lstStyle/>
          <a:p>
            <a:pPr>
              <a:spcBef>
                <a:spcPct val="50000"/>
              </a:spcBef>
            </a:pPr>
            <a:r>
              <a:rPr lang="en-US" dirty="0">
                <a:latin typeface="Arial Unicode MS" pitchFamily="34" charset="-128"/>
              </a:rPr>
              <a:t>Flush forces refresh to memory;  guarantees that the other thread sees the new value of A</a:t>
            </a:r>
          </a:p>
        </p:txBody>
      </p:sp>
      <p:sp>
        <p:nvSpPr>
          <p:cNvPr id="176135" name="Text Box 6"/>
          <p:cNvSpPr txBox="1">
            <a:spLocks noChangeArrowheads="1"/>
          </p:cNvSpPr>
          <p:nvPr/>
        </p:nvSpPr>
        <p:spPr bwMode="auto">
          <a:xfrm>
            <a:off x="6038850" y="5130800"/>
            <a:ext cx="4349750" cy="923330"/>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pPr>
            <a:r>
              <a:rPr lang="en-US" dirty="0">
                <a:latin typeface="Arial Unicode MS" pitchFamily="34" charset="-128"/>
              </a:rPr>
              <a:t>Notice you must put the flush inside the while loop to make sure the updated flag variable is seen</a:t>
            </a:r>
          </a:p>
        </p:txBody>
      </p:sp>
      <p:sp>
        <p:nvSpPr>
          <p:cNvPr id="176136" name="Text Box 7"/>
          <p:cNvSpPr txBox="1">
            <a:spLocks noChangeArrowheads="1"/>
          </p:cNvSpPr>
          <p:nvPr/>
        </p:nvSpPr>
        <p:spPr bwMode="auto">
          <a:xfrm>
            <a:off x="5283200" y="4279900"/>
            <a:ext cx="4914900" cy="654050"/>
          </a:xfrm>
          <a:prstGeom prst="rect">
            <a:avLst/>
          </a:prstGeom>
          <a:solidFill>
            <a:srgbClr val="FFFFE7"/>
          </a:solidFill>
          <a:ln w="12700">
            <a:solidFill>
              <a:srgbClr val="C00000"/>
            </a:solidFill>
            <a:miter lim="800000"/>
            <a:headEnd type="none" w="sm" len="sm"/>
            <a:tailEnd type="none" w="sm" len="sm"/>
          </a:ln>
          <a:effectLst>
            <a:outerShdw blurRad="50800" dist="50800" dir="5400000" algn="ctr" rotWithShape="0">
              <a:schemeClr val="bg1">
                <a:lumMod val="50000"/>
              </a:schemeClr>
            </a:outerShdw>
          </a:effectLst>
        </p:spPr>
        <p:txBody>
          <a:bodyPr>
            <a:spAutoFit/>
          </a:bodyPr>
          <a:lstStyle/>
          <a:p>
            <a:pPr>
              <a:spcBef>
                <a:spcPct val="50000"/>
              </a:spcBef>
            </a:pPr>
            <a:r>
              <a:rPr lang="en-US" dirty="0">
                <a:latin typeface="Arial Unicode MS" pitchFamily="34" charset="-128"/>
              </a:rPr>
              <a:t>Flush needed on both “reader” and “writer” sides of the communication</a:t>
            </a:r>
          </a:p>
        </p:txBody>
      </p:sp>
      <p:sp>
        <p:nvSpPr>
          <p:cNvPr id="2" name="TextBox 1"/>
          <p:cNvSpPr txBox="1"/>
          <p:nvPr/>
        </p:nvSpPr>
        <p:spPr>
          <a:xfrm>
            <a:off x="2355274" y="6172022"/>
            <a:ext cx="8173027" cy="646331"/>
          </a:xfrm>
          <a:prstGeom prst="rect">
            <a:avLst/>
          </a:prstGeom>
          <a:solidFill>
            <a:srgbClr val="FFFFE7"/>
          </a:solidFill>
          <a:ln>
            <a:solidFill>
              <a:schemeClr val="bg2"/>
            </a:solidFill>
          </a:ln>
        </p:spPr>
        <p:txBody>
          <a:bodyPr wrap="square" rtlCol="0">
            <a:spAutoFit/>
          </a:bodyPr>
          <a:lstStyle/>
          <a:p>
            <a:r>
              <a:rPr lang="en-US" dirty="0"/>
              <a:t>This program works with the x86 memory model (loads and stores use relaxed atomics), but it technically has a race … on the store and later load of flag </a:t>
            </a:r>
          </a:p>
        </p:txBody>
      </p:sp>
    </p:spTree>
    <p:extLst>
      <p:ext uri="{BB962C8B-B14F-4D97-AF65-F5344CB8AC3E}">
        <p14:creationId xmlns:p14="http://schemas.microsoft.com/office/powerpoint/2010/main" val="268006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3"/>
            <a:ext cx="8496300" cy="961697"/>
          </a:xfrm>
        </p:spPr>
        <p:txBody>
          <a:bodyPr/>
          <a:lstStyle/>
          <a:p>
            <a:r>
              <a:rPr lang="en-US" dirty="0"/>
              <a:t>The OpenMP 3.1 Atomics (1 of 2)</a:t>
            </a:r>
          </a:p>
        </p:txBody>
      </p:sp>
      <p:sp>
        <p:nvSpPr>
          <p:cNvPr id="3" name="Content Placeholder 2"/>
          <p:cNvSpPr>
            <a:spLocks noGrp="1"/>
          </p:cNvSpPr>
          <p:nvPr>
            <p:ph idx="1"/>
          </p:nvPr>
        </p:nvSpPr>
        <p:spPr>
          <a:xfrm>
            <a:off x="228600" y="935039"/>
            <a:ext cx="9759951" cy="1255712"/>
          </a:xfrm>
        </p:spPr>
        <p:txBody>
          <a:bodyPr/>
          <a:lstStyle/>
          <a:p>
            <a:r>
              <a:rPr lang="en-US" sz="2000" dirty="0">
                <a:solidFill>
                  <a:srgbClr val="002060"/>
                </a:solidFill>
              </a:rPr>
              <a:t>Atomic was expanded to cover the full range of common scenarios where you need to protect a memory operation so it occurs atomically:</a:t>
            </a:r>
          </a:p>
          <a:p>
            <a:pPr marL="339725" lvl="1" indent="0">
              <a:buNone/>
            </a:pPr>
            <a:r>
              <a:rPr lang="en-US" b="1" dirty="0">
                <a:solidFill>
                  <a:srgbClr val="002060"/>
                </a:solidFill>
              </a:rPr>
              <a:t>	# pragma </a:t>
            </a:r>
            <a:r>
              <a:rPr lang="en-US" b="1" dirty="0" err="1">
                <a:solidFill>
                  <a:srgbClr val="002060"/>
                </a:solidFill>
              </a:rPr>
              <a:t>omp</a:t>
            </a:r>
            <a:r>
              <a:rPr lang="en-US" b="1" dirty="0">
                <a:solidFill>
                  <a:srgbClr val="002060"/>
                </a:solidFill>
              </a:rPr>
              <a:t> atomic [read | write | update | capture]</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2060"/>
                </a:solidFill>
                <a:latin typeface="Tahoma" pitchFamily="34" charset="0"/>
                <a:ea typeface="+mn-ea"/>
                <a:cs typeface="Arial" pitchFamily="34" charset="0"/>
              </a:rPr>
              <a:pPr>
                <a:defRPr/>
              </a:pPr>
              <a:t>227</a:t>
            </a:fld>
            <a:endParaRPr lang="en-US" dirty="0">
              <a:solidFill>
                <a:srgbClr val="002060"/>
              </a:solidFill>
              <a:latin typeface="Tahoma" pitchFamily="34" charset="0"/>
              <a:ea typeface="+mn-ea"/>
              <a:cs typeface="Arial" pitchFamily="34" charset="0"/>
            </a:endParaRPr>
          </a:p>
        </p:txBody>
      </p:sp>
      <p:sp>
        <p:nvSpPr>
          <p:cNvPr id="5" name="Content Placeholder 2"/>
          <p:cNvSpPr txBox="1">
            <a:spLocks/>
          </p:cNvSpPr>
          <p:nvPr/>
        </p:nvSpPr>
        <p:spPr bwMode="auto">
          <a:xfrm>
            <a:off x="962738" y="2362202"/>
            <a:ext cx="4573587" cy="12557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2060"/>
                </a:solidFill>
              </a:rPr>
              <a:t>Atomic can protect loads</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read</a:t>
            </a:r>
          </a:p>
          <a:p>
            <a:pPr marL="339725" lvl="1" indent="0">
              <a:buNone/>
            </a:pPr>
            <a:r>
              <a:rPr lang="en-US" b="1" dirty="0">
                <a:solidFill>
                  <a:srgbClr val="002060"/>
                </a:solidFill>
                <a:latin typeface="+mn-lt"/>
              </a:rPr>
              <a:t>		v = x; </a:t>
            </a:r>
          </a:p>
        </p:txBody>
      </p:sp>
      <p:sp>
        <p:nvSpPr>
          <p:cNvPr id="6" name="Content Placeholder 2"/>
          <p:cNvSpPr txBox="1">
            <a:spLocks/>
          </p:cNvSpPr>
          <p:nvPr/>
        </p:nvSpPr>
        <p:spPr bwMode="auto">
          <a:xfrm>
            <a:off x="6438106" y="2371727"/>
            <a:ext cx="4573588" cy="12557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2060"/>
                </a:solidFill>
              </a:rPr>
              <a:t>Atomic can protect stores</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write</a:t>
            </a:r>
          </a:p>
          <a:p>
            <a:pPr marL="339725" lvl="1" indent="0">
              <a:buNone/>
            </a:pPr>
            <a:r>
              <a:rPr lang="en-US" b="1" dirty="0">
                <a:solidFill>
                  <a:srgbClr val="002060"/>
                </a:solidFill>
                <a:latin typeface="+mn-lt"/>
              </a:rPr>
              <a:t>		x = </a:t>
            </a:r>
            <a:r>
              <a:rPr lang="en-US" b="1" dirty="0" err="1">
                <a:solidFill>
                  <a:srgbClr val="002060"/>
                </a:solidFill>
                <a:latin typeface="+mn-lt"/>
              </a:rPr>
              <a:t>expr</a:t>
            </a:r>
            <a:r>
              <a:rPr lang="en-US" b="1" dirty="0">
                <a:solidFill>
                  <a:srgbClr val="002060"/>
                </a:solidFill>
                <a:latin typeface="+mn-lt"/>
              </a:rPr>
              <a:t>; </a:t>
            </a:r>
          </a:p>
        </p:txBody>
      </p:sp>
      <p:sp>
        <p:nvSpPr>
          <p:cNvPr id="7" name="Content Placeholder 2"/>
          <p:cNvSpPr txBox="1">
            <a:spLocks/>
          </p:cNvSpPr>
          <p:nvPr/>
        </p:nvSpPr>
        <p:spPr bwMode="auto">
          <a:xfrm>
            <a:off x="1903414" y="3808416"/>
            <a:ext cx="8364537" cy="1868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2060"/>
                </a:solidFill>
              </a:rPr>
              <a:t>Atomic can protect updates to a storage location (this is the default behavior … i.e. when you don’t provide a clause)</a:t>
            </a:r>
          </a:p>
          <a:p>
            <a:pPr marL="339725" lvl="1" indent="0">
              <a:buNone/>
            </a:pPr>
            <a:r>
              <a:rPr lang="en-US" b="1" dirty="0">
                <a:solidFill>
                  <a:srgbClr val="002060"/>
                </a:solidFill>
              </a:rPr>
              <a:t>	</a:t>
            </a:r>
            <a:r>
              <a:rPr lang="en-US" b="1" dirty="0">
                <a:solidFill>
                  <a:srgbClr val="002060"/>
                </a:solidFill>
                <a:latin typeface="+mn-lt"/>
              </a:rPr>
              <a:t># pragma </a:t>
            </a:r>
            <a:r>
              <a:rPr lang="en-US" b="1" dirty="0" err="1">
                <a:solidFill>
                  <a:srgbClr val="002060"/>
                </a:solidFill>
                <a:latin typeface="+mn-lt"/>
              </a:rPr>
              <a:t>omp</a:t>
            </a:r>
            <a:r>
              <a:rPr lang="en-US" b="1" dirty="0">
                <a:solidFill>
                  <a:srgbClr val="002060"/>
                </a:solidFill>
                <a:latin typeface="+mn-lt"/>
              </a:rPr>
              <a:t> atomic update</a:t>
            </a:r>
          </a:p>
          <a:p>
            <a:pPr marL="339725" lvl="1" indent="0">
              <a:buNone/>
            </a:pPr>
            <a:r>
              <a:rPr lang="en-US" b="1" dirty="0">
                <a:solidFill>
                  <a:srgbClr val="002060"/>
                </a:solidFill>
                <a:latin typeface="+mn-lt"/>
              </a:rPr>
              <a:t>		x++;  or ++x;  or x--;  or –x;  or </a:t>
            </a:r>
          </a:p>
          <a:p>
            <a:pPr marL="339725" lvl="1" indent="0">
              <a:buNone/>
            </a:pPr>
            <a:r>
              <a:rPr lang="en-US" b="1" dirty="0">
                <a:solidFill>
                  <a:srgbClr val="002060"/>
                </a:solidFill>
                <a:latin typeface="+mn-lt"/>
              </a:rPr>
              <a:t>		x </a:t>
            </a:r>
            <a:r>
              <a:rPr lang="en-US" b="1" dirty="0" err="1">
                <a:solidFill>
                  <a:srgbClr val="002060"/>
                </a:solidFill>
                <a:latin typeface="+mn-lt"/>
              </a:rPr>
              <a:t>binop</a:t>
            </a:r>
            <a:r>
              <a:rPr lang="en-US" b="1" dirty="0">
                <a:solidFill>
                  <a:srgbClr val="002060"/>
                </a:solidFill>
                <a:latin typeface="+mn-lt"/>
              </a:rPr>
              <a:t>= </a:t>
            </a:r>
            <a:r>
              <a:rPr lang="en-US" b="1" dirty="0" err="1">
                <a:solidFill>
                  <a:srgbClr val="002060"/>
                </a:solidFill>
                <a:latin typeface="+mn-lt"/>
              </a:rPr>
              <a:t>expr</a:t>
            </a:r>
            <a:r>
              <a:rPr lang="en-US" b="1" dirty="0">
                <a:solidFill>
                  <a:srgbClr val="002060"/>
                </a:solidFill>
                <a:latin typeface="+mn-lt"/>
              </a:rPr>
              <a:t>; or x = x </a:t>
            </a:r>
            <a:r>
              <a:rPr lang="en-US" b="1" dirty="0" err="1">
                <a:solidFill>
                  <a:srgbClr val="002060"/>
                </a:solidFill>
                <a:latin typeface="+mn-lt"/>
              </a:rPr>
              <a:t>binop</a:t>
            </a:r>
            <a:r>
              <a:rPr lang="en-US" b="1" dirty="0">
                <a:solidFill>
                  <a:srgbClr val="002060"/>
                </a:solidFill>
                <a:latin typeface="+mn-lt"/>
              </a:rPr>
              <a:t> </a:t>
            </a:r>
            <a:r>
              <a:rPr lang="en-US" b="1" dirty="0" err="1">
                <a:solidFill>
                  <a:srgbClr val="002060"/>
                </a:solidFill>
                <a:latin typeface="+mn-lt"/>
              </a:rPr>
              <a:t>expr</a:t>
            </a:r>
            <a:r>
              <a:rPr lang="en-US" b="1" dirty="0">
                <a:solidFill>
                  <a:srgbClr val="002060"/>
                </a:solidFill>
                <a:latin typeface="+mn-lt"/>
              </a:rPr>
              <a:t>;</a:t>
            </a:r>
          </a:p>
        </p:txBody>
      </p:sp>
      <p:sp>
        <p:nvSpPr>
          <p:cNvPr id="8" name="TextBox 7"/>
          <p:cNvSpPr txBox="1"/>
          <p:nvPr/>
        </p:nvSpPr>
        <p:spPr>
          <a:xfrm>
            <a:off x="8381206" y="4419600"/>
            <a:ext cx="1886744" cy="923330"/>
          </a:xfrm>
          <a:prstGeom prst="rect">
            <a:avLst/>
          </a:prstGeom>
          <a:solidFill>
            <a:srgbClr val="FFFFC5"/>
          </a:solidFill>
          <a:ln w="34925">
            <a:solidFill>
              <a:srgbClr val="7030A0"/>
            </a:solidFill>
          </a:ln>
        </p:spPr>
        <p:txBody>
          <a:bodyPr wrap="square" rtlCol="0">
            <a:spAutoFit/>
          </a:bodyPr>
          <a:lstStyle/>
          <a:p>
            <a:pPr algn="ctr"/>
            <a:r>
              <a:rPr lang="en-US" dirty="0"/>
              <a:t>This is the original </a:t>
            </a:r>
            <a:r>
              <a:rPr lang="en-US" dirty="0" err="1"/>
              <a:t>OpenMP</a:t>
            </a:r>
            <a:r>
              <a:rPr lang="en-US" dirty="0"/>
              <a:t> atomic</a:t>
            </a:r>
          </a:p>
        </p:txBody>
      </p:sp>
    </p:spTree>
    <p:extLst>
      <p:ext uri="{BB962C8B-B14F-4D97-AF65-F5344CB8AC3E}">
        <p14:creationId xmlns:p14="http://schemas.microsoft.com/office/powerpoint/2010/main" val="42674261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0353"/>
            <a:ext cx="8496300" cy="714047"/>
          </a:xfrm>
        </p:spPr>
        <p:txBody>
          <a:bodyPr/>
          <a:lstStyle/>
          <a:p>
            <a:r>
              <a:rPr lang="en-US" dirty="0"/>
              <a:t>The OpenMP 3.1 Atomics (2 of 2)</a:t>
            </a:r>
          </a:p>
        </p:txBody>
      </p:sp>
      <p:sp>
        <p:nvSpPr>
          <p:cNvPr id="3" name="Content Placeholder 2"/>
          <p:cNvSpPr>
            <a:spLocks noGrp="1"/>
          </p:cNvSpPr>
          <p:nvPr>
            <p:ph idx="1"/>
          </p:nvPr>
        </p:nvSpPr>
        <p:spPr>
          <a:xfrm>
            <a:off x="342900" y="877889"/>
            <a:ext cx="9645651" cy="1427163"/>
          </a:xfrm>
        </p:spPr>
        <p:txBody>
          <a:bodyPr/>
          <a:lstStyle/>
          <a:p>
            <a:r>
              <a:rPr lang="en-US" sz="2000" dirty="0">
                <a:solidFill>
                  <a:srgbClr val="002060"/>
                </a:solidFill>
              </a:rPr>
              <a:t>Atomic can protect the assignment of a value (its capture) AND an associated update operation:</a:t>
            </a:r>
          </a:p>
          <a:p>
            <a:pPr marL="339725" lvl="1" indent="0">
              <a:buNone/>
            </a:pPr>
            <a:r>
              <a:rPr lang="en-US" b="1" dirty="0">
                <a:solidFill>
                  <a:srgbClr val="002060"/>
                </a:solidFill>
              </a:rPr>
              <a:t>	</a:t>
            </a:r>
            <a:r>
              <a:rPr lang="en-US" kern="1200" dirty="0">
                <a:solidFill>
                  <a:srgbClr val="002060"/>
                </a:solidFill>
                <a:ea typeface="SimSun" pitchFamily="2" charset="-122"/>
                <a:cs typeface="+mn-cs"/>
              </a:rPr>
              <a:t># pragma </a:t>
            </a:r>
            <a:r>
              <a:rPr lang="en-US" kern="1200" dirty="0" err="1">
                <a:solidFill>
                  <a:srgbClr val="002060"/>
                </a:solidFill>
                <a:ea typeface="SimSun" pitchFamily="2" charset="-122"/>
                <a:cs typeface="+mn-cs"/>
              </a:rPr>
              <a:t>omp</a:t>
            </a:r>
            <a:r>
              <a:rPr lang="en-US" kern="1200" dirty="0">
                <a:solidFill>
                  <a:srgbClr val="002060"/>
                </a:solidFill>
                <a:ea typeface="SimSun" pitchFamily="2" charset="-122"/>
                <a:cs typeface="+mn-cs"/>
              </a:rPr>
              <a:t> atomic capture</a:t>
            </a:r>
          </a:p>
          <a:p>
            <a:pPr marL="339725" lvl="1" indent="0">
              <a:buNone/>
            </a:pPr>
            <a:r>
              <a:rPr lang="en-US" kern="1200" dirty="0">
                <a:solidFill>
                  <a:srgbClr val="002060"/>
                </a:solidFill>
                <a:ea typeface="SimSun" pitchFamily="2" charset="-122"/>
                <a:cs typeface="+mn-cs"/>
              </a:rPr>
              <a:t>		statement or structured block</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2060"/>
                </a:solidFill>
                <a:latin typeface="Tahoma" pitchFamily="34" charset="0"/>
                <a:ea typeface="+mn-ea"/>
                <a:cs typeface="Arial" pitchFamily="34" charset="0"/>
              </a:rPr>
              <a:pPr>
                <a:defRPr/>
              </a:pPr>
              <a:t>228</a:t>
            </a:fld>
            <a:endParaRPr lang="en-US" dirty="0">
              <a:solidFill>
                <a:srgbClr val="002060"/>
              </a:solidFill>
              <a:latin typeface="Tahoma" pitchFamily="34" charset="0"/>
              <a:ea typeface="+mn-ea"/>
              <a:cs typeface="Arial" pitchFamily="34" charset="0"/>
            </a:endParaRPr>
          </a:p>
        </p:txBody>
      </p:sp>
      <p:sp>
        <p:nvSpPr>
          <p:cNvPr id="7" name="Content Placeholder 2"/>
          <p:cNvSpPr txBox="1">
            <a:spLocks/>
          </p:cNvSpPr>
          <p:nvPr/>
        </p:nvSpPr>
        <p:spPr bwMode="auto">
          <a:xfrm>
            <a:off x="228600" y="2341566"/>
            <a:ext cx="10153651" cy="8016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2060"/>
                </a:solidFill>
              </a:rPr>
              <a:t>Where the statement is one of the following forms:</a:t>
            </a:r>
          </a:p>
          <a:p>
            <a:pPr marL="350838" lvl="1" indent="-11113">
              <a:buNone/>
            </a:pPr>
            <a:r>
              <a:rPr lang="en-US" b="1" dirty="0">
                <a:solidFill>
                  <a:srgbClr val="002060"/>
                </a:solidFill>
              </a:rPr>
              <a:t>		v = x++;       v = ++x;        v = x--;       v =  –x;       v = x </a:t>
            </a:r>
            <a:r>
              <a:rPr lang="en-US" b="1" dirty="0" err="1">
                <a:solidFill>
                  <a:srgbClr val="002060"/>
                </a:solidFill>
              </a:rPr>
              <a:t>binop</a:t>
            </a:r>
            <a:r>
              <a:rPr lang="en-US" b="1" dirty="0">
                <a:solidFill>
                  <a:srgbClr val="002060"/>
                </a:solidFill>
              </a:rPr>
              <a:t> </a:t>
            </a:r>
            <a:r>
              <a:rPr lang="en-US" b="1" dirty="0" err="1">
                <a:solidFill>
                  <a:srgbClr val="002060"/>
                </a:solidFill>
              </a:rPr>
              <a:t>expr</a:t>
            </a:r>
            <a:r>
              <a:rPr lang="en-US" b="1" dirty="0">
                <a:solidFill>
                  <a:srgbClr val="002060"/>
                </a:solidFill>
              </a:rPr>
              <a:t>;</a:t>
            </a:r>
          </a:p>
        </p:txBody>
      </p:sp>
      <p:sp>
        <p:nvSpPr>
          <p:cNvPr id="9" name="Content Placeholder 2"/>
          <p:cNvSpPr txBox="1">
            <a:spLocks/>
          </p:cNvSpPr>
          <p:nvPr/>
        </p:nvSpPr>
        <p:spPr bwMode="auto">
          <a:xfrm>
            <a:off x="228600" y="3200400"/>
            <a:ext cx="9867901" cy="5143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2060"/>
                </a:solidFill>
              </a:rPr>
              <a:t>Where the structured block is one of the following forms:</a:t>
            </a:r>
          </a:p>
          <a:p>
            <a:pPr marL="350838" lvl="1" indent="-11113">
              <a:buNone/>
            </a:pPr>
            <a:r>
              <a:rPr lang="en-US" b="1" dirty="0">
                <a:solidFill>
                  <a:srgbClr val="002060"/>
                </a:solidFill>
              </a:rPr>
              <a:t>		</a:t>
            </a:r>
          </a:p>
        </p:txBody>
      </p:sp>
      <p:graphicFrame>
        <p:nvGraphicFramePr>
          <p:cNvPr id="10" name="Table 9"/>
          <p:cNvGraphicFramePr>
            <a:graphicFrameLocks noGrp="1"/>
          </p:cNvGraphicFramePr>
          <p:nvPr/>
        </p:nvGraphicFramePr>
        <p:xfrm>
          <a:off x="2233447" y="3714750"/>
          <a:ext cx="7598980" cy="2225040"/>
        </p:xfrm>
        <a:graphic>
          <a:graphicData uri="http://schemas.openxmlformats.org/drawingml/2006/table">
            <a:tbl>
              <a:tblPr firstRow="1" bandRow="1">
                <a:tableStyleId>{2D5ABB26-0587-4C30-8999-92F81FD0307C}</a:tableStyleId>
              </a:tblPr>
              <a:tblGrid>
                <a:gridCol w="3799490">
                  <a:extLst>
                    <a:ext uri="{9D8B030D-6E8A-4147-A177-3AD203B41FA5}">
                      <a16:colId xmlns:a16="http://schemas.microsoft.com/office/drawing/2014/main" val="20000"/>
                    </a:ext>
                  </a:extLst>
                </a:gridCol>
                <a:gridCol w="3799490">
                  <a:extLst>
                    <a:ext uri="{9D8B030D-6E8A-4147-A177-3AD203B41FA5}">
                      <a16:colId xmlns:a16="http://schemas.microsoft.com/office/drawing/2014/main" val="20001"/>
                    </a:ext>
                  </a:extLst>
                </a:gridCol>
              </a:tblGrid>
              <a:tr h="370840">
                <a:tc>
                  <a:txBody>
                    <a:bodyPr/>
                    <a:lstStyle/>
                    <a:p>
                      <a:pPr marL="339725" marR="0" lvl="1" indent="0" algn="l" defTabSz="914400" rtl="0" eaLnBrk="0" fontAlgn="base" latinLnBrk="0" hangingPunct="0">
                        <a:lnSpc>
                          <a:spcPct val="93000"/>
                        </a:lnSpc>
                        <a:spcBef>
                          <a:spcPct val="20000"/>
                        </a:spcBef>
                        <a:spcAft>
                          <a:spcPct val="0"/>
                        </a:spcAft>
                        <a:buClr>
                          <a:schemeClr val="tx2"/>
                        </a:buClr>
                        <a:buSzPct val="75000"/>
                        <a:buFont typeface="Wingdings" pitchFamily="2" charset="2"/>
                        <a:buNone/>
                        <a:tabLst/>
                        <a:defRPr/>
                      </a:pPr>
                      <a:r>
                        <a:rPr lang="en-US" sz="1800" b="1" kern="1200" dirty="0">
                          <a:solidFill>
                            <a:srgbClr val="002060"/>
                          </a:solidFill>
                          <a:latin typeface="+mn-lt"/>
                          <a:ea typeface="SimSun" pitchFamily="2" charset="-122"/>
                          <a:cs typeface="+mn-cs"/>
                        </a:rPr>
                        <a:t>{v = x;  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     v = x;}</a:t>
                      </a:r>
                    </a:p>
                  </a:txBody>
                  <a:tcPr/>
                </a:tc>
                <a:extLst>
                  <a:ext uri="{0D108BD9-81ED-4DB2-BD59-A6C34878D82A}">
                    <a16:rowId xmlns:a16="http://schemas.microsoft.com/office/drawing/2014/main" val="10000"/>
                  </a:ext>
                </a:extLst>
              </a:tr>
              <a:tr h="370840">
                <a:tc>
                  <a:txBody>
                    <a:bodyPr/>
                    <a:lstStyle/>
                    <a:p>
                      <a:pPr marL="339725" marR="0" lvl="1" indent="0" algn="l" defTabSz="914400" rtl="0" eaLnBrk="0" fontAlgn="base" latinLnBrk="0" hangingPunct="0">
                        <a:lnSpc>
                          <a:spcPct val="93000"/>
                        </a:lnSpc>
                        <a:spcBef>
                          <a:spcPct val="20000"/>
                        </a:spcBef>
                        <a:spcAft>
                          <a:spcPct val="0"/>
                        </a:spcAft>
                        <a:buClr>
                          <a:schemeClr val="tx2"/>
                        </a:buClr>
                        <a:buSzPct val="75000"/>
                        <a:buFont typeface="Wingdings" pitchFamily="2" charset="2"/>
                        <a:buNone/>
                        <a:tabLst/>
                        <a:defRPr/>
                      </a:pPr>
                      <a:r>
                        <a:rPr lang="en-US" sz="1800" b="1" kern="1200" dirty="0">
                          <a:solidFill>
                            <a:srgbClr val="002060"/>
                          </a:solidFill>
                          <a:latin typeface="+mn-lt"/>
                          <a:ea typeface="SimSun" pitchFamily="2" charset="-122"/>
                          <a:cs typeface="+mn-cs"/>
                        </a:rPr>
                        <a:t>{v=x;    x=x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 x </a:t>
                      </a:r>
                      <a:r>
                        <a:rPr lang="en-US" sz="1800" b="1" kern="1200" dirty="0" err="1">
                          <a:solidFill>
                            <a:srgbClr val="002060"/>
                          </a:solidFill>
                          <a:latin typeface="+mn-lt"/>
                          <a:ea typeface="SimSun" pitchFamily="2" charset="-122"/>
                          <a:cs typeface="+mn-cs"/>
                        </a:rPr>
                        <a:t>binop</a:t>
                      </a:r>
                      <a:r>
                        <a:rPr lang="en-US" sz="1800" b="1" kern="1200" dirty="0">
                          <a:solidFill>
                            <a:srgbClr val="002060"/>
                          </a:solidFill>
                          <a:latin typeface="+mn-lt"/>
                          <a:ea typeface="SimSun" pitchFamily="2" charset="-122"/>
                          <a:cs typeface="+mn-cs"/>
                        </a:rPr>
                        <a:t> </a:t>
                      </a:r>
                      <a:r>
                        <a:rPr lang="en-US" sz="1800" b="1" kern="1200" dirty="0" err="1">
                          <a:solidFill>
                            <a:srgbClr val="002060"/>
                          </a:solidFill>
                          <a:latin typeface="+mn-lt"/>
                          <a:ea typeface="SimSun" pitchFamily="2" charset="-122"/>
                          <a:cs typeface="+mn-cs"/>
                        </a:rPr>
                        <a:t>expr</a:t>
                      </a:r>
                      <a:r>
                        <a:rPr lang="en-US" sz="1800" b="1" kern="1200" dirty="0">
                          <a:solidFill>
                            <a:srgbClr val="002060"/>
                          </a:solidFill>
                          <a:latin typeface="+mn-lt"/>
                          <a:ea typeface="SimSun" pitchFamily="2" charset="-122"/>
                          <a:cs typeface="+mn-cs"/>
                        </a:rPr>
                        <a:t>;   v = x;}</a:t>
                      </a:r>
                    </a:p>
                  </a:txBody>
                  <a:tcPr/>
                </a:tc>
                <a:extLst>
                  <a:ext uri="{0D108BD9-81ED-4DB2-BD59-A6C34878D82A}">
                    <a16:rowId xmlns:a16="http://schemas.microsoft.com/office/drawing/2014/main" val="10001"/>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 x;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{v=x;     ++x:}</a:t>
                      </a:r>
                    </a:p>
                  </a:txBody>
                  <a:tcPr/>
                </a:tc>
                <a:extLst>
                  <a:ext uri="{0D108BD9-81ED-4DB2-BD59-A6C34878D82A}">
                    <a16:rowId xmlns:a16="http://schemas.microsoft.com/office/drawing/2014/main" val="10002"/>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extLst>
                  <a:ext uri="{0D108BD9-81ED-4DB2-BD59-A6C34878D82A}">
                    <a16:rowId xmlns:a16="http://schemas.microsoft.com/office/drawing/2014/main" val="10003"/>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 x;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{v= x;     --x;}</a:t>
                      </a:r>
                    </a:p>
                  </a:txBody>
                  <a:tcPr/>
                </a:tc>
                <a:extLst>
                  <a:ext uri="{0D108BD9-81ED-4DB2-BD59-A6C34878D82A}">
                    <a16:rowId xmlns:a16="http://schemas.microsoft.com/office/drawing/2014/main" val="10004"/>
                  </a:ext>
                </a:extLst>
              </a:tr>
              <a:tr h="370840">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tc>
                  <a:txBody>
                    <a:bodyPr/>
                    <a:lstStyle/>
                    <a:p>
                      <a:pPr marL="339725" lvl="1" indent="0" algn="l" rtl="0" eaLnBrk="0" fontAlgn="base" hangingPunct="0">
                        <a:lnSpc>
                          <a:spcPct val="93000"/>
                        </a:lnSpc>
                        <a:spcBef>
                          <a:spcPct val="20000"/>
                        </a:spcBef>
                        <a:spcAft>
                          <a:spcPct val="0"/>
                        </a:spcAft>
                        <a:buClr>
                          <a:schemeClr val="tx2"/>
                        </a:buClr>
                        <a:buSzPct val="75000"/>
                        <a:buFont typeface="Wingdings" pitchFamily="2" charset="2"/>
                        <a:buNone/>
                      </a:pPr>
                      <a:r>
                        <a:rPr lang="en-US" sz="1800" b="1" kern="1200" dirty="0">
                          <a:solidFill>
                            <a:srgbClr val="002060"/>
                          </a:solidFill>
                          <a:latin typeface="+mn-lt"/>
                          <a:ea typeface="SimSun" pitchFamily="2" charset="-122"/>
                          <a:cs typeface="+mn-cs"/>
                        </a:rPr>
                        <a:t>{x--;        v = x;}</a:t>
                      </a:r>
                    </a:p>
                  </a:txBody>
                  <a:tcPr/>
                </a:tc>
                <a:extLst>
                  <a:ext uri="{0D108BD9-81ED-4DB2-BD59-A6C34878D82A}">
                    <a16:rowId xmlns:a16="http://schemas.microsoft.com/office/drawing/2014/main" val="10005"/>
                  </a:ext>
                </a:extLst>
              </a:tr>
            </a:tbl>
          </a:graphicData>
        </a:graphic>
      </p:graphicFrame>
      <p:sp>
        <p:nvSpPr>
          <p:cNvPr id="11" name="TextBox 10"/>
          <p:cNvSpPr txBox="1"/>
          <p:nvPr/>
        </p:nvSpPr>
        <p:spPr>
          <a:xfrm>
            <a:off x="1894681" y="6000750"/>
            <a:ext cx="8039100" cy="646331"/>
          </a:xfrm>
          <a:prstGeom prst="rect">
            <a:avLst/>
          </a:prstGeom>
          <a:solidFill>
            <a:srgbClr val="FFFFC5"/>
          </a:solidFill>
          <a:ln>
            <a:solidFill>
              <a:srgbClr val="7030A0"/>
            </a:solidFill>
          </a:ln>
        </p:spPr>
        <p:txBody>
          <a:bodyPr wrap="square" rtlCol="0">
            <a:spAutoFit/>
          </a:bodyPr>
          <a:lstStyle/>
          <a:p>
            <a:r>
              <a:rPr lang="en-US" dirty="0"/>
              <a:t>The capture semantics in atomic were added to map onto common hardware supported atomic operations and to support modern lock free algorithms</a:t>
            </a:r>
          </a:p>
        </p:txBody>
      </p:sp>
    </p:spTree>
    <p:extLst>
      <p:ext uri="{BB962C8B-B14F-4D97-AF65-F5344CB8AC3E}">
        <p14:creationId xmlns:p14="http://schemas.microsoft.com/office/powerpoint/2010/main" val="37714806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37537" cy="889000"/>
          </a:xfrm>
        </p:spPr>
        <p:txBody>
          <a:bodyPr/>
          <a:lstStyle/>
          <a:p>
            <a:r>
              <a:rPr lang="en-US" dirty="0"/>
              <a:t>Atomics and Synchronization Flags</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latin typeface="Tahoma" pitchFamily="34" charset="0"/>
                <a:cs typeface="Arial" pitchFamily="34" charset="0"/>
              </a:rPr>
              <a:pPr>
                <a:defRPr/>
              </a:pPr>
              <a:t>229</a:t>
            </a:fld>
            <a:endParaRPr lang="en-US" dirty="0">
              <a:solidFill>
                <a:srgbClr val="000000"/>
              </a:solidFill>
              <a:latin typeface="Tahoma" pitchFamily="34" charset="0"/>
              <a:cs typeface="Arial" pitchFamily="34" charset="0"/>
            </a:endParaRPr>
          </a:p>
        </p:txBody>
      </p:sp>
      <p:sp>
        <p:nvSpPr>
          <p:cNvPr id="5" name="Rectangle 3"/>
          <p:cNvSpPr txBox="1">
            <a:spLocks noChangeArrowheads="1"/>
          </p:cNvSpPr>
          <p:nvPr/>
        </p:nvSpPr>
        <p:spPr bwMode="auto">
          <a:xfrm>
            <a:off x="1576389" y="533402"/>
            <a:ext cx="5586411" cy="6172199"/>
          </a:xfrm>
          <a:prstGeom prst="rect">
            <a:avLst/>
          </a:prstGeom>
          <a:solidFill>
            <a:srgbClr val="ECF7F8"/>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73000"/>
              </a:lnSpc>
              <a:buFont typeface="Wingdings" pitchFamily="2" charset="2"/>
              <a:buNone/>
            </a:pPr>
            <a:r>
              <a:rPr lang="en-US" sz="1800" noProof="1">
                <a:solidFill>
                  <a:srgbClr val="000000"/>
                </a:solidFill>
              </a:rPr>
              <a:t>int main()</a:t>
            </a:r>
          </a:p>
          <a:p>
            <a:pPr eaLnBrk="1" hangingPunct="1">
              <a:lnSpc>
                <a:spcPct val="73000"/>
              </a:lnSpc>
              <a:buFont typeface="Wingdings" pitchFamily="2" charset="2"/>
              <a:buNone/>
            </a:pPr>
            <a:r>
              <a:rPr lang="en-US" sz="1800" noProof="1">
                <a:solidFill>
                  <a:srgbClr val="000000"/>
                </a:solidFill>
              </a:rPr>
              <a:t>{</a:t>
            </a:r>
            <a:r>
              <a:rPr lang="en-US" sz="1800" dirty="0">
                <a:solidFill>
                  <a:srgbClr val="000000"/>
                </a:solidFill>
              </a:rPr>
              <a:t>  </a:t>
            </a:r>
            <a:r>
              <a:rPr lang="en-US" sz="1800" noProof="1">
                <a:solidFill>
                  <a:srgbClr val="000000"/>
                </a:solidFill>
              </a:rPr>
              <a:t> double *A, sum, runtime;</a:t>
            </a:r>
            <a:r>
              <a:rPr lang="en-US" sz="1800" dirty="0">
                <a:solidFill>
                  <a:srgbClr val="000000"/>
                </a:solidFill>
              </a:rPr>
              <a:t>   </a:t>
            </a:r>
            <a:r>
              <a:rPr lang="en-US" sz="1800" noProof="1">
                <a:solidFill>
                  <a:srgbClr val="000000"/>
                </a:solidFill>
              </a:rPr>
              <a:t> </a:t>
            </a:r>
          </a:p>
          <a:p>
            <a:pPr eaLnBrk="1" hangingPunct="1">
              <a:lnSpc>
                <a:spcPct val="73000"/>
              </a:lnSpc>
              <a:buFont typeface="Wingdings" pitchFamily="2" charset="2"/>
              <a:buNone/>
            </a:pPr>
            <a:r>
              <a:rPr lang="en-US" sz="1800" noProof="1">
                <a:solidFill>
                  <a:srgbClr val="000000"/>
                </a:solidFill>
              </a:rPr>
              <a:t>    int numthreads, flag = 0, flg_tmp;</a:t>
            </a:r>
          </a:p>
          <a:p>
            <a:pPr eaLnBrk="1" hangingPunct="1">
              <a:lnSpc>
                <a:spcPct val="73000"/>
              </a:lnSpc>
              <a:buFont typeface="Wingdings" pitchFamily="2" charset="2"/>
              <a:buNone/>
            </a:pPr>
            <a:r>
              <a:rPr lang="en-US" sz="1800" dirty="0">
                <a:solidFill>
                  <a:srgbClr val="000000"/>
                </a:solidFill>
              </a:rPr>
              <a:t>  </a:t>
            </a:r>
            <a:r>
              <a:rPr lang="en-US" sz="1800" noProof="1">
                <a:solidFill>
                  <a:srgbClr val="000000"/>
                </a:solidFill>
              </a:rPr>
              <a:t>  A = (double *)malloc(N*sizeof(double));</a:t>
            </a:r>
          </a:p>
          <a:p>
            <a:pPr eaLnBrk="1" hangingPunct="1">
              <a:lnSpc>
                <a:spcPct val="73000"/>
              </a:lnSpc>
              <a:buFont typeface="Wingdings" pitchFamily="2" charset="2"/>
              <a:buNone/>
            </a:pPr>
            <a:r>
              <a:rPr lang="en-US" sz="1800" b="1" noProof="1">
                <a:solidFill>
                  <a:srgbClr val="740000"/>
                </a:solidFill>
              </a:rPr>
              <a:t>  </a:t>
            </a:r>
            <a:r>
              <a:rPr lang="en-US" sz="1800" b="1" dirty="0">
                <a:solidFill>
                  <a:srgbClr val="740000"/>
                </a:solidFill>
              </a:rPr>
              <a:t>  </a:t>
            </a:r>
            <a:r>
              <a:rPr lang="en-US" sz="1800" b="1" noProof="1">
                <a:solidFill>
                  <a:srgbClr val="740000"/>
                </a:solidFill>
              </a:rPr>
              <a:t>#pragma omp parallel</a:t>
            </a:r>
            <a:r>
              <a:rPr lang="en-US" sz="1800" b="1" dirty="0">
                <a:solidFill>
                  <a:srgbClr val="740000"/>
                </a:solidFill>
              </a:rPr>
              <a:t> sections</a:t>
            </a:r>
            <a:endParaRPr lang="en-US" sz="1800" b="1" noProof="1">
              <a:solidFill>
                <a:srgbClr val="740000"/>
              </a:solidFill>
            </a:endParaRPr>
          </a:p>
          <a:p>
            <a:pPr eaLnBrk="1" hangingPunct="1">
              <a:lnSpc>
                <a:spcPct val="73000"/>
              </a:lnSpc>
              <a:buFont typeface="Wingdings" pitchFamily="2" charset="2"/>
              <a:buNone/>
            </a:pPr>
            <a:r>
              <a:rPr lang="en-US" sz="1800" noProof="1">
                <a:solidFill>
                  <a:srgbClr val="000000"/>
                </a:solidFill>
              </a:rPr>
              <a:t> </a:t>
            </a:r>
            <a:r>
              <a:rPr lang="en-US" sz="1800" dirty="0">
                <a:solidFill>
                  <a:srgbClr val="000000"/>
                </a:solidFill>
              </a:rPr>
              <a:t>  </a:t>
            </a:r>
            <a:r>
              <a:rPr lang="en-US" sz="1800" noProof="1">
                <a:solidFill>
                  <a:srgbClr val="000000"/>
                </a:solidFill>
              </a:rPr>
              <a:t> {</a:t>
            </a:r>
          </a:p>
          <a:p>
            <a:pPr eaLnBrk="1" hangingPunct="1">
              <a:lnSpc>
                <a:spcPct val="73000"/>
              </a:lnSpc>
              <a:buFont typeface="Wingdings" pitchFamily="2" charset="2"/>
              <a:buNone/>
            </a:pPr>
            <a:r>
              <a:rPr lang="en-US" sz="1800" b="1" dirty="0">
                <a:solidFill>
                  <a:srgbClr val="740000"/>
                </a:solidFill>
              </a:rPr>
              <a:t>       </a:t>
            </a:r>
            <a:r>
              <a:rPr lang="en-US" sz="1800" b="1" noProof="1">
                <a:solidFill>
                  <a:srgbClr val="740000"/>
                </a:solidFill>
              </a:rPr>
              <a:t>#pragma omp section</a:t>
            </a:r>
          </a:p>
          <a:p>
            <a:pPr eaLnBrk="1" hangingPunct="1">
              <a:lnSpc>
                <a:spcPct val="73000"/>
              </a:lnSpc>
              <a:buFont typeface="Wingdings" pitchFamily="2" charset="2"/>
              <a:buNone/>
            </a:pPr>
            <a:r>
              <a:rPr lang="en-US" sz="1800" noProof="1">
                <a:solidFill>
                  <a:srgbClr val="000000"/>
                </a:solidFill>
              </a:rPr>
              <a:t>        {  fill_rand(N, A);</a:t>
            </a:r>
          </a:p>
          <a:p>
            <a:pPr eaLnBrk="1" hangingPunct="1">
              <a:lnSpc>
                <a:spcPct val="73000"/>
              </a:lnSpc>
              <a:buFont typeface="Wingdings" pitchFamily="2" charset="2"/>
              <a:buNone/>
            </a:pPr>
            <a:r>
              <a:rPr lang="en-US" sz="1800" noProof="1">
                <a:solidFill>
                  <a:srgbClr val="000000"/>
                </a:solidFill>
              </a:rPr>
              <a:t>           </a:t>
            </a:r>
            <a:r>
              <a:rPr lang="en-US" sz="1800" b="1" noProof="1">
                <a:solidFill>
                  <a:srgbClr val="740000"/>
                </a:solidFill>
              </a:rPr>
              <a:t>#pragma omp flush</a:t>
            </a:r>
          </a:p>
          <a:p>
            <a:pPr eaLnBrk="1" hangingPunct="1">
              <a:lnSpc>
                <a:spcPct val="73000"/>
              </a:lnSpc>
              <a:buFont typeface="Wingdings" pitchFamily="2" charset="2"/>
              <a:buNone/>
            </a:pPr>
            <a:r>
              <a:rPr lang="en-US" sz="1800" b="1" noProof="1">
                <a:solidFill>
                  <a:srgbClr val="740000"/>
                </a:solidFill>
              </a:rPr>
              <a:t>           #pragma omp atomic write</a:t>
            </a:r>
          </a:p>
          <a:p>
            <a:pPr eaLnBrk="1" hangingPunct="1">
              <a:lnSpc>
                <a:spcPct val="73000"/>
              </a:lnSpc>
              <a:buFont typeface="Wingdings" pitchFamily="2" charset="2"/>
              <a:buNone/>
            </a:pPr>
            <a:r>
              <a:rPr lang="en-US" sz="1800" noProof="1">
                <a:solidFill>
                  <a:srgbClr val="000000"/>
                </a:solidFill>
              </a:rPr>
              <a:t>                    flag = 1;</a:t>
            </a:r>
          </a:p>
          <a:p>
            <a:pPr eaLnBrk="1" hangingPunct="1">
              <a:lnSpc>
                <a:spcPct val="73000"/>
              </a:lnSpc>
              <a:buFont typeface="Wingdings" pitchFamily="2" charset="2"/>
              <a:buNone/>
            </a:pPr>
            <a:r>
              <a:rPr lang="en-US" sz="1800" b="1" noProof="1">
                <a:solidFill>
                  <a:srgbClr val="740000"/>
                </a:solidFill>
              </a:rPr>
              <a:t>           #pragma omp flush (flag)</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Font typeface="Wingdings" pitchFamily="2" charset="2"/>
              <a:buNone/>
            </a:pPr>
            <a:r>
              <a:rPr lang="en-US" sz="1800" b="1" noProof="1">
                <a:solidFill>
                  <a:srgbClr val="740000"/>
                </a:solidFill>
              </a:rPr>
              <a:t>        #pragma omp section</a:t>
            </a:r>
          </a:p>
          <a:p>
            <a:pPr eaLnBrk="1" hangingPunct="1">
              <a:lnSpc>
                <a:spcPct val="73000"/>
              </a:lnSpc>
              <a:buFont typeface="Wingdings" pitchFamily="2" charset="2"/>
              <a:buNone/>
            </a:pPr>
            <a:r>
              <a:rPr lang="en-US" sz="1800" noProof="1">
                <a:solidFill>
                  <a:srgbClr val="000000"/>
                </a:solidFill>
              </a:rPr>
              <a:t>        {  while (1){</a:t>
            </a:r>
          </a:p>
          <a:p>
            <a:pPr eaLnBrk="1" hangingPunct="1">
              <a:lnSpc>
                <a:spcPct val="73000"/>
              </a:lnSpc>
              <a:buFont typeface="Wingdings" pitchFamily="2" charset="2"/>
              <a:buNone/>
            </a:pPr>
            <a:r>
              <a:rPr lang="en-US" sz="1800" b="1" noProof="1">
                <a:solidFill>
                  <a:srgbClr val="740000"/>
                </a:solidFill>
              </a:rPr>
              <a:t>          </a:t>
            </a:r>
            <a:r>
              <a:rPr lang="en-US" sz="1800" b="1" dirty="0">
                <a:solidFill>
                  <a:srgbClr val="740000"/>
                </a:solidFill>
              </a:rPr>
              <a:t>     #pragma </a:t>
            </a:r>
            <a:r>
              <a:rPr lang="en-US" sz="1800" b="1" dirty="0" err="1">
                <a:solidFill>
                  <a:srgbClr val="740000"/>
                </a:solidFill>
              </a:rPr>
              <a:t>omp</a:t>
            </a:r>
            <a:r>
              <a:rPr lang="en-US" sz="1800" b="1" dirty="0">
                <a:solidFill>
                  <a:srgbClr val="740000"/>
                </a:solidFill>
              </a:rPr>
              <a:t> flush(flag) </a:t>
            </a:r>
          </a:p>
          <a:p>
            <a:pPr eaLnBrk="1" hangingPunct="1">
              <a:lnSpc>
                <a:spcPct val="73000"/>
              </a:lnSpc>
              <a:buFont typeface="Wingdings" pitchFamily="2" charset="2"/>
              <a:buNone/>
            </a:pPr>
            <a:r>
              <a:rPr lang="en-US" sz="1800" b="1" noProof="1">
                <a:solidFill>
                  <a:srgbClr val="740000"/>
                </a:solidFill>
              </a:rPr>
              <a:t>               #pragma omp atomic read</a:t>
            </a:r>
          </a:p>
          <a:p>
            <a:pPr eaLnBrk="1" hangingPunct="1">
              <a:lnSpc>
                <a:spcPct val="73000"/>
              </a:lnSpc>
              <a:buFont typeface="Wingdings" pitchFamily="2" charset="2"/>
              <a:buNone/>
            </a:pPr>
            <a:r>
              <a:rPr lang="en-US" sz="1800" noProof="1">
                <a:solidFill>
                  <a:srgbClr val="000000"/>
                </a:solidFill>
              </a:rPr>
              <a:t>                      flg_tmp= flag; </a:t>
            </a:r>
          </a:p>
          <a:p>
            <a:pPr eaLnBrk="1" hangingPunct="1">
              <a:lnSpc>
                <a:spcPct val="73000"/>
              </a:lnSpc>
              <a:buFont typeface="Wingdings" pitchFamily="2" charset="2"/>
              <a:buNone/>
            </a:pPr>
            <a:r>
              <a:rPr lang="en-US" sz="1800" noProof="1">
                <a:solidFill>
                  <a:srgbClr val="000000"/>
                </a:solidFill>
              </a:rPr>
              <a:t>                if (flg_tmp==1) break;</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None/>
            </a:pPr>
            <a:r>
              <a:rPr lang="en-US" sz="1800" b="1" noProof="1">
                <a:solidFill>
                  <a:srgbClr val="740000"/>
                </a:solidFill>
              </a:rPr>
              <a:t>            #pragma omp flush</a:t>
            </a:r>
          </a:p>
          <a:p>
            <a:pPr eaLnBrk="1" hangingPunct="1">
              <a:lnSpc>
                <a:spcPct val="73000"/>
              </a:lnSpc>
              <a:buFont typeface="Wingdings" pitchFamily="2" charset="2"/>
              <a:buNone/>
            </a:pPr>
            <a:r>
              <a:rPr lang="en-US" sz="1800" noProof="1">
                <a:solidFill>
                  <a:srgbClr val="000000"/>
                </a:solidFill>
              </a:rPr>
              <a:t>            sum = Sum_array(N, A);</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Font typeface="Wingdings" pitchFamily="2" charset="2"/>
              <a:buNone/>
            </a:pPr>
            <a:r>
              <a:rPr lang="en-US" sz="1800" noProof="1">
                <a:solidFill>
                  <a:srgbClr val="000000"/>
                </a:solidFill>
              </a:rPr>
              <a:t>      }</a:t>
            </a:r>
            <a:endParaRPr lang="en-US" sz="1800" dirty="0">
              <a:solidFill>
                <a:srgbClr val="000000"/>
              </a:solidFill>
            </a:endParaRPr>
          </a:p>
          <a:p>
            <a:pPr eaLnBrk="1" hangingPunct="1">
              <a:lnSpc>
                <a:spcPct val="73000"/>
              </a:lnSpc>
              <a:buFont typeface="Wingdings" pitchFamily="2" charset="2"/>
              <a:buNone/>
            </a:pPr>
            <a:r>
              <a:rPr lang="en-US" sz="1800" dirty="0">
                <a:solidFill>
                  <a:srgbClr val="000000"/>
                </a:solidFill>
              </a:rPr>
              <a:t>}</a:t>
            </a:r>
          </a:p>
        </p:txBody>
      </p:sp>
      <p:grpSp>
        <p:nvGrpSpPr>
          <p:cNvPr id="22" name="Group 21"/>
          <p:cNvGrpSpPr/>
          <p:nvPr/>
        </p:nvGrpSpPr>
        <p:grpSpPr>
          <a:xfrm>
            <a:off x="5185084" y="2465338"/>
            <a:ext cx="4857747" cy="2068562"/>
            <a:chOff x="3314700" y="2465338"/>
            <a:chExt cx="4857747" cy="2068562"/>
          </a:xfrm>
        </p:grpSpPr>
        <p:sp>
          <p:nvSpPr>
            <p:cNvPr id="7" name="TextBox 6"/>
            <p:cNvSpPr txBox="1"/>
            <p:nvPr/>
          </p:nvSpPr>
          <p:spPr>
            <a:xfrm>
              <a:off x="4857748" y="2465338"/>
              <a:ext cx="3314699" cy="1631216"/>
            </a:xfrm>
            <a:prstGeom prst="rect">
              <a:avLst/>
            </a:prstGeom>
            <a:solidFill>
              <a:srgbClr val="FFFFC5"/>
            </a:solidFill>
            <a:ln>
              <a:solidFill>
                <a:srgbClr val="7030A0"/>
              </a:solidFill>
            </a:ln>
          </p:spPr>
          <p:txBody>
            <a:bodyPr wrap="square" rtlCol="0">
              <a:spAutoFit/>
            </a:bodyPr>
            <a:lstStyle/>
            <a:p>
              <a:r>
                <a:rPr lang="en-US" sz="2000" b="1" dirty="0">
                  <a:solidFill>
                    <a:srgbClr val="000000"/>
                  </a:solidFill>
                </a:rPr>
                <a:t>This program is truly race free … the reads and writes of flag are protected so the two threads cannot conflict </a:t>
              </a:r>
            </a:p>
          </p:txBody>
        </p:sp>
        <p:grpSp>
          <p:nvGrpSpPr>
            <p:cNvPr id="21" name="Group 20"/>
            <p:cNvGrpSpPr/>
            <p:nvPr/>
          </p:nvGrpSpPr>
          <p:grpSpPr>
            <a:xfrm>
              <a:off x="3314700" y="2952750"/>
              <a:ext cx="1543048" cy="1581150"/>
              <a:chOff x="3314700" y="2952750"/>
              <a:chExt cx="1543048" cy="1581150"/>
            </a:xfrm>
          </p:grpSpPr>
          <p:cxnSp>
            <p:nvCxnSpPr>
              <p:cNvPr id="6" name="Straight Arrow Connector 5"/>
              <p:cNvCxnSpPr>
                <a:stCxn id="7" idx="1"/>
              </p:cNvCxnSpPr>
              <p:nvPr/>
            </p:nvCxnSpPr>
            <p:spPr bwMode="auto">
              <a:xfrm flipH="1" flipV="1">
                <a:off x="3314700" y="2952750"/>
                <a:ext cx="1543048" cy="328196"/>
              </a:xfrm>
              <a:prstGeom prst="straightConnector1">
                <a:avLst/>
              </a:prstGeom>
              <a:noFill/>
              <a:ln w="31750" cap="flat" cmpd="sng" algn="ctr">
                <a:solidFill>
                  <a:srgbClr val="7030A0"/>
                </a:solidFill>
                <a:prstDash val="solid"/>
                <a:round/>
                <a:headEnd type="none" w="med" len="med"/>
                <a:tailEnd type="arrow"/>
              </a:ln>
              <a:effectLst/>
            </p:spPr>
          </p:cxnSp>
          <p:cxnSp>
            <p:nvCxnSpPr>
              <p:cNvPr id="8" name="Straight Arrow Connector 7"/>
              <p:cNvCxnSpPr>
                <a:stCxn id="7" idx="1"/>
              </p:cNvCxnSpPr>
              <p:nvPr/>
            </p:nvCxnSpPr>
            <p:spPr bwMode="auto">
              <a:xfrm flipH="1">
                <a:off x="4086224" y="3280946"/>
                <a:ext cx="771524" cy="1252954"/>
              </a:xfrm>
              <a:prstGeom prst="straightConnector1">
                <a:avLst/>
              </a:prstGeom>
              <a:noFill/>
              <a:ln w="31750" cap="flat" cmpd="sng" algn="ctr">
                <a:solidFill>
                  <a:srgbClr val="7030A0"/>
                </a:solidFill>
                <a:prstDash val="solid"/>
                <a:round/>
                <a:headEnd type="none" w="med" len="med"/>
                <a:tailEnd type="arrow"/>
              </a:ln>
              <a:effectLst/>
            </p:spPr>
          </p:cxnSp>
        </p:grpSp>
      </p:grpSp>
      <p:grpSp>
        <p:nvGrpSpPr>
          <p:cNvPr id="23" name="Group 22"/>
          <p:cNvGrpSpPr/>
          <p:nvPr/>
        </p:nvGrpSpPr>
        <p:grpSpPr>
          <a:xfrm>
            <a:off x="4438317" y="2646948"/>
            <a:ext cx="5387475" cy="3074737"/>
            <a:chOff x="2914316" y="2646947"/>
            <a:chExt cx="5387475" cy="3074737"/>
          </a:xfrm>
        </p:grpSpPr>
        <p:sp>
          <p:nvSpPr>
            <p:cNvPr id="9" name="TextBox 8"/>
            <p:cNvSpPr txBox="1"/>
            <p:nvPr/>
          </p:nvSpPr>
          <p:spPr>
            <a:xfrm>
              <a:off x="4916570" y="4622993"/>
              <a:ext cx="3385221" cy="1015663"/>
            </a:xfrm>
            <a:prstGeom prst="rect">
              <a:avLst/>
            </a:prstGeom>
            <a:solidFill>
              <a:srgbClr val="FFFFC5"/>
            </a:solidFill>
            <a:ln>
              <a:solidFill>
                <a:srgbClr val="7030A0"/>
              </a:solidFill>
            </a:ln>
          </p:spPr>
          <p:txBody>
            <a:bodyPr wrap="square" rtlCol="0">
              <a:spAutoFit/>
            </a:bodyPr>
            <a:lstStyle/>
            <a:p>
              <a:r>
                <a:rPr lang="en-US" sz="2000" b="1" dirty="0">
                  <a:solidFill>
                    <a:srgbClr val="000000"/>
                  </a:solidFill>
                </a:rPr>
                <a:t>Still painful and error prone due to all of the flushes that are required </a:t>
              </a:r>
            </a:p>
          </p:txBody>
        </p:sp>
        <p:grpSp>
          <p:nvGrpSpPr>
            <p:cNvPr id="20" name="Group 19"/>
            <p:cNvGrpSpPr/>
            <p:nvPr/>
          </p:nvGrpSpPr>
          <p:grpSpPr>
            <a:xfrm>
              <a:off x="2914316" y="2646947"/>
              <a:ext cx="2015621" cy="3074737"/>
              <a:chOff x="2914316" y="2646947"/>
              <a:chExt cx="2015621" cy="3074737"/>
            </a:xfrm>
          </p:grpSpPr>
          <p:cxnSp>
            <p:nvCxnSpPr>
              <p:cNvPr id="10" name="Straight Arrow Connector 9"/>
              <p:cNvCxnSpPr/>
              <p:nvPr/>
            </p:nvCxnSpPr>
            <p:spPr bwMode="auto">
              <a:xfrm flipH="1">
                <a:off x="2914316" y="5204813"/>
                <a:ext cx="2015621" cy="516871"/>
              </a:xfrm>
              <a:prstGeom prst="straightConnector1">
                <a:avLst/>
              </a:prstGeom>
              <a:noFill/>
              <a:ln w="31750" cap="flat" cmpd="sng" algn="ctr">
                <a:solidFill>
                  <a:srgbClr val="7030A0"/>
                </a:solidFill>
                <a:prstDash val="solid"/>
                <a:round/>
                <a:headEnd type="none" w="med" len="med"/>
                <a:tailEnd type="arrow"/>
              </a:ln>
              <a:effectLst/>
            </p:spPr>
          </p:cxnSp>
          <p:cxnSp>
            <p:nvCxnSpPr>
              <p:cNvPr id="11" name="Straight Arrow Connector 10"/>
              <p:cNvCxnSpPr/>
              <p:nvPr/>
            </p:nvCxnSpPr>
            <p:spPr bwMode="auto">
              <a:xfrm flipH="1" flipV="1">
                <a:off x="3676316" y="4491789"/>
                <a:ext cx="1245601" cy="664899"/>
              </a:xfrm>
              <a:prstGeom prst="straightConnector1">
                <a:avLst/>
              </a:prstGeom>
              <a:noFill/>
              <a:ln w="31750" cap="flat" cmpd="sng" algn="ctr">
                <a:solidFill>
                  <a:srgbClr val="7030A0"/>
                </a:solidFill>
                <a:prstDash val="solid"/>
                <a:round/>
                <a:headEnd type="none" w="med" len="med"/>
                <a:tailEnd type="arrow"/>
              </a:ln>
              <a:effectLst/>
            </p:spPr>
          </p:cxnSp>
          <p:cxnSp>
            <p:nvCxnSpPr>
              <p:cNvPr id="14" name="Straight Arrow Connector 13"/>
              <p:cNvCxnSpPr/>
              <p:nvPr/>
            </p:nvCxnSpPr>
            <p:spPr bwMode="auto">
              <a:xfrm flipH="1" flipV="1">
                <a:off x="3475789" y="3489158"/>
                <a:ext cx="1446127" cy="1667528"/>
              </a:xfrm>
              <a:prstGeom prst="straightConnector1">
                <a:avLst/>
              </a:prstGeom>
              <a:noFill/>
              <a:ln w="31750" cap="flat" cmpd="sng" algn="ctr">
                <a:solidFill>
                  <a:srgbClr val="7030A0"/>
                </a:solidFill>
                <a:prstDash val="solid"/>
                <a:round/>
                <a:headEnd type="none" w="med" len="med"/>
                <a:tailEnd type="arrow"/>
              </a:ln>
              <a:effectLst/>
            </p:spPr>
          </p:cxnSp>
          <p:cxnSp>
            <p:nvCxnSpPr>
              <p:cNvPr id="17" name="Straight Arrow Connector 16"/>
              <p:cNvCxnSpPr/>
              <p:nvPr/>
            </p:nvCxnSpPr>
            <p:spPr bwMode="auto">
              <a:xfrm flipH="1" flipV="1">
                <a:off x="2941053" y="2646947"/>
                <a:ext cx="1980865" cy="2523109"/>
              </a:xfrm>
              <a:prstGeom prst="straightConnector1">
                <a:avLst/>
              </a:prstGeom>
              <a:noFill/>
              <a:ln w="31750" cap="flat" cmpd="sng" algn="ctr">
                <a:solidFill>
                  <a:srgbClr val="7030A0"/>
                </a:solidFill>
                <a:prstDash val="solid"/>
                <a:round/>
                <a:headEnd type="none" w="med" len="med"/>
                <a:tailEnd type="arrow"/>
              </a:ln>
              <a:effectLst/>
            </p:spPr>
          </p:cxnSp>
        </p:grpSp>
      </p:grpSp>
    </p:spTree>
    <p:extLst>
      <p:ext uri="{BB962C8B-B14F-4D97-AF65-F5344CB8AC3E}">
        <p14:creationId xmlns:p14="http://schemas.microsoft.com/office/powerpoint/2010/main" val="282680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54BD1B93-E3AE-4640-A4D9-5694853AADBB}" type="slidenum">
              <a:rPr lang="zh-CN" altLang="en-US"/>
              <a:pPr>
                <a:defRPr/>
              </a:pPr>
              <a:t>23</a:t>
            </a:fld>
            <a:endParaRPr lang="en-US" altLang="zh-CN"/>
          </a:p>
        </p:txBody>
      </p:sp>
      <p:sp>
        <p:nvSpPr>
          <p:cNvPr id="23555" name="Rectangle 2"/>
          <p:cNvSpPr>
            <a:spLocks noGrp="1" noChangeArrowheads="1"/>
          </p:cNvSpPr>
          <p:nvPr>
            <p:ph type="title"/>
          </p:nvPr>
        </p:nvSpPr>
        <p:spPr>
          <a:xfrm>
            <a:off x="273439" y="257961"/>
            <a:ext cx="9084789" cy="889000"/>
          </a:xfrm>
          <a:noFill/>
        </p:spPr>
        <p:txBody>
          <a:bodyPr/>
          <a:lstStyle/>
          <a:p>
            <a:pPr eaLnBrk="1" hangingPunct="1">
              <a:lnSpc>
                <a:spcPct val="89000"/>
              </a:lnSpc>
            </a:pPr>
            <a:r>
              <a:rPr lang="en-US" altLang="zh-CN" sz="3200" dirty="0">
                <a:ea typeface="SimSun" pitchFamily="2" charset="-122"/>
              </a:rPr>
              <a:t>Thread creation: </a:t>
            </a:r>
            <a:r>
              <a:rPr lang="en-US" altLang="zh-CN" sz="2400" dirty="0">
                <a:ea typeface="SimSun" pitchFamily="2" charset="-122"/>
              </a:rPr>
              <a:t>How many threads did you actually get?</a:t>
            </a:r>
          </a:p>
        </p:txBody>
      </p:sp>
      <p:sp>
        <p:nvSpPr>
          <p:cNvPr id="23556" name="Rectangle 3"/>
          <p:cNvSpPr>
            <a:spLocks noGrp="1" noChangeArrowheads="1"/>
          </p:cNvSpPr>
          <p:nvPr>
            <p:ph type="body" idx="1"/>
          </p:nvPr>
        </p:nvSpPr>
        <p:spPr>
          <a:xfrm>
            <a:off x="539051" y="972045"/>
            <a:ext cx="10947748" cy="1847356"/>
          </a:xfrm>
          <a:noFill/>
        </p:spPr>
        <p:txBody>
          <a:bodyPr/>
          <a:lstStyle/>
          <a:p>
            <a:pPr eaLnBrk="1" hangingPunct="1">
              <a:lnSpc>
                <a:spcPct val="94000"/>
              </a:lnSpc>
            </a:pPr>
            <a:r>
              <a:rPr lang="en-US" altLang="zh-CN" sz="2000" dirty="0">
                <a:ea typeface="SimSun" pitchFamily="2" charset="-122"/>
              </a:rPr>
              <a:t>Request a number of threads with </a:t>
            </a:r>
            <a:r>
              <a:rPr lang="en-US" altLang="zh-CN" sz="2000" dirty="0" err="1">
                <a:ea typeface="SimSun" pitchFamily="2" charset="-122"/>
              </a:rPr>
              <a:t>omp_set_num_threads</a:t>
            </a:r>
            <a:r>
              <a:rPr lang="en-US" altLang="zh-CN" sz="2000" dirty="0">
                <a:ea typeface="SimSun" pitchFamily="2" charset="-122"/>
              </a:rPr>
              <a:t>()</a:t>
            </a:r>
          </a:p>
          <a:p>
            <a:pPr eaLnBrk="1" hangingPunct="1">
              <a:lnSpc>
                <a:spcPct val="94000"/>
              </a:lnSpc>
            </a:pPr>
            <a:r>
              <a:rPr lang="en-US" altLang="zh-CN" sz="2000" dirty="0">
                <a:ea typeface="SimSun" pitchFamily="2" charset="-122"/>
              </a:rPr>
              <a:t>The number requested may not be the number you actually get.</a:t>
            </a:r>
          </a:p>
          <a:p>
            <a:pPr lvl="1" eaLnBrk="1" hangingPunct="1">
              <a:lnSpc>
                <a:spcPct val="94000"/>
              </a:lnSpc>
            </a:pPr>
            <a:r>
              <a:rPr lang="en-US" altLang="zh-CN" dirty="0">
                <a:ea typeface="SimSun" pitchFamily="2" charset="-122"/>
              </a:rPr>
              <a:t>An implementation may silently give you fewer threads than you requested.</a:t>
            </a:r>
          </a:p>
          <a:p>
            <a:pPr lvl="1" eaLnBrk="1" hangingPunct="1">
              <a:lnSpc>
                <a:spcPct val="94000"/>
              </a:lnSpc>
            </a:pPr>
            <a:r>
              <a:rPr lang="en-US" altLang="zh-CN" dirty="0">
                <a:ea typeface="SimSun" pitchFamily="2" charset="-122"/>
              </a:rPr>
              <a:t>Once a team of threads has launched, it will not be reduced.</a:t>
            </a:r>
          </a:p>
        </p:txBody>
      </p:sp>
      <p:sp>
        <p:nvSpPr>
          <p:cNvPr id="23557" name="Rectangle 4"/>
          <p:cNvSpPr>
            <a:spLocks noChangeArrowheads="1"/>
          </p:cNvSpPr>
          <p:nvPr/>
        </p:nvSpPr>
        <p:spPr bwMode="auto">
          <a:xfrm>
            <a:off x="3849584" y="3027967"/>
            <a:ext cx="5638800" cy="2709076"/>
          </a:xfrm>
          <a:prstGeom prst="rect">
            <a:avLst/>
          </a:prstGeom>
          <a:solidFill>
            <a:srgbClr val="F9F9F9"/>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double A[1000];</a:t>
            </a:r>
            <a:br>
              <a:rPr lang="en-US" altLang="zh-CN" sz="2000" dirty="0">
                <a:latin typeface="Arial" charset="0"/>
              </a:rPr>
            </a:br>
            <a:r>
              <a:rPr lang="en-US" altLang="zh-CN" sz="2000" dirty="0" err="1">
                <a:latin typeface="Arial" charset="0"/>
              </a:rPr>
              <a:t>omp_set_num_threads</a:t>
            </a:r>
            <a:r>
              <a:rPr lang="en-US" altLang="zh-CN" sz="2000" dirty="0">
                <a:latin typeface="Arial" charset="0"/>
              </a:rPr>
              <a:t>(4);</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a:t>
            </a:r>
            <a:br>
              <a:rPr lang="en-US" altLang="zh-CN" sz="2000" dirty="0">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int</a:t>
            </a: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br>
              <a:rPr lang="en-US" altLang="zh-CN" sz="2000" dirty="0">
                <a:latin typeface="Arial" charset="0"/>
              </a:rPr>
            </a:br>
            <a:r>
              <a:rPr lang="en-US" altLang="zh-CN" sz="2000" dirty="0">
                <a:latin typeface="Arial" charset="0"/>
              </a:rPr>
              <a:t>    	pooh(ID,A);</a:t>
            </a:r>
            <a:br>
              <a:rPr lang="en-US" altLang="zh-CN" sz="2000" dirty="0">
                <a:latin typeface="Arial" charset="0"/>
              </a:rPr>
            </a:br>
            <a:r>
              <a:rPr lang="en-US" altLang="zh-CN" sz="2000" dirty="0">
                <a:latin typeface="Arial" charset="0"/>
              </a:rPr>
              <a:t>}</a:t>
            </a:r>
          </a:p>
        </p:txBody>
      </p:sp>
      <p:sp>
        <p:nvSpPr>
          <p:cNvPr id="1641477" name="Rectangle 5"/>
          <p:cNvSpPr>
            <a:spLocks noChangeArrowheads="1"/>
          </p:cNvSpPr>
          <p:nvPr/>
        </p:nvSpPr>
        <p:spPr bwMode="auto">
          <a:xfrm>
            <a:off x="1567751" y="5992366"/>
            <a:ext cx="8683625" cy="628650"/>
          </a:xfrm>
          <a:prstGeom prst="rect">
            <a:avLst/>
          </a:prstGeom>
          <a:noFill/>
          <a:ln w="9525">
            <a:noFill/>
            <a:miter lim="800000"/>
            <a:headEnd/>
            <a:tailEnd/>
          </a:ln>
          <a:effectLst/>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defRPr/>
            </a:pPr>
            <a:r>
              <a:rPr lang="en-US" altLang="zh-CN" sz="2000" dirty="0">
                <a:latin typeface="Arial" pitchFamily="34" charset="0"/>
                <a:ea typeface="SimSun" pitchFamily="2" charset="-122"/>
              </a:rPr>
              <a:t>Each thread calls pooh(ID,A) for ID = 0 to nthrds-1</a:t>
            </a:r>
          </a:p>
        </p:txBody>
      </p:sp>
      <p:sp>
        <p:nvSpPr>
          <p:cNvPr id="1641478" name="Rectangle 6"/>
          <p:cNvSpPr>
            <a:spLocks noChangeArrowheads="1"/>
          </p:cNvSpPr>
          <p:nvPr/>
        </p:nvSpPr>
        <p:spPr bwMode="auto">
          <a:xfrm>
            <a:off x="1638300" y="3195720"/>
            <a:ext cx="1676400" cy="2286000"/>
          </a:xfrm>
          <a:prstGeom prst="rect">
            <a:avLst/>
          </a:prstGeom>
          <a:solidFill>
            <a:srgbClr val="FFFFE7"/>
          </a:solidFill>
          <a:ln w="9525">
            <a:solidFill>
              <a:schemeClr val="tx2"/>
            </a:solidFill>
            <a:miter lim="800000"/>
            <a:headEnd/>
            <a:tailEnd/>
          </a:ln>
          <a:effectLst>
            <a:outerShdw dist="107763" dir="2700000" algn="ctr" rotWithShape="0">
              <a:schemeClr val="bg2"/>
            </a:outerShdw>
          </a:effectLst>
        </p:spPr>
        <p:txBody>
          <a:bodyPr lIns="92075" tIns="46038" rIns="92075" bIns="46038">
            <a:spAutoFit/>
          </a:bodyPr>
          <a:lstStyle/>
          <a:p>
            <a:pPr algn="ctr">
              <a:spcBef>
                <a:spcPct val="50000"/>
              </a:spcBef>
              <a:defRPr/>
            </a:pPr>
            <a:r>
              <a:rPr lang="en-US" altLang="zh-CN" sz="2000" dirty="0">
                <a:latin typeface="Arial" charset="0"/>
              </a:rPr>
              <a:t>Each thread executes  a copy of the code</a:t>
            </a:r>
            <a:r>
              <a:rPr lang="en-US" altLang="zh-CN" dirty="0">
                <a:latin typeface="Arial" charset="0"/>
              </a:rPr>
              <a:t> </a:t>
            </a:r>
            <a:r>
              <a:rPr lang="en-US" altLang="zh-CN" sz="2000" dirty="0">
                <a:latin typeface="Arial" charset="0"/>
              </a:rPr>
              <a:t>within the structured block</a:t>
            </a:r>
            <a:endParaRPr lang="en-US" altLang="zh-CN" dirty="0">
              <a:latin typeface="Arial" charset="0"/>
            </a:endParaRPr>
          </a:p>
        </p:txBody>
      </p:sp>
      <p:grpSp>
        <p:nvGrpSpPr>
          <p:cNvPr id="2" name="Group 12"/>
          <p:cNvGrpSpPr>
            <a:grpSpLocks/>
          </p:cNvGrpSpPr>
          <p:nvPr/>
        </p:nvGrpSpPr>
        <p:grpSpPr bwMode="auto">
          <a:xfrm>
            <a:off x="7010400" y="3048001"/>
            <a:ext cx="3657600" cy="1006475"/>
            <a:chOff x="3456" y="1920"/>
            <a:chExt cx="2304" cy="634"/>
          </a:xfrm>
        </p:grpSpPr>
        <p:sp>
          <p:nvSpPr>
            <p:cNvPr id="1641479" name="Text Box 7"/>
            <p:cNvSpPr txBox="1">
              <a:spLocks noChangeArrowheads="1"/>
            </p:cNvSpPr>
            <p:nvPr/>
          </p:nvSpPr>
          <p:spPr bwMode="auto">
            <a:xfrm>
              <a:off x="4224" y="1920"/>
              <a:ext cx="1536" cy="6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ltLang="zh-CN" sz="2000" dirty="0">
                  <a:latin typeface="Arial" charset="0"/>
                </a:rPr>
                <a:t>Runtime function to request a certain number of threads</a:t>
              </a:r>
            </a:p>
          </p:txBody>
        </p:sp>
        <p:sp>
          <p:nvSpPr>
            <p:cNvPr id="23563" name="Line 8"/>
            <p:cNvSpPr>
              <a:spLocks noChangeShapeType="1"/>
            </p:cNvSpPr>
            <p:nvPr/>
          </p:nvSpPr>
          <p:spPr bwMode="auto">
            <a:xfrm flipH="1">
              <a:off x="3456" y="2208"/>
              <a:ext cx="768" cy="29"/>
            </a:xfrm>
            <a:prstGeom prst="line">
              <a:avLst/>
            </a:prstGeom>
            <a:noFill/>
            <a:ln w="38100">
              <a:solidFill>
                <a:schemeClr val="tx1"/>
              </a:solidFill>
              <a:round/>
              <a:headEnd type="none" w="sm" len="sm"/>
              <a:tailEnd type="triangle" w="sm" len="sm"/>
            </a:ln>
          </p:spPr>
          <p:txBody>
            <a:bodyPr wrap="none" anchor="ctr"/>
            <a:lstStyle/>
            <a:p>
              <a:endParaRPr lang="en-US"/>
            </a:p>
          </p:txBody>
        </p:sp>
      </p:grpSp>
      <p:grpSp>
        <p:nvGrpSpPr>
          <p:cNvPr id="14" name="Group 12"/>
          <p:cNvGrpSpPr>
            <a:grpSpLocks/>
          </p:cNvGrpSpPr>
          <p:nvPr/>
        </p:nvGrpSpPr>
        <p:grpSpPr bwMode="auto">
          <a:xfrm>
            <a:off x="7252237" y="5126839"/>
            <a:ext cx="3207451" cy="1450975"/>
            <a:chOff x="3736" y="1840"/>
            <a:chExt cx="2024" cy="914"/>
          </a:xfrm>
        </p:grpSpPr>
        <p:sp>
          <p:nvSpPr>
            <p:cNvPr id="15" name="Text Box 7"/>
            <p:cNvSpPr txBox="1">
              <a:spLocks noChangeArrowheads="1"/>
            </p:cNvSpPr>
            <p:nvPr/>
          </p:nvSpPr>
          <p:spPr bwMode="auto">
            <a:xfrm>
              <a:off x="4224" y="1920"/>
              <a:ext cx="1536" cy="834"/>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ltLang="zh-CN" sz="2000" dirty="0">
                  <a:latin typeface="Arial" charset="0"/>
                </a:rPr>
                <a:t>Runtime function to return actual number of threads in the team</a:t>
              </a:r>
            </a:p>
          </p:txBody>
        </p:sp>
        <p:sp>
          <p:nvSpPr>
            <p:cNvPr id="16" name="Line 8"/>
            <p:cNvSpPr>
              <a:spLocks noChangeShapeType="1"/>
            </p:cNvSpPr>
            <p:nvPr/>
          </p:nvSpPr>
          <p:spPr bwMode="auto">
            <a:xfrm flipH="1" flipV="1">
              <a:off x="3736" y="1840"/>
              <a:ext cx="488" cy="368"/>
            </a:xfrm>
            <a:prstGeom prst="line">
              <a:avLst/>
            </a:prstGeom>
            <a:noFill/>
            <a:ln w="38100">
              <a:solidFill>
                <a:schemeClr val="tx1"/>
              </a:solidFill>
              <a:round/>
              <a:headEnd type="none" w="sm" len="sm"/>
              <a:tailEnd type="triangle" w="sm" len="sm"/>
            </a:ln>
          </p:spPr>
          <p:txBody>
            <a:bodyPr wrap="none" anchor="ctr"/>
            <a:lstStyle/>
            <a:p>
              <a:endParaRPr lang="en-US"/>
            </a:p>
          </p:txBody>
        </p:sp>
      </p:grpSp>
    </p:spTree>
    <p:extLst>
      <p:ext uri="{BB962C8B-B14F-4D97-AF65-F5344CB8AC3E}">
        <p14:creationId xmlns:p14="http://schemas.microsoft.com/office/powerpoint/2010/main" val="1152271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4.0 Atomic: </a:t>
            </a:r>
            <a:r>
              <a:rPr lang="en-US" sz="2800" dirty="0"/>
              <a:t>Sequential consistency</a:t>
            </a:r>
          </a:p>
        </p:txBody>
      </p:sp>
      <p:sp>
        <p:nvSpPr>
          <p:cNvPr id="3" name="Content Placeholder 2"/>
          <p:cNvSpPr>
            <a:spLocks noGrp="1"/>
          </p:cNvSpPr>
          <p:nvPr>
            <p:ph idx="1"/>
          </p:nvPr>
        </p:nvSpPr>
        <p:spPr>
          <a:xfrm>
            <a:off x="222252" y="1030946"/>
            <a:ext cx="10983384" cy="5230452"/>
          </a:xfrm>
        </p:spPr>
        <p:txBody>
          <a:bodyPr/>
          <a:lstStyle/>
          <a:p>
            <a:r>
              <a:rPr lang="en-US" dirty="0"/>
              <a:t>Sequential consistency:</a:t>
            </a:r>
          </a:p>
          <a:p>
            <a:pPr lvl="1"/>
            <a:r>
              <a:rPr lang="en-US" dirty="0"/>
              <a:t>The order of loads and stores in a race-free program appear in some interleaved order and all threads in the team see this same order.</a:t>
            </a:r>
          </a:p>
          <a:p>
            <a:r>
              <a:rPr lang="en-US" dirty="0" err="1"/>
              <a:t>OpenMP</a:t>
            </a:r>
            <a:r>
              <a:rPr lang="en-US" dirty="0"/>
              <a:t> 4.0 added an optional clause to atomics</a:t>
            </a:r>
          </a:p>
          <a:p>
            <a:pPr lvl="1"/>
            <a:r>
              <a:rPr lang="en-US" dirty="0"/>
              <a:t>#pragma </a:t>
            </a:r>
            <a:r>
              <a:rPr lang="en-US" dirty="0" err="1"/>
              <a:t>omp</a:t>
            </a:r>
            <a:r>
              <a:rPr lang="en-US" dirty="0"/>
              <a:t> atomic [read | write | update | capture] [</a:t>
            </a:r>
            <a:r>
              <a:rPr lang="en-US" b="1" dirty="0" err="1">
                <a:solidFill>
                  <a:srgbClr val="800000"/>
                </a:solidFill>
              </a:rPr>
              <a:t>seq_cst</a:t>
            </a:r>
            <a:r>
              <a:rPr lang="en-US" dirty="0"/>
              <a:t>]</a:t>
            </a:r>
          </a:p>
          <a:p>
            <a:r>
              <a:rPr lang="en-US" dirty="0"/>
              <a:t>In more pragmatic terms:</a:t>
            </a:r>
          </a:p>
          <a:p>
            <a:pPr lvl="1"/>
            <a:r>
              <a:rPr lang="en-US" dirty="0"/>
              <a:t>If the </a:t>
            </a:r>
            <a:r>
              <a:rPr lang="en-US" dirty="0" err="1"/>
              <a:t>seq_cst</a:t>
            </a:r>
            <a:r>
              <a:rPr lang="en-US" dirty="0"/>
              <a:t> clause is included, </a:t>
            </a:r>
            <a:r>
              <a:rPr lang="en-US" dirty="0" err="1"/>
              <a:t>OpenMP</a:t>
            </a:r>
            <a:r>
              <a:rPr lang="en-US" dirty="0"/>
              <a:t> adds a flush without an argument list to the atomic operation so you don’t need to.</a:t>
            </a:r>
          </a:p>
          <a:p>
            <a:r>
              <a:rPr lang="en-US" dirty="0"/>
              <a:t>In terms of the C++’11 memory model:</a:t>
            </a:r>
          </a:p>
          <a:p>
            <a:pPr lvl="1"/>
            <a:r>
              <a:rPr lang="en-US" dirty="0"/>
              <a:t>Use of the </a:t>
            </a:r>
            <a:r>
              <a:rPr lang="en-US" dirty="0" err="1"/>
              <a:t>seq_cst</a:t>
            </a:r>
            <a:r>
              <a:rPr lang="en-US" dirty="0"/>
              <a:t> clause makes atomics follow the sequentially consistent memory order.</a:t>
            </a:r>
          </a:p>
          <a:p>
            <a:pPr lvl="1"/>
            <a:r>
              <a:rPr lang="en-US" dirty="0"/>
              <a:t>Leaving off the </a:t>
            </a:r>
            <a:r>
              <a:rPr lang="en-US" dirty="0" err="1"/>
              <a:t>seq_cst</a:t>
            </a:r>
            <a:r>
              <a:rPr lang="en-US" dirty="0"/>
              <a:t> clause makes the atomics relaxed.</a:t>
            </a:r>
          </a:p>
        </p:txBody>
      </p:sp>
      <p:sp>
        <p:nvSpPr>
          <p:cNvPr id="4" name="Slide Number Placeholder 3"/>
          <p:cNvSpPr>
            <a:spLocks noGrp="1"/>
          </p:cNvSpPr>
          <p:nvPr>
            <p:ph type="sldNum" sz="quarter" idx="10"/>
          </p:nvPr>
        </p:nvSpPr>
        <p:spPr/>
        <p:txBody>
          <a:bodyPr/>
          <a:lstStyle/>
          <a:p>
            <a:pPr>
              <a:defRPr/>
            </a:pPr>
            <a:fld id="{9645A912-1B1C-4C9D-BC46-901A61A2F332}" type="slidenum">
              <a:rPr lang="zh-CN" altLang="en-US" smtClean="0"/>
              <a:pPr>
                <a:defRPr/>
              </a:pPr>
              <a:t>230</a:t>
            </a:fld>
            <a:endParaRPr lang="en-US" altLang="zh-CN"/>
          </a:p>
        </p:txBody>
      </p:sp>
      <p:sp>
        <p:nvSpPr>
          <p:cNvPr id="5" name="24-Point Star 4"/>
          <p:cNvSpPr/>
          <p:nvPr/>
        </p:nvSpPr>
        <p:spPr bwMode="auto">
          <a:xfrm>
            <a:off x="9293413" y="702238"/>
            <a:ext cx="1155639" cy="749569"/>
          </a:xfrm>
          <a:prstGeom prst="star24">
            <a:avLst/>
          </a:prstGeom>
          <a:solidFill>
            <a:srgbClr val="FFFF00"/>
          </a:solidFill>
          <a:ln w="9525" cap="flat" cmpd="sng" algn="ctr">
            <a:solidFill>
              <a:schemeClr val="tx1"/>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algn="ctr" fontAlgn="base">
              <a:spcBef>
                <a:spcPct val="0"/>
              </a:spcBef>
              <a:spcAft>
                <a:spcPct val="0"/>
              </a:spcAft>
            </a:pPr>
            <a:r>
              <a:rPr lang="en-US" sz="2000" b="1" dirty="0">
                <a:solidFill>
                  <a:srgbClr val="FF0000"/>
                </a:solidFill>
                <a:ea typeface="SimSun" pitchFamily="2" charset="-122"/>
              </a:rPr>
              <a:t>4.0</a:t>
            </a:r>
          </a:p>
        </p:txBody>
      </p:sp>
      <p:sp>
        <p:nvSpPr>
          <p:cNvPr id="6" name="TextBox 5"/>
          <p:cNvSpPr txBox="1"/>
          <p:nvPr/>
        </p:nvSpPr>
        <p:spPr>
          <a:xfrm>
            <a:off x="1703295" y="5752357"/>
            <a:ext cx="8800353" cy="707886"/>
          </a:xfrm>
          <a:prstGeom prst="rect">
            <a:avLst/>
          </a:prstGeom>
          <a:solidFill>
            <a:schemeClr val="bg1"/>
          </a:solidFill>
          <a:ln w="38100">
            <a:solidFill>
              <a:schemeClr val="tx1"/>
            </a:solidFill>
          </a:ln>
        </p:spPr>
        <p:txBody>
          <a:bodyPr wrap="square" rtlCol="0">
            <a:spAutoFit/>
          </a:bodyPr>
          <a:lstStyle/>
          <a:p>
            <a:pPr algn="ctr"/>
            <a:r>
              <a:rPr lang="en-US" sz="2000" dirty="0"/>
              <a:t>Advice to programmers: save yourself a world of hurt … let </a:t>
            </a:r>
            <a:r>
              <a:rPr lang="en-US" sz="2000" dirty="0" err="1"/>
              <a:t>OpenMP</a:t>
            </a:r>
            <a:r>
              <a:rPr lang="en-US" sz="2000" dirty="0"/>
              <a:t> take care of your flushes for you whenever possible … use </a:t>
            </a:r>
            <a:r>
              <a:rPr lang="en-US" sz="2000" dirty="0" err="1"/>
              <a:t>seq_cst</a:t>
            </a:r>
            <a:endParaRPr lang="en-US" sz="2000" dirty="0"/>
          </a:p>
        </p:txBody>
      </p:sp>
    </p:spTree>
    <p:extLst>
      <p:ext uri="{BB962C8B-B14F-4D97-AF65-F5344CB8AC3E}">
        <p14:creationId xmlns:p14="http://schemas.microsoft.com/office/powerpoint/2010/main" val="2294533007"/>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0"/>
            <a:ext cx="8237537" cy="889000"/>
          </a:xfrm>
        </p:spPr>
        <p:txBody>
          <a:bodyPr/>
          <a:lstStyle/>
          <a:p>
            <a:r>
              <a:rPr lang="en-US" dirty="0"/>
              <a:t>Atomics and Synchronization Flags (4.0)</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latin typeface="Tahoma" pitchFamily="34" charset="0"/>
                <a:cs typeface="Arial" pitchFamily="34" charset="0"/>
              </a:rPr>
              <a:pPr>
                <a:defRPr/>
              </a:pPr>
              <a:t>231</a:t>
            </a:fld>
            <a:endParaRPr lang="en-US" dirty="0">
              <a:solidFill>
                <a:srgbClr val="000000"/>
              </a:solidFill>
              <a:latin typeface="Tahoma" pitchFamily="34" charset="0"/>
              <a:cs typeface="Arial" pitchFamily="34" charset="0"/>
            </a:endParaRPr>
          </a:p>
        </p:txBody>
      </p:sp>
      <p:sp>
        <p:nvSpPr>
          <p:cNvPr id="5" name="Rectangle 3"/>
          <p:cNvSpPr txBox="1">
            <a:spLocks noChangeArrowheads="1"/>
          </p:cNvSpPr>
          <p:nvPr/>
        </p:nvSpPr>
        <p:spPr bwMode="auto">
          <a:xfrm>
            <a:off x="1576389" y="533402"/>
            <a:ext cx="5586411" cy="6172199"/>
          </a:xfrm>
          <a:prstGeom prst="rect">
            <a:avLst/>
          </a:prstGeom>
          <a:solidFill>
            <a:srgbClr val="ECF7F8"/>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73000"/>
              </a:lnSpc>
              <a:buFont typeface="Wingdings" pitchFamily="2" charset="2"/>
              <a:buNone/>
            </a:pPr>
            <a:r>
              <a:rPr lang="en-US" sz="1800" noProof="1">
                <a:solidFill>
                  <a:srgbClr val="000000"/>
                </a:solidFill>
              </a:rPr>
              <a:t>int main()</a:t>
            </a:r>
          </a:p>
          <a:p>
            <a:pPr eaLnBrk="1" hangingPunct="1">
              <a:lnSpc>
                <a:spcPct val="73000"/>
              </a:lnSpc>
              <a:buFont typeface="Wingdings" pitchFamily="2" charset="2"/>
              <a:buNone/>
            </a:pPr>
            <a:r>
              <a:rPr lang="en-US" sz="1800" noProof="1">
                <a:solidFill>
                  <a:srgbClr val="000000"/>
                </a:solidFill>
              </a:rPr>
              <a:t>{</a:t>
            </a:r>
            <a:r>
              <a:rPr lang="en-US" sz="1800" dirty="0">
                <a:solidFill>
                  <a:srgbClr val="000000"/>
                </a:solidFill>
              </a:rPr>
              <a:t>  </a:t>
            </a:r>
            <a:r>
              <a:rPr lang="en-US" sz="1800" noProof="1">
                <a:solidFill>
                  <a:srgbClr val="000000"/>
                </a:solidFill>
              </a:rPr>
              <a:t> double *A, sum, runtime;</a:t>
            </a:r>
            <a:r>
              <a:rPr lang="en-US" sz="1800" dirty="0">
                <a:solidFill>
                  <a:srgbClr val="000000"/>
                </a:solidFill>
              </a:rPr>
              <a:t>   </a:t>
            </a:r>
            <a:r>
              <a:rPr lang="en-US" sz="1800" noProof="1">
                <a:solidFill>
                  <a:srgbClr val="000000"/>
                </a:solidFill>
              </a:rPr>
              <a:t> </a:t>
            </a:r>
          </a:p>
          <a:p>
            <a:pPr eaLnBrk="1" hangingPunct="1">
              <a:lnSpc>
                <a:spcPct val="73000"/>
              </a:lnSpc>
              <a:buFont typeface="Wingdings" pitchFamily="2" charset="2"/>
              <a:buNone/>
            </a:pPr>
            <a:r>
              <a:rPr lang="en-US" sz="1800" noProof="1">
                <a:solidFill>
                  <a:srgbClr val="000000"/>
                </a:solidFill>
              </a:rPr>
              <a:t>    int numthreads, flag = 0, flg_tmp;</a:t>
            </a:r>
          </a:p>
          <a:p>
            <a:pPr eaLnBrk="1" hangingPunct="1">
              <a:lnSpc>
                <a:spcPct val="73000"/>
              </a:lnSpc>
              <a:buFont typeface="Wingdings" pitchFamily="2" charset="2"/>
              <a:buNone/>
            </a:pPr>
            <a:r>
              <a:rPr lang="en-US" sz="1800" dirty="0">
                <a:solidFill>
                  <a:srgbClr val="000000"/>
                </a:solidFill>
              </a:rPr>
              <a:t>  </a:t>
            </a:r>
            <a:r>
              <a:rPr lang="en-US" sz="1800" noProof="1">
                <a:solidFill>
                  <a:srgbClr val="000000"/>
                </a:solidFill>
              </a:rPr>
              <a:t>  A = (double *)malloc(N*sizeof(double));</a:t>
            </a:r>
          </a:p>
          <a:p>
            <a:pPr eaLnBrk="1" hangingPunct="1">
              <a:lnSpc>
                <a:spcPct val="73000"/>
              </a:lnSpc>
              <a:buFont typeface="Wingdings" pitchFamily="2" charset="2"/>
              <a:buNone/>
            </a:pPr>
            <a:r>
              <a:rPr lang="en-US" sz="1800" b="1" noProof="1">
                <a:solidFill>
                  <a:srgbClr val="740000"/>
                </a:solidFill>
              </a:rPr>
              <a:t>  </a:t>
            </a:r>
            <a:r>
              <a:rPr lang="en-US" sz="1800" b="1" dirty="0">
                <a:solidFill>
                  <a:srgbClr val="740000"/>
                </a:solidFill>
              </a:rPr>
              <a:t>  </a:t>
            </a:r>
            <a:r>
              <a:rPr lang="en-US" sz="1800" b="1" noProof="1">
                <a:solidFill>
                  <a:srgbClr val="740000"/>
                </a:solidFill>
              </a:rPr>
              <a:t>#pragma omp parallel</a:t>
            </a:r>
            <a:r>
              <a:rPr lang="en-US" sz="1800" b="1" dirty="0">
                <a:solidFill>
                  <a:srgbClr val="740000"/>
                </a:solidFill>
              </a:rPr>
              <a:t> sections</a:t>
            </a:r>
            <a:endParaRPr lang="en-US" sz="1800" b="1" noProof="1">
              <a:solidFill>
                <a:srgbClr val="740000"/>
              </a:solidFill>
            </a:endParaRPr>
          </a:p>
          <a:p>
            <a:pPr eaLnBrk="1" hangingPunct="1">
              <a:lnSpc>
                <a:spcPct val="73000"/>
              </a:lnSpc>
              <a:buFont typeface="Wingdings" pitchFamily="2" charset="2"/>
              <a:buNone/>
            </a:pPr>
            <a:r>
              <a:rPr lang="en-US" sz="1800" noProof="1">
                <a:solidFill>
                  <a:srgbClr val="000000"/>
                </a:solidFill>
              </a:rPr>
              <a:t> </a:t>
            </a:r>
            <a:r>
              <a:rPr lang="en-US" sz="1800" dirty="0">
                <a:solidFill>
                  <a:srgbClr val="000000"/>
                </a:solidFill>
              </a:rPr>
              <a:t>  </a:t>
            </a:r>
            <a:r>
              <a:rPr lang="en-US" sz="1800" noProof="1">
                <a:solidFill>
                  <a:srgbClr val="000000"/>
                </a:solidFill>
              </a:rPr>
              <a:t> {</a:t>
            </a:r>
          </a:p>
          <a:p>
            <a:pPr eaLnBrk="1" hangingPunct="1">
              <a:lnSpc>
                <a:spcPct val="73000"/>
              </a:lnSpc>
              <a:buFont typeface="Wingdings" pitchFamily="2" charset="2"/>
              <a:buNone/>
            </a:pPr>
            <a:r>
              <a:rPr lang="en-US" sz="1800" b="1" dirty="0">
                <a:solidFill>
                  <a:srgbClr val="740000"/>
                </a:solidFill>
              </a:rPr>
              <a:t>       </a:t>
            </a:r>
            <a:r>
              <a:rPr lang="en-US" sz="1800" b="1" noProof="1">
                <a:solidFill>
                  <a:srgbClr val="740000"/>
                </a:solidFill>
              </a:rPr>
              <a:t>#pragma omp section</a:t>
            </a:r>
          </a:p>
          <a:p>
            <a:pPr eaLnBrk="1" hangingPunct="1">
              <a:lnSpc>
                <a:spcPct val="73000"/>
              </a:lnSpc>
              <a:buFont typeface="Wingdings" pitchFamily="2" charset="2"/>
              <a:buNone/>
            </a:pPr>
            <a:r>
              <a:rPr lang="en-US" sz="1800" noProof="1">
                <a:solidFill>
                  <a:srgbClr val="000000"/>
                </a:solidFill>
              </a:rPr>
              <a:t>        {  fill_rand(N, A);</a:t>
            </a:r>
          </a:p>
          <a:p>
            <a:pPr eaLnBrk="1" hangingPunct="1">
              <a:lnSpc>
                <a:spcPct val="73000"/>
              </a:lnSpc>
              <a:buFont typeface="Wingdings" pitchFamily="2" charset="2"/>
              <a:buNone/>
            </a:pPr>
            <a:r>
              <a:rPr lang="en-US" sz="1800" noProof="1">
                <a:solidFill>
                  <a:srgbClr val="000000"/>
                </a:solidFill>
              </a:rPr>
              <a:t>           </a:t>
            </a:r>
            <a:endParaRPr lang="en-US" sz="1800" b="1" noProof="1">
              <a:solidFill>
                <a:srgbClr val="740000"/>
              </a:solidFill>
            </a:endParaRPr>
          </a:p>
          <a:p>
            <a:pPr eaLnBrk="1" hangingPunct="1">
              <a:lnSpc>
                <a:spcPct val="73000"/>
              </a:lnSpc>
              <a:buFont typeface="Wingdings" pitchFamily="2" charset="2"/>
              <a:buNone/>
            </a:pPr>
            <a:r>
              <a:rPr lang="en-US" sz="1800" b="1" noProof="1">
                <a:solidFill>
                  <a:srgbClr val="740000"/>
                </a:solidFill>
              </a:rPr>
              <a:t>           #pragma omp atomic write seq_cst</a:t>
            </a:r>
          </a:p>
          <a:p>
            <a:pPr eaLnBrk="1" hangingPunct="1">
              <a:lnSpc>
                <a:spcPct val="73000"/>
              </a:lnSpc>
              <a:buFont typeface="Wingdings" pitchFamily="2" charset="2"/>
              <a:buNone/>
            </a:pPr>
            <a:r>
              <a:rPr lang="en-US" sz="1800" noProof="1">
                <a:solidFill>
                  <a:srgbClr val="000000"/>
                </a:solidFill>
              </a:rPr>
              <a:t>                    flag = 1;</a:t>
            </a:r>
          </a:p>
          <a:p>
            <a:pPr eaLnBrk="1" hangingPunct="1">
              <a:lnSpc>
                <a:spcPct val="73000"/>
              </a:lnSpc>
              <a:buFont typeface="Wingdings" pitchFamily="2" charset="2"/>
              <a:buNone/>
            </a:pPr>
            <a:r>
              <a:rPr lang="en-US" sz="1800" b="1" noProof="1">
                <a:solidFill>
                  <a:srgbClr val="740000"/>
                </a:solidFill>
              </a:rPr>
              <a:t>           </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Font typeface="Wingdings" pitchFamily="2" charset="2"/>
              <a:buNone/>
            </a:pPr>
            <a:r>
              <a:rPr lang="en-US" sz="1800" b="1" noProof="1">
                <a:solidFill>
                  <a:srgbClr val="740000"/>
                </a:solidFill>
              </a:rPr>
              <a:t>        #pragma omp section</a:t>
            </a:r>
          </a:p>
          <a:p>
            <a:pPr eaLnBrk="1" hangingPunct="1">
              <a:lnSpc>
                <a:spcPct val="73000"/>
              </a:lnSpc>
              <a:buFont typeface="Wingdings" pitchFamily="2" charset="2"/>
              <a:buNone/>
            </a:pPr>
            <a:r>
              <a:rPr lang="en-US" sz="1800" noProof="1">
                <a:solidFill>
                  <a:srgbClr val="000000"/>
                </a:solidFill>
              </a:rPr>
              <a:t>        {  while (1){</a:t>
            </a:r>
          </a:p>
          <a:p>
            <a:pPr eaLnBrk="1" hangingPunct="1">
              <a:lnSpc>
                <a:spcPct val="73000"/>
              </a:lnSpc>
              <a:buFont typeface="Wingdings" pitchFamily="2" charset="2"/>
              <a:buNone/>
            </a:pPr>
            <a:r>
              <a:rPr lang="en-US" sz="1800" b="1" noProof="1">
                <a:solidFill>
                  <a:srgbClr val="740000"/>
                </a:solidFill>
              </a:rPr>
              <a:t>          </a:t>
            </a:r>
            <a:r>
              <a:rPr lang="en-US" sz="1800" b="1" dirty="0">
                <a:solidFill>
                  <a:srgbClr val="740000"/>
                </a:solidFill>
              </a:rPr>
              <a:t>     </a:t>
            </a:r>
          </a:p>
          <a:p>
            <a:pPr eaLnBrk="1" hangingPunct="1">
              <a:lnSpc>
                <a:spcPct val="73000"/>
              </a:lnSpc>
              <a:buFont typeface="Wingdings" pitchFamily="2" charset="2"/>
              <a:buNone/>
            </a:pPr>
            <a:r>
              <a:rPr lang="en-US" sz="1800" b="1" noProof="1">
                <a:solidFill>
                  <a:srgbClr val="740000"/>
                </a:solidFill>
              </a:rPr>
              <a:t>               #pragma omp atomic read seq_cst</a:t>
            </a:r>
          </a:p>
          <a:p>
            <a:pPr eaLnBrk="1" hangingPunct="1">
              <a:lnSpc>
                <a:spcPct val="73000"/>
              </a:lnSpc>
              <a:buFont typeface="Wingdings" pitchFamily="2" charset="2"/>
              <a:buNone/>
            </a:pPr>
            <a:r>
              <a:rPr lang="en-US" sz="1800" noProof="1">
                <a:solidFill>
                  <a:srgbClr val="000000"/>
                </a:solidFill>
              </a:rPr>
              <a:t>                      flg_tmp= flag; </a:t>
            </a:r>
          </a:p>
          <a:p>
            <a:pPr eaLnBrk="1" hangingPunct="1">
              <a:lnSpc>
                <a:spcPct val="73000"/>
              </a:lnSpc>
              <a:buFont typeface="Wingdings" pitchFamily="2" charset="2"/>
              <a:buNone/>
            </a:pPr>
            <a:r>
              <a:rPr lang="en-US" sz="1800" noProof="1">
                <a:solidFill>
                  <a:srgbClr val="000000"/>
                </a:solidFill>
              </a:rPr>
              <a:t>                if (flg_tmp==1) break;</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None/>
            </a:pPr>
            <a:r>
              <a:rPr lang="en-US" sz="1800" b="1" noProof="1">
                <a:solidFill>
                  <a:srgbClr val="740000"/>
                </a:solidFill>
              </a:rPr>
              <a:t>            </a:t>
            </a:r>
          </a:p>
          <a:p>
            <a:pPr eaLnBrk="1" hangingPunct="1">
              <a:lnSpc>
                <a:spcPct val="73000"/>
              </a:lnSpc>
              <a:buFont typeface="Wingdings" pitchFamily="2" charset="2"/>
              <a:buNone/>
            </a:pPr>
            <a:r>
              <a:rPr lang="en-US" sz="1800" noProof="1">
                <a:solidFill>
                  <a:srgbClr val="000000"/>
                </a:solidFill>
              </a:rPr>
              <a:t>            sum = Sum_array(N, A);</a:t>
            </a:r>
          </a:p>
          <a:p>
            <a:pPr eaLnBrk="1" hangingPunct="1">
              <a:lnSpc>
                <a:spcPct val="73000"/>
              </a:lnSpc>
              <a:buFont typeface="Wingdings" pitchFamily="2" charset="2"/>
              <a:buNone/>
            </a:pPr>
            <a:r>
              <a:rPr lang="en-US" sz="1800" noProof="1">
                <a:solidFill>
                  <a:srgbClr val="000000"/>
                </a:solidFill>
              </a:rPr>
              <a:t>        }</a:t>
            </a:r>
          </a:p>
          <a:p>
            <a:pPr eaLnBrk="1" hangingPunct="1">
              <a:lnSpc>
                <a:spcPct val="73000"/>
              </a:lnSpc>
              <a:buFont typeface="Wingdings" pitchFamily="2" charset="2"/>
              <a:buNone/>
            </a:pPr>
            <a:r>
              <a:rPr lang="en-US" sz="1800" noProof="1">
                <a:solidFill>
                  <a:srgbClr val="000000"/>
                </a:solidFill>
              </a:rPr>
              <a:t>      }</a:t>
            </a:r>
            <a:endParaRPr lang="en-US" sz="1800" dirty="0">
              <a:solidFill>
                <a:srgbClr val="000000"/>
              </a:solidFill>
            </a:endParaRPr>
          </a:p>
          <a:p>
            <a:pPr eaLnBrk="1" hangingPunct="1">
              <a:lnSpc>
                <a:spcPct val="73000"/>
              </a:lnSpc>
              <a:buFont typeface="Wingdings" pitchFamily="2" charset="2"/>
              <a:buNone/>
            </a:pPr>
            <a:r>
              <a:rPr lang="en-US" sz="1800" dirty="0">
                <a:solidFill>
                  <a:srgbClr val="000000"/>
                </a:solidFill>
              </a:rPr>
              <a:t>}</a:t>
            </a:r>
          </a:p>
        </p:txBody>
      </p:sp>
      <p:grpSp>
        <p:nvGrpSpPr>
          <p:cNvPr id="22" name="Group 21"/>
          <p:cNvGrpSpPr/>
          <p:nvPr/>
        </p:nvGrpSpPr>
        <p:grpSpPr>
          <a:xfrm>
            <a:off x="6203793" y="2516651"/>
            <a:ext cx="4277895" cy="2554545"/>
            <a:chOff x="4679792" y="2516650"/>
            <a:chExt cx="4277895" cy="2554545"/>
          </a:xfrm>
        </p:grpSpPr>
        <p:sp>
          <p:nvSpPr>
            <p:cNvPr id="7" name="TextBox 6"/>
            <p:cNvSpPr txBox="1"/>
            <p:nvPr/>
          </p:nvSpPr>
          <p:spPr>
            <a:xfrm>
              <a:off x="5473540" y="2516650"/>
              <a:ext cx="3484147" cy="2554545"/>
            </a:xfrm>
            <a:prstGeom prst="rect">
              <a:avLst/>
            </a:prstGeom>
            <a:solidFill>
              <a:srgbClr val="FFFFC5"/>
            </a:solidFill>
            <a:ln>
              <a:solidFill>
                <a:srgbClr val="7030A0"/>
              </a:solidFill>
            </a:ln>
          </p:spPr>
          <p:txBody>
            <a:bodyPr wrap="square" rtlCol="0">
              <a:spAutoFit/>
            </a:bodyPr>
            <a:lstStyle/>
            <a:p>
              <a:r>
                <a:rPr lang="en-US" sz="2000" b="1" dirty="0">
                  <a:solidFill>
                    <a:srgbClr val="000000"/>
                  </a:solidFill>
                </a:rPr>
                <a:t>This program is truly race free … the reads and writes of flag are protected so the two threads cannot conflict – and you do not use any explicit flush constructs (</a:t>
              </a:r>
              <a:r>
                <a:rPr lang="en-US" sz="2000" b="1" dirty="0" err="1">
                  <a:solidFill>
                    <a:srgbClr val="000000"/>
                  </a:solidFill>
                </a:rPr>
                <a:t>OpenMP</a:t>
              </a:r>
              <a:r>
                <a:rPr lang="en-US" sz="2000" b="1" dirty="0">
                  <a:solidFill>
                    <a:srgbClr val="000000"/>
                  </a:solidFill>
                </a:rPr>
                <a:t> does them for you)</a:t>
              </a:r>
            </a:p>
          </p:txBody>
        </p:sp>
        <p:grpSp>
          <p:nvGrpSpPr>
            <p:cNvPr id="21" name="Group 20"/>
            <p:cNvGrpSpPr/>
            <p:nvPr/>
          </p:nvGrpSpPr>
          <p:grpSpPr>
            <a:xfrm>
              <a:off x="4679792" y="3045838"/>
              <a:ext cx="793748" cy="1539374"/>
              <a:chOff x="4679792" y="3045838"/>
              <a:chExt cx="793748" cy="1539374"/>
            </a:xfrm>
          </p:grpSpPr>
          <p:cxnSp>
            <p:nvCxnSpPr>
              <p:cNvPr id="6" name="Straight Arrow Connector 5"/>
              <p:cNvCxnSpPr>
                <a:stCxn id="7" idx="1"/>
              </p:cNvCxnSpPr>
              <p:nvPr/>
            </p:nvCxnSpPr>
            <p:spPr bwMode="auto">
              <a:xfrm flipH="1" flipV="1">
                <a:off x="4679792" y="3045838"/>
                <a:ext cx="793748" cy="748085"/>
              </a:xfrm>
              <a:prstGeom prst="straightConnector1">
                <a:avLst/>
              </a:prstGeom>
              <a:noFill/>
              <a:ln w="31750" cap="flat" cmpd="sng" algn="ctr">
                <a:solidFill>
                  <a:srgbClr val="7030A0"/>
                </a:solidFill>
                <a:prstDash val="solid"/>
                <a:round/>
                <a:headEnd type="none" w="med" len="med"/>
                <a:tailEnd type="arrow"/>
              </a:ln>
              <a:effectLst/>
            </p:spPr>
          </p:cxnSp>
          <p:cxnSp>
            <p:nvCxnSpPr>
              <p:cNvPr id="8" name="Straight Arrow Connector 7"/>
              <p:cNvCxnSpPr>
                <a:stCxn id="7" idx="1"/>
              </p:cNvCxnSpPr>
              <p:nvPr/>
            </p:nvCxnSpPr>
            <p:spPr bwMode="auto">
              <a:xfrm flipH="1">
                <a:off x="4702016" y="3793923"/>
                <a:ext cx="771524" cy="791289"/>
              </a:xfrm>
              <a:prstGeom prst="straightConnector1">
                <a:avLst/>
              </a:prstGeom>
              <a:noFill/>
              <a:ln w="31750" cap="flat" cmpd="sng" algn="ctr">
                <a:solidFill>
                  <a:srgbClr val="7030A0"/>
                </a:solidFill>
                <a:prstDash val="solid"/>
                <a:round/>
                <a:headEnd type="none" w="med" len="med"/>
                <a:tailEnd type="arrow"/>
              </a:ln>
              <a:effectLst/>
            </p:spPr>
          </p:cxnSp>
        </p:grpSp>
      </p:grpSp>
    </p:spTree>
    <p:extLst>
      <p:ext uri="{BB962C8B-B14F-4D97-AF65-F5344CB8AC3E}">
        <p14:creationId xmlns:p14="http://schemas.microsoft.com/office/powerpoint/2010/main" val="8672872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232</a:t>
            </a:fld>
            <a:endParaRPr lang="en-US" altLang="zh-CN"/>
          </a:p>
        </p:txBody>
      </p:sp>
      <p:sp>
        <p:nvSpPr>
          <p:cNvPr id="109571" name="Rectangle 2"/>
          <p:cNvSpPr>
            <a:spLocks noGrp="1" noChangeArrowheads="1"/>
          </p:cNvSpPr>
          <p:nvPr>
            <p:ph type="title"/>
          </p:nvPr>
        </p:nvSpPr>
        <p:spPr>
          <a:xfrm>
            <a:off x="198252"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881227" y="644916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4034095200"/>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1736"/>
            <a:ext cx="8718232" cy="1036352"/>
          </a:xfrm>
        </p:spPr>
        <p:txBody>
          <a:bodyPr/>
          <a:lstStyle/>
          <a:p>
            <a:r>
              <a:rPr lang="en-US" dirty="0"/>
              <a:t>How do we execute code on a GPU:</a:t>
            </a:r>
            <a:br>
              <a:rPr lang="en-US" dirty="0"/>
            </a:br>
            <a:r>
              <a:rPr lang="en-US" dirty="0"/>
              <a:t>The SIMT model </a:t>
            </a:r>
            <a:r>
              <a:rPr lang="en-US" sz="2000" dirty="0"/>
              <a:t>(Single Instruction Multiple Thread)</a:t>
            </a:r>
          </a:p>
        </p:txBody>
      </p:sp>
      <p:sp>
        <p:nvSpPr>
          <p:cNvPr id="4" name="Slide Number Placeholder 3"/>
          <p:cNvSpPr>
            <a:spLocks noGrp="1"/>
          </p:cNvSpPr>
          <p:nvPr>
            <p:ph type="sldNum" sz="quarter" idx="10"/>
          </p:nvPr>
        </p:nvSpPr>
        <p:spPr>
          <a:xfrm>
            <a:off x="10058400" y="6601719"/>
            <a:ext cx="2133600" cy="238125"/>
          </a:xfrm>
        </p:spPr>
        <p:txBody>
          <a:bodyPr/>
          <a:lstStyle/>
          <a:p>
            <a:pPr algn="r"/>
            <a:fld id="{291927A1-B697-4405-91D0-9CAAC96474AC}" type="slidenum">
              <a:rPr lang="en-US" smtClean="0">
                <a:solidFill>
                  <a:srgbClr val="333399"/>
                </a:solidFill>
              </a:rPr>
              <a:pPr algn="r"/>
              <a:t>233</a:t>
            </a:fld>
            <a:endParaRPr lang="en-US">
              <a:solidFill>
                <a:srgbClr val="333399"/>
              </a:solidFill>
            </a:endParaRPr>
          </a:p>
        </p:txBody>
      </p:sp>
      <p:grpSp>
        <p:nvGrpSpPr>
          <p:cNvPr id="349" name="Group 348"/>
          <p:cNvGrpSpPr/>
          <p:nvPr/>
        </p:nvGrpSpPr>
        <p:grpSpPr>
          <a:xfrm>
            <a:off x="5517470" y="2856557"/>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sp>
        <p:nvSpPr>
          <p:cNvPr id="674" name="TextBox 673"/>
          <p:cNvSpPr txBox="1"/>
          <p:nvPr/>
        </p:nvSpPr>
        <p:spPr>
          <a:xfrm>
            <a:off x="1726085" y="2564459"/>
            <a:ext cx="3340378" cy="3170099"/>
          </a:xfrm>
          <a:prstGeom prst="rect">
            <a:avLst/>
          </a:prstGeom>
          <a:noFill/>
          <a:ln>
            <a:solidFill>
              <a:srgbClr val="0071C5"/>
            </a:solidFill>
          </a:ln>
        </p:spPr>
        <p:txBody>
          <a:bodyPr wrap="square" rtlCol="0">
            <a:spAutoFit/>
          </a:bodyPr>
          <a:lstStyle/>
          <a:p>
            <a:pPr defTabSz="457200">
              <a:defRPr/>
            </a:pPr>
            <a:r>
              <a:rPr lang="en-US" sz="1000" kern="0">
                <a:solidFill>
                  <a:prstClr val="black"/>
                </a:solidFill>
                <a:latin typeface="Intel Clear"/>
                <a:ea typeface=""/>
              </a:rPr>
              <a:t>extern void reduce(   __local  float*,   __global float*);          </a:t>
            </a:r>
          </a:p>
          <a:p>
            <a:pPr defTabSz="457200">
              <a:defRPr/>
            </a:pPr>
            <a:endParaRPr lang="en-US" sz="1000" kern="0">
              <a:solidFill>
                <a:prstClr val="black"/>
              </a:solidFill>
              <a:latin typeface="Intel Clear"/>
              <a:ea typeface=""/>
            </a:endParaRPr>
          </a:p>
          <a:p>
            <a:pPr defTabSz="457200">
              <a:defRPr/>
            </a:pPr>
            <a:r>
              <a:rPr lang="en-US" sz="1000" kern="0">
                <a:solidFill>
                  <a:prstClr val="black"/>
                </a:solidFill>
                <a:latin typeface="Intel Clear"/>
                <a:ea typeface=""/>
              </a:rPr>
              <a:t>__kernel void pi(  </a:t>
            </a:r>
            <a:r>
              <a:rPr lang="en-US" sz="1000" kern="0" err="1">
                <a:solidFill>
                  <a:prstClr val="black"/>
                </a:solidFill>
                <a:latin typeface="Intel Clear"/>
                <a:ea typeface=""/>
              </a:rPr>
              <a:t>const</a:t>
            </a: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niters, float  </a:t>
            </a:r>
            <a:r>
              <a:rPr lang="en-US" sz="1000" kern="0" err="1">
                <a:solidFill>
                  <a:prstClr val="black"/>
                </a:solidFill>
                <a:latin typeface="Intel Clear"/>
                <a:ea typeface=""/>
              </a:rPr>
              <a:t>step_size</a:t>
            </a:r>
            <a:r>
              <a:rPr lang="en-US" sz="1000" kern="0">
                <a:solidFill>
                  <a:prstClr val="black"/>
                </a:solidFill>
                <a:latin typeface="Intel Clear"/>
                <a:ea typeface=""/>
              </a:rPr>
              <a:t>,    </a:t>
            </a:r>
            <a:br>
              <a:rPr lang="en-US" sz="1000" kern="0">
                <a:solidFill>
                  <a:prstClr val="black"/>
                </a:solidFill>
                <a:latin typeface="Intel Clear"/>
                <a:ea typeface=""/>
              </a:rPr>
            </a:br>
            <a:r>
              <a:rPr lang="en-US" sz="1000" kern="0">
                <a:solidFill>
                  <a:prstClr val="black"/>
                </a:solidFill>
                <a:latin typeface="Intel Clear"/>
                <a:ea typeface=""/>
              </a:rPr>
              <a:t>         __local  float*  </a:t>
            </a:r>
            <a:r>
              <a:rPr lang="en-US" sz="1000" kern="0" err="1">
                <a:solidFill>
                  <a:prstClr val="black"/>
                </a:solidFill>
                <a:latin typeface="Intel Clear"/>
                <a:ea typeface=""/>
              </a:rPr>
              <a:t>l_sums</a:t>
            </a:r>
            <a:r>
              <a:rPr lang="en-US" sz="1000" kern="0">
                <a:solidFill>
                  <a:prstClr val="black"/>
                </a:solidFill>
                <a:latin typeface="Intel Clear"/>
                <a:ea typeface=""/>
              </a:rPr>
              <a:t>,  __global float*  </a:t>
            </a:r>
            <a:r>
              <a:rPr lang="en-US" sz="1000" kern="0" err="1">
                <a:solidFill>
                  <a:prstClr val="black"/>
                </a:solidFill>
                <a:latin typeface="Intel Clear"/>
                <a:ea typeface=""/>
              </a:rPr>
              <a:t>p_sums</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n_wrk_items</a:t>
            </a:r>
            <a:r>
              <a:rPr lang="en-US" sz="1000" kern="0">
                <a:solidFill>
                  <a:prstClr val="black"/>
                </a:solidFill>
                <a:latin typeface="Intel Clear"/>
                <a:ea typeface=""/>
              </a:rPr>
              <a:t>  = </a:t>
            </a:r>
            <a:r>
              <a:rPr lang="en-US" sz="1000" kern="0" err="1">
                <a:solidFill>
                  <a:prstClr val="black"/>
                </a:solidFill>
                <a:latin typeface="Intel Clear"/>
                <a:ea typeface=""/>
              </a:rPr>
              <a:t>get_local_size</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loc_id</a:t>
            </a:r>
            <a:r>
              <a:rPr lang="en-US" sz="1000" kern="0">
                <a:solidFill>
                  <a:prstClr val="black"/>
                </a:solidFill>
                <a:latin typeface="Intel Clear"/>
                <a:ea typeface=""/>
              </a:rPr>
              <a:t>       = </a:t>
            </a:r>
            <a:r>
              <a:rPr lang="en-US" sz="1000" kern="0" err="1">
                <a:solidFill>
                  <a:prstClr val="black"/>
                </a:solidFill>
                <a:latin typeface="Intel Clear"/>
                <a:ea typeface=""/>
              </a:rPr>
              <a:t>get_local_id</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grp_id</a:t>
            </a:r>
            <a:r>
              <a:rPr lang="en-US" sz="1000" kern="0">
                <a:solidFill>
                  <a:prstClr val="black"/>
                </a:solidFill>
                <a:latin typeface="Intel Clear"/>
                <a:ea typeface=""/>
              </a:rPr>
              <a:t>   = </a:t>
            </a:r>
            <a:r>
              <a:rPr lang="en-US" sz="1000" kern="0" err="1">
                <a:solidFill>
                  <a:prstClr val="black"/>
                </a:solidFill>
                <a:latin typeface="Intel Clear"/>
                <a:ea typeface=""/>
              </a:rPr>
              <a:t>get_group_id</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float x, </a:t>
            </a:r>
            <a:r>
              <a:rPr lang="en-US" sz="1000" kern="0" err="1">
                <a:solidFill>
                  <a:prstClr val="black"/>
                </a:solidFill>
                <a:latin typeface="Intel Clear"/>
                <a:ea typeface=""/>
              </a:rPr>
              <a:t>accum</a:t>
            </a:r>
            <a:r>
              <a:rPr lang="en-US" sz="1000" kern="0">
                <a:solidFill>
                  <a:prstClr val="black"/>
                </a:solidFill>
                <a:latin typeface="Intel Clear"/>
                <a:ea typeface=""/>
              </a:rPr>
              <a:t> = 0.0f;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i,istart,iend</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istart</a:t>
            </a:r>
            <a:r>
              <a:rPr lang="en-US" sz="1000" kern="0">
                <a:solidFill>
                  <a:prstClr val="black"/>
                </a:solidFill>
                <a:latin typeface="Intel Clear"/>
                <a:ea typeface=""/>
              </a:rPr>
              <a:t> =   (</a:t>
            </a:r>
            <a:r>
              <a:rPr lang="en-US" sz="1000" kern="0" err="1">
                <a:solidFill>
                  <a:prstClr val="black"/>
                </a:solidFill>
                <a:latin typeface="Intel Clear"/>
                <a:ea typeface=""/>
              </a:rPr>
              <a:t>grp_id</a:t>
            </a:r>
            <a:r>
              <a:rPr lang="en-US" sz="1000" kern="0">
                <a:solidFill>
                  <a:prstClr val="black"/>
                </a:solidFill>
                <a:latin typeface="Intel Clear"/>
                <a:ea typeface=""/>
              </a:rPr>
              <a:t> * </a:t>
            </a:r>
            <a:r>
              <a:rPr lang="en-US" sz="1000" kern="0" err="1">
                <a:solidFill>
                  <a:prstClr val="black"/>
                </a:solidFill>
                <a:latin typeface="Intel Clear"/>
                <a:ea typeface=""/>
              </a:rPr>
              <a:t>n_wrk_items</a:t>
            </a:r>
            <a:r>
              <a:rPr lang="en-US" sz="1000" kern="0">
                <a:solidFill>
                  <a:prstClr val="black"/>
                </a:solidFill>
                <a:latin typeface="Intel Clear"/>
                <a:ea typeface=""/>
              </a:rPr>
              <a:t>   + </a:t>
            </a:r>
            <a:r>
              <a:rPr lang="en-US" sz="1000" kern="0" err="1">
                <a:solidFill>
                  <a:prstClr val="black"/>
                </a:solidFill>
                <a:latin typeface="Intel Clear"/>
                <a:ea typeface=""/>
              </a:rPr>
              <a:t>loc_id</a:t>
            </a:r>
            <a:r>
              <a:rPr lang="en-US" sz="1000" kern="0">
                <a:solidFill>
                  <a:prstClr val="black"/>
                </a:solidFill>
                <a:latin typeface="Intel Clear"/>
                <a:ea typeface=""/>
              </a:rPr>
              <a:t>) * niters;</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iend</a:t>
            </a:r>
            <a:r>
              <a:rPr lang="en-US" sz="1000" kern="0">
                <a:solidFill>
                  <a:prstClr val="black"/>
                </a:solidFill>
                <a:latin typeface="Intel Clear"/>
                <a:ea typeface=""/>
              </a:rPr>
              <a:t>   = </a:t>
            </a:r>
            <a:r>
              <a:rPr lang="en-US" sz="1000" kern="0" err="1">
                <a:solidFill>
                  <a:prstClr val="black"/>
                </a:solidFill>
                <a:latin typeface="Intel Clear"/>
                <a:ea typeface=""/>
              </a:rPr>
              <a:t>istart+niters</a:t>
            </a:r>
            <a:r>
              <a:rPr lang="en-US" sz="1000" kern="0">
                <a:solidFill>
                  <a:prstClr val="black"/>
                </a:solidFill>
                <a:latin typeface="Intel Clear"/>
                <a:ea typeface=""/>
              </a:rPr>
              <a:t>; </a:t>
            </a:r>
          </a:p>
          <a:p>
            <a:pPr defTabSz="457200">
              <a:defRPr/>
            </a:pPr>
            <a:endParaRPr lang="en-US" sz="1000" kern="0">
              <a:solidFill>
                <a:prstClr val="black"/>
              </a:solidFill>
              <a:latin typeface="Intel Clear"/>
              <a:ea typeface=""/>
            </a:endParaRPr>
          </a:p>
          <a:p>
            <a:pPr defTabSz="457200">
              <a:defRPr/>
            </a:pPr>
            <a:r>
              <a:rPr lang="en-US" sz="1000" kern="0">
                <a:solidFill>
                  <a:prstClr val="black"/>
                </a:solidFill>
                <a:latin typeface="Intel Clear"/>
                <a:ea typeface=""/>
              </a:rPr>
              <a:t>   for(i= </a:t>
            </a:r>
            <a:r>
              <a:rPr lang="en-US" sz="1000" kern="0" err="1">
                <a:solidFill>
                  <a:prstClr val="black"/>
                </a:solidFill>
                <a:latin typeface="Intel Clear"/>
                <a:ea typeface=""/>
              </a:rPr>
              <a:t>istart</a:t>
            </a:r>
            <a:r>
              <a:rPr lang="en-US" sz="1000" kern="0">
                <a:solidFill>
                  <a:prstClr val="black"/>
                </a:solidFill>
                <a:latin typeface="Intel Clear"/>
                <a:ea typeface=""/>
              </a:rPr>
              <a:t>; i&lt;</a:t>
            </a:r>
            <a:r>
              <a:rPr lang="en-US" sz="1000" kern="0" err="1">
                <a:solidFill>
                  <a:prstClr val="black"/>
                </a:solidFill>
                <a:latin typeface="Intel Clear"/>
                <a:ea typeface=""/>
              </a:rPr>
              <a:t>iend</a:t>
            </a:r>
            <a:r>
              <a:rPr lang="en-US" sz="1000" kern="0">
                <a:solidFill>
                  <a:prstClr val="black"/>
                </a:solidFill>
                <a:latin typeface="Intel Clear"/>
                <a:ea typeface=""/>
              </a:rPr>
              <a:t>; i++){ </a:t>
            </a:r>
          </a:p>
          <a:p>
            <a:pPr defTabSz="457200">
              <a:defRPr/>
            </a:pPr>
            <a:r>
              <a:rPr lang="en-US" sz="1000" kern="0">
                <a:solidFill>
                  <a:prstClr val="black"/>
                </a:solidFill>
                <a:latin typeface="Intel Clear"/>
                <a:ea typeface=""/>
              </a:rPr>
              <a:t>       x = (i+0.5f)*</a:t>
            </a:r>
            <a:r>
              <a:rPr lang="en-US" sz="1000" kern="0" err="1">
                <a:solidFill>
                  <a:prstClr val="black"/>
                </a:solidFill>
                <a:latin typeface="Intel Clear"/>
                <a:ea typeface=""/>
              </a:rPr>
              <a:t>step_size</a:t>
            </a:r>
            <a:r>
              <a:rPr lang="en-US" sz="1000" kern="0">
                <a:solidFill>
                  <a:prstClr val="black"/>
                </a:solidFill>
                <a:latin typeface="Intel Clear"/>
                <a:ea typeface=""/>
              </a:rPr>
              <a:t>;    </a:t>
            </a:r>
            <a:r>
              <a:rPr lang="en-US" sz="1000" kern="0" err="1">
                <a:solidFill>
                  <a:prstClr val="black"/>
                </a:solidFill>
                <a:latin typeface="Intel Clear"/>
                <a:ea typeface=""/>
              </a:rPr>
              <a:t>accum</a:t>
            </a:r>
            <a:r>
              <a:rPr lang="en-US" sz="1000" kern="0">
                <a:solidFill>
                  <a:prstClr val="black"/>
                </a:solidFill>
                <a:latin typeface="Intel Clear"/>
                <a:ea typeface=""/>
              </a:rPr>
              <a:t> += 4.0f/(1.0f+x*x);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l_sums</a:t>
            </a:r>
            <a:r>
              <a:rPr lang="en-US" sz="1000" kern="0">
                <a:solidFill>
                  <a:prstClr val="black"/>
                </a:solidFill>
                <a:latin typeface="Intel Clear"/>
                <a:ea typeface=""/>
              </a:rPr>
              <a:t>[</a:t>
            </a:r>
            <a:r>
              <a:rPr lang="en-US" sz="1000" kern="0" err="1">
                <a:solidFill>
                  <a:prstClr val="black"/>
                </a:solidFill>
                <a:latin typeface="Intel Clear"/>
                <a:ea typeface=""/>
              </a:rPr>
              <a:t>local_id</a:t>
            </a:r>
            <a:r>
              <a:rPr lang="en-US" sz="1000" kern="0">
                <a:solidFill>
                  <a:prstClr val="black"/>
                </a:solidFill>
                <a:latin typeface="Intel Clear"/>
                <a:ea typeface=""/>
              </a:rPr>
              <a:t>] = </a:t>
            </a:r>
            <a:r>
              <a:rPr lang="en-US" sz="1000" kern="0" err="1">
                <a:solidFill>
                  <a:prstClr val="black"/>
                </a:solidFill>
                <a:latin typeface="Intel Clear"/>
                <a:ea typeface=""/>
              </a:rPr>
              <a:t>accum</a:t>
            </a:r>
            <a:r>
              <a:rPr lang="en-US" sz="1000" kern="0">
                <a:solidFill>
                  <a:prstClr val="black"/>
                </a:solidFill>
                <a:latin typeface="Intel Clear"/>
                <a:ea typeface=""/>
              </a:rPr>
              <a:t>;</a:t>
            </a:r>
          </a:p>
          <a:p>
            <a:pPr defTabSz="457200">
              <a:defRPr/>
            </a:pPr>
            <a:r>
              <a:rPr lang="en-US" sz="1000" kern="0">
                <a:solidFill>
                  <a:prstClr val="black"/>
                </a:solidFill>
                <a:latin typeface="Intel Clear"/>
                <a:ea typeface=""/>
              </a:rPr>
              <a:t>   barrier(CLK_LOCAL_MEM_FENCE);  </a:t>
            </a:r>
          </a:p>
          <a:p>
            <a:pPr defTabSz="457200">
              <a:defRPr/>
            </a:pPr>
            <a:r>
              <a:rPr lang="en-US" sz="1000" kern="0">
                <a:solidFill>
                  <a:prstClr val="black"/>
                </a:solidFill>
                <a:latin typeface="Intel Clear"/>
                <a:ea typeface=""/>
              </a:rPr>
              <a:t>   reduce(</a:t>
            </a:r>
            <a:r>
              <a:rPr lang="en-US" sz="1000" kern="0" err="1">
                <a:solidFill>
                  <a:prstClr val="black"/>
                </a:solidFill>
                <a:latin typeface="Intel Clear"/>
                <a:ea typeface=""/>
              </a:rPr>
              <a:t>l_sums</a:t>
            </a:r>
            <a:r>
              <a:rPr lang="en-US" sz="1000" kern="0">
                <a:solidFill>
                  <a:prstClr val="black"/>
                </a:solidFill>
                <a:latin typeface="Intel Clear"/>
                <a:ea typeface=""/>
              </a:rPr>
              <a:t>, </a:t>
            </a:r>
            <a:r>
              <a:rPr lang="en-US" sz="1000" kern="0" err="1">
                <a:solidFill>
                  <a:prstClr val="black"/>
                </a:solidFill>
                <a:latin typeface="Intel Clear"/>
                <a:ea typeface=""/>
              </a:rPr>
              <a:t>p_sums</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a:t>
            </a:r>
          </a:p>
        </p:txBody>
      </p:sp>
      <p:sp>
        <p:nvSpPr>
          <p:cNvPr id="675" name="TextBox 674"/>
          <p:cNvSpPr txBox="1"/>
          <p:nvPr/>
        </p:nvSpPr>
        <p:spPr>
          <a:xfrm>
            <a:off x="1690689" y="1750790"/>
            <a:ext cx="3748188" cy="553998"/>
          </a:xfrm>
          <a:prstGeom prst="rect">
            <a:avLst/>
          </a:prstGeom>
          <a:noFill/>
        </p:spPr>
        <p:txBody>
          <a:bodyPr vert="horz" wrap="square" lIns="0" tIns="0" rIns="0" bIns="0" rtlCol="0">
            <a:spAutoFit/>
          </a:bodyPr>
          <a:lstStyle/>
          <a:p>
            <a:pPr marL="342900" indent="-342900" defTabSz="457200">
              <a:buFont typeface="+mj-lt"/>
              <a:buAutoNum type="arabicPeriod"/>
            </a:pPr>
            <a:r>
              <a:rPr lang="en-US">
                <a:solidFill>
                  <a:srgbClr val="003C71"/>
                </a:solidFill>
                <a:latin typeface="Intel Clear"/>
                <a:ea typeface=""/>
              </a:rPr>
              <a:t>Turn source code into a scalar work-item</a:t>
            </a:r>
          </a:p>
        </p:txBody>
      </p:sp>
      <p:sp>
        <p:nvSpPr>
          <p:cNvPr id="676" name="TextBox 675"/>
          <p:cNvSpPr txBox="1"/>
          <p:nvPr/>
        </p:nvSpPr>
        <p:spPr>
          <a:xfrm>
            <a:off x="5361383" y="1728588"/>
            <a:ext cx="2687263" cy="553998"/>
          </a:xfrm>
          <a:prstGeom prst="rect">
            <a:avLst/>
          </a:prstGeom>
          <a:noFill/>
        </p:spPr>
        <p:txBody>
          <a:bodyPr vert="horz" wrap="square" lIns="0" tIns="0" rIns="0" bIns="0" rtlCol="0">
            <a:spAutoFit/>
          </a:bodyPr>
          <a:lstStyle/>
          <a:p>
            <a:pPr marL="342900" indent="-342900" algn="ctr" defTabSz="457200">
              <a:buFont typeface="+mj-lt"/>
              <a:buAutoNum type="arabicPeriod" startAt="2"/>
            </a:pPr>
            <a:r>
              <a:rPr lang="en-US" dirty="0">
                <a:solidFill>
                  <a:srgbClr val="003C71"/>
                </a:solidFill>
                <a:latin typeface="Intel Clear"/>
                <a:ea typeface=""/>
              </a:rPr>
              <a:t>Map work-items onto an N dim index space. </a:t>
            </a:r>
          </a:p>
        </p:txBody>
      </p:sp>
      <p:pic>
        <p:nvPicPr>
          <p:cNvPr id="677" name="Picture 676"/>
          <p:cNvPicPr>
            <a:picLocks noChangeAspect="1"/>
          </p:cNvPicPr>
          <p:nvPr/>
        </p:nvPicPr>
        <p:blipFill>
          <a:blip r:embed="rId2"/>
          <a:stretch>
            <a:fillRect/>
          </a:stretch>
        </p:blipFill>
        <p:spPr>
          <a:xfrm>
            <a:off x="8606567" y="3346413"/>
            <a:ext cx="1988184" cy="1371846"/>
          </a:xfrm>
          <a:prstGeom prst="rect">
            <a:avLst/>
          </a:prstGeom>
        </p:spPr>
      </p:pic>
      <p:sp>
        <p:nvSpPr>
          <p:cNvPr id="678" name="TextBox 677"/>
          <p:cNvSpPr txBox="1"/>
          <p:nvPr/>
        </p:nvSpPr>
        <p:spPr>
          <a:xfrm>
            <a:off x="8270040" y="1836336"/>
            <a:ext cx="2296296" cy="1107996"/>
          </a:xfrm>
          <a:prstGeom prst="rect">
            <a:avLst/>
          </a:prstGeom>
          <a:noFill/>
        </p:spPr>
        <p:txBody>
          <a:bodyPr vert="horz" wrap="square" lIns="0" tIns="0" rIns="0" bIns="0" rtlCol="0">
            <a:spAutoFit/>
          </a:bodyPr>
          <a:lstStyle/>
          <a:p>
            <a:pPr marL="342900" indent="-342900" algn="ctr" defTabSz="457200">
              <a:buFont typeface="+mj-lt"/>
              <a:buAutoNum type="arabicPeriod" startAt="4"/>
            </a:pPr>
            <a:r>
              <a:rPr lang="en-US">
                <a:solidFill>
                  <a:srgbClr val="003C71"/>
                </a:solidFill>
                <a:latin typeface="Intel Clear"/>
                <a:ea typeface=""/>
              </a:rPr>
              <a:t>Run on hardware designed around the same SIMT execution model</a:t>
            </a:r>
          </a:p>
        </p:txBody>
      </p:sp>
      <p:sp>
        <p:nvSpPr>
          <p:cNvPr id="680" name="Right Arrow 679"/>
          <p:cNvSpPr/>
          <p:nvPr/>
        </p:nvSpPr>
        <p:spPr>
          <a:xfrm>
            <a:off x="5088603" y="3864459"/>
            <a:ext cx="332059" cy="226300"/>
          </a:xfrm>
          <a:prstGeom prst="rightArrow">
            <a:avLst/>
          </a:prstGeom>
          <a:solidFill>
            <a:srgbClr val="C00000"/>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1" name="Right Arrow 680"/>
          <p:cNvSpPr/>
          <p:nvPr/>
        </p:nvSpPr>
        <p:spPr>
          <a:xfrm>
            <a:off x="8244023" y="3864459"/>
            <a:ext cx="332059" cy="226300"/>
          </a:xfrm>
          <a:prstGeom prst="rightArrow">
            <a:avLst/>
          </a:prstGeom>
          <a:solidFill>
            <a:srgbClr val="C00000"/>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grpSp>
        <p:nvGrpSpPr>
          <p:cNvPr id="682" name="Group 681"/>
          <p:cNvGrpSpPr/>
          <p:nvPr/>
        </p:nvGrpSpPr>
        <p:grpSpPr>
          <a:xfrm>
            <a:off x="5438877" y="2776790"/>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L="342900" indent="-342900" algn="ctr" defTabSz="457200">
                <a:buFont typeface="+mj-lt"/>
                <a:buAutoNum type="arabicPeriod" startAt="3"/>
                <a:defRPr/>
              </a:pPr>
              <a:r>
                <a:rPr lang="en-US" kern="0">
                  <a:solidFill>
                    <a:srgbClr val="003C71"/>
                  </a:solidFill>
                  <a:latin typeface="Intel Clear"/>
                  <a:ea typeface=""/>
                </a:rPr>
                <a:t>Map data structures onto the same index space</a:t>
              </a: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grpSp>
      <p:sp>
        <p:nvSpPr>
          <p:cNvPr id="3" name="TextBox 2"/>
          <p:cNvSpPr txBox="1"/>
          <p:nvPr/>
        </p:nvSpPr>
        <p:spPr>
          <a:xfrm>
            <a:off x="1726086" y="5734557"/>
            <a:ext cx="3362517" cy="738664"/>
          </a:xfrm>
          <a:prstGeom prst="rect">
            <a:avLst/>
          </a:prstGeom>
          <a:noFill/>
        </p:spPr>
        <p:txBody>
          <a:bodyPr wrap="square" rtlCol="0">
            <a:spAutoFit/>
          </a:bodyPr>
          <a:lstStyle/>
          <a:p>
            <a:pPr algn="ctr"/>
            <a:r>
              <a:rPr lang="en-US" sz="1400"/>
              <a:t>This is OpenCL kernel code </a:t>
            </a:r>
            <a:r>
              <a:rPr lang="mr-IN" sz="1400"/>
              <a:t>…</a:t>
            </a:r>
            <a:r>
              <a:rPr lang="en-US" sz="1400"/>
              <a:t> the sort of code the </a:t>
            </a:r>
            <a:r>
              <a:rPr lang="en-US" sz="1400" err="1"/>
              <a:t>OpenMP</a:t>
            </a:r>
            <a:r>
              <a:rPr lang="en-US" sz="1400"/>
              <a:t> compiler generates on your behalf</a:t>
            </a:r>
          </a:p>
        </p:txBody>
      </p:sp>
      <p:sp>
        <p:nvSpPr>
          <p:cNvPr id="348" name="TextBox 347"/>
          <p:cNvSpPr txBox="1"/>
          <p:nvPr/>
        </p:nvSpPr>
        <p:spPr>
          <a:xfrm>
            <a:off x="1607873" y="6601719"/>
            <a:ext cx="3855720"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273070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78" grpId="0"/>
      <p:bldP spid="680" grpId="0" animBg="1"/>
      <p:bldP spid="681" grpId="0" animBg="1"/>
      <p:bldP spid="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2088"/>
            <a:ext cx="11286067" cy="1036352"/>
          </a:xfrm>
        </p:spPr>
        <p:txBody>
          <a:bodyPr/>
          <a:lstStyle/>
          <a:p>
            <a:r>
              <a:rPr lang="en-US" dirty="0"/>
              <a:t>How do we execute code on a GPU:</a:t>
            </a:r>
            <a:br>
              <a:rPr lang="en-US" dirty="0"/>
            </a:br>
            <a:r>
              <a:rPr lang="en-US" dirty="0"/>
              <a:t>OpenCL and CUDA nomenclature</a:t>
            </a:r>
            <a:endParaRPr lang="en-US" sz="2000" dirty="0"/>
          </a:p>
        </p:txBody>
      </p:sp>
      <p:sp>
        <p:nvSpPr>
          <p:cNvPr id="4" name="Slide Number Placeholder 3"/>
          <p:cNvSpPr>
            <a:spLocks noGrp="1"/>
          </p:cNvSpPr>
          <p:nvPr>
            <p:ph type="sldNum" sz="quarter" idx="10"/>
          </p:nvPr>
        </p:nvSpPr>
        <p:spPr>
          <a:xfrm>
            <a:off x="9972772" y="6546849"/>
            <a:ext cx="2133600" cy="238125"/>
          </a:xfrm>
        </p:spPr>
        <p:txBody>
          <a:bodyPr/>
          <a:lstStyle/>
          <a:p>
            <a:pPr algn="r"/>
            <a:fld id="{291927A1-B697-4405-91D0-9CAAC96474AC}" type="slidenum">
              <a:rPr lang="en-US" smtClean="0">
                <a:solidFill>
                  <a:srgbClr val="333399"/>
                </a:solidFill>
              </a:rPr>
              <a:pPr algn="r"/>
              <a:t>234</a:t>
            </a:fld>
            <a:endParaRPr lang="en-US" dirty="0">
              <a:solidFill>
                <a:srgbClr val="333399"/>
              </a:solidFill>
            </a:endParaRPr>
          </a:p>
        </p:txBody>
      </p:sp>
      <p:grpSp>
        <p:nvGrpSpPr>
          <p:cNvPr id="349" name="Group 348"/>
          <p:cNvGrpSpPr/>
          <p:nvPr/>
        </p:nvGrpSpPr>
        <p:grpSpPr>
          <a:xfrm>
            <a:off x="7117659" y="2659762"/>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algn="ctr" defTabSz="457200">
                    <a:defRPr/>
                  </a:pPr>
                  <a:endParaRPr lang="en-US" sz="1350" kern="0">
                    <a:solidFill>
                      <a:prstClr val="white"/>
                    </a:solidFill>
                    <a:latin typeface="Intel Clear"/>
                    <a:ea typeface=""/>
                    <a:cs typeface=""/>
                  </a:endParaRPr>
                </a:p>
              </p:txBody>
            </p:sp>
          </p:grpSp>
        </p:grpSp>
      </p:grpSp>
      <p:sp>
        <p:nvSpPr>
          <p:cNvPr id="674" name="TextBox 673"/>
          <p:cNvSpPr txBox="1"/>
          <p:nvPr/>
        </p:nvSpPr>
        <p:spPr>
          <a:xfrm>
            <a:off x="1819932" y="2338648"/>
            <a:ext cx="3340378" cy="3170099"/>
          </a:xfrm>
          <a:prstGeom prst="rect">
            <a:avLst/>
          </a:prstGeom>
          <a:noFill/>
          <a:ln>
            <a:solidFill>
              <a:srgbClr val="0071C5"/>
            </a:solidFill>
          </a:ln>
        </p:spPr>
        <p:txBody>
          <a:bodyPr wrap="square" rtlCol="0">
            <a:spAutoFit/>
          </a:bodyPr>
          <a:lstStyle/>
          <a:p>
            <a:pPr defTabSz="457200">
              <a:defRPr/>
            </a:pPr>
            <a:r>
              <a:rPr lang="en-US" sz="1000" kern="0">
                <a:solidFill>
                  <a:prstClr val="black"/>
                </a:solidFill>
                <a:latin typeface="Intel Clear"/>
                <a:ea typeface=""/>
              </a:rPr>
              <a:t>extern void reduce(   __local  float*,   __global float*);          </a:t>
            </a:r>
          </a:p>
          <a:p>
            <a:pPr defTabSz="457200">
              <a:defRPr/>
            </a:pPr>
            <a:endParaRPr lang="en-US" sz="1000" kern="0">
              <a:solidFill>
                <a:prstClr val="black"/>
              </a:solidFill>
              <a:latin typeface="Intel Clear"/>
              <a:ea typeface=""/>
            </a:endParaRPr>
          </a:p>
          <a:p>
            <a:pPr defTabSz="457200">
              <a:defRPr/>
            </a:pPr>
            <a:r>
              <a:rPr lang="en-US" sz="1000" kern="0">
                <a:solidFill>
                  <a:prstClr val="black"/>
                </a:solidFill>
                <a:latin typeface="Intel Clear"/>
                <a:ea typeface=""/>
              </a:rPr>
              <a:t>__kernel void pi(  </a:t>
            </a:r>
            <a:r>
              <a:rPr lang="en-US" sz="1000" kern="0" err="1">
                <a:solidFill>
                  <a:prstClr val="black"/>
                </a:solidFill>
                <a:latin typeface="Intel Clear"/>
                <a:ea typeface=""/>
              </a:rPr>
              <a:t>const</a:t>
            </a: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niters, float  </a:t>
            </a:r>
            <a:r>
              <a:rPr lang="en-US" sz="1000" kern="0" err="1">
                <a:solidFill>
                  <a:prstClr val="black"/>
                </a:solidFill>
                <a:latin typeface="Intel Clear"/>
                <a:ea typeface=""/>
              </a:rPr>
              <a:t>step_size</a:t>
            </a:r>
            <a:r>
              <a:rPr lang="en-US" sz="1000" kern="0">
                <a:solidFill>
                  <a:prstClr val="black"/>
                </a:solidFill>
                <a:latin typeface="Intel Clear"/>
                <a:ea typeface=""/>
              </a:rPr>
              <a:t>,    </a:t>
            </a:r>
            <a:br>
              <a:rPr lang="en-US" sz="1000" kern="0">
                <a:solidFill>
                  <a:prstClr val="black"/>
                </a:solidFill>
                <a:latin typeface="Intel Clear"/>
                <a:ea typeface=""/>
              </a:rPr>
            </a:br>
            <a:r>
              <a:rPr lang="en-US" sz="1000" kern="0">
                <a:solidFill>
                  <a:prstClr val="black"/>
                </a:solidFill>
                <a:latin typeface="Intel Clear"/>
                <a:ea typeface=""/>
              </a:rPr>
              <a:t>         __local  float*  </a:t>
            </a:r>
            <a:r>
              <a:rPr lang="en-US" sz="1000" kern="0" err="1">
                <a:solidFill>
                  <a:prstClr val="black"/>
                </a:solidFill>
                <a:latin typeface="Intel Clear"/>
                <a:ea typeface=""/>
              </a:rPr>
              <a:t>l_sums</a:t>
            </a:r>
            <a:r>
              <a:rPr lang="en-US" sz="1000" kern="0">
                <a:solidFill>
                  <a:prstClr val="black"/>
                </a:solidFill>
                <a:latin typeface="Intel Clear"/>
                <a:ea typeface=""/>
              </a:rPr>
              <a:t>,  __global float*  </a:t>
            </a:r>
            <a:r>
              <a:rPr lang="en-US" sz="1000" kern="0" err="1">
                <a:solidFill>
                  <a:prstClr val="black"/>
                </a:solidFill>
                <a:latin typeface="Intel Clear"/>
                <a:ea typeface=""/>
              </a:rPr>
              <a:t>p_sums</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n_wrk_items</a:t>
            </a:r>
            <a:r>
              <a:rPr lang="en-US" sz="1000" kern="0">
                <a:solidFill>
                  <a:prstClr val="black"/>
                </a:solidFill>
                <a:latin typeface="Intel Clear"/>
                <a:ea typeface=""/>
              </a:rPr>
              <a:t>  = </a:t>
            </a:r>
            <a:r>
              <a:rPr lang="en-US" sz="1000" kern="0" err="1">
                <a:solidFill>
                  <a:prstClr val="black"/>
                </a:solidFill>
                <a:latin typeface="Intel Clear"/>
                <a:ea typeface=""/>
              </a:rPr>
              <a:t>get_local_size</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loc_id</a:t>
            </a:r>
            <a:r>
              <a:rPr lang="en-US" sz="1000" kern="0">
                <a:solidFill>
                  <a:prstClr val="black"/>
                </a:solidFill>
                <a:latin typeface="Intel Clear"/>
                <a:ea typeface=""/>
              </a:rPr>
              <a:t>       = </a:t>
            </a:r>
            <a:r>
              <a:rPr lang="en-US" sz="1000" kern="0" err="1">
                <a:solidFill>
                  <a:prstClr val="black"/>
                </a:solidFill>
                <a:latin typeface="Intel Clear"/>
                <a:ea typeface=""/>
              </a:rPr>
              <a:t>get_local_id</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grp_id</a:t>
            </a:r>
            <a:r>
              <a:rPr lang="en-US" sz="1000" kern="0">
                <a:solidFill>
                  <a:prstClr val="black"/>
                </a:solidFill>
                <a:latin typeface="Intel Clear"/>
                <a:ea typeface=""/>
              </a:rPr>
              <a:t>   = </a:t>
            </a:r>
            <a:r>
              <a:rPr lang="en-US" sz="1000" kern="0" err="1">
                <a:solidFill>
                  <a:prstClr val="black"/>
                </a:solidFill>
                <a:latin typeface="Intel Clear"/>
                <a:ea typeface=""/>
              </a:rPr>
              <a:t>get_group_id</a:t>
            </a:r>
            <a:r>
              <a:rPr lang="en-US" sz="1000" kern="0">
                <a:solidFill>
                  <a:prstClr val="black"/>
                </a:solidFill>
                <a:latin typeface="Intel Clear"/>
                <a:ea typeface=""/>
              </a:rPr>
              <a:t>(0);             </a:t>
            </a:r>
          </a:p>
          <a:p>
            <a:pPr defTabSz="457200">
              <a:defRPr/>
            </a:pPr>
            <a:r>
              <a:rPr lang="en-US" sz="1000" kern="0">
                <a:solidFill>
                  <a:prstClr val="black"/>
                </a:solidFill>
                <a:latin typeface="Intel Clear"/>
                <a:ea typeface=""/>
              </a:rPr>
              <a:t>   float x, </a:t>
            </a:r>
            <a:r>
              <a:rPr lang="en-US" sz="1000" kern="0" err="1">
                <a:solidFill>
                  <a:prstClr val="black"/>
                </a:solidFill>
                <a:latin typeface="Intel Clear"/>
                <a:ea typeface=""/>
              </a:rPr>
              <a:t>accum</a:t>
            </a:r>
            <a:r>
              <a:rPr lang="en-US" sz="1000" kern="0">
                <a:solidFill>
                  <a:prstClr val="black"/>
                </a:solidFill>
                <a:latin typeface="Intel Clear"/>
                <a:ea typeface=""/>
              </a:rPr>
              <a:t> = 0.0f;    </a:t>
            </a:r>
            <a:r>
              <a:rPr lang="en-US" sz="1000" kern="0" err="1">
                <a:solidFill>
                  <a:prstClr val="black"/>
                </a:solidFill>
                <a:latin typeface="Intel Clear"/>
                <a:ea typeface=""/>
              </a:rPr>
              <a:t>int</a:t>
            </a:r>
            <a:r>
              <a:rPr lang="en-US" sz="1000" kern="0">
                <a:solidFill>
                  <a:prstClr val="black"/>
                </a:solidFill>
                <a:latin typeface="Intel Clear"/>
                <a:ea typeface=""/>
              </a:rPr>
              <a:t> </a:t>
            </a:r>
            <a:r>
              <a:rPr lang="en-US" sz="1000" kern="0" err="1">
                <a:solidFill>
                  <a:prstClr val="black"/>
                </a:solidFill>
                <a:latin typeface="Intel Clear"/>
                <a:ea typeface=""/>
              </a:rPr>
              <a:t>i,istart,iend</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istart</a:t>
            </a:r>
            <a:r>
              <a:rPr lang="en-US" sz="1000" kern="0">
                <a:solidFill>
                  <a:prstClr val="black"/>
                </a:solidFill>
                <a:latin typeface="Intel Clear"/>
                <a:ea typeface=""/>
              </a:rPr>
              <a:t> =   (</a:t>
            </a:r>
            <a:r>
              <a:rPr lang="en-US" sz="1000" kern="0" err="1">
                <a:solidFill>
                  <a:prstClr val="black"/>
                </a:solidFill>
                <a:latin typeface="Intel Clear"/>
                <a:ea typeface=""/>
              </a:rPr>
              <a:t>grp_id</a:t>
            </a:r>
            <a:r>
              <a:rPr lang="en-US" sz="1000" kern="0">
                <a:solidFill>
                  <a:prstClr val="black"/>
                </a:solidFill>
                <a:latin typeface="Intel Clear"/>
                <a:ea typeface=""/>
              </a:rPr>
              <a:t> * </a:t>
            </a:r>
            <a:r>
              <a:rPr lang="en-US" sz="1000" kern="0" err="1">
                <a:solidFill>
                  <a:prstClr val="black"/>
                </a:solidFill>
                <a:latin typeface="Intel Clear"/>
                <a:ea typeface=""/>
              </a:rPr>
              <a:t>n_wrk_items</a:t>
            </a:r>
            <a:r>
              <a:rPr lang="en-US" sz="1000" kern="0">
                <a:solidFill>
                  <a:prstClr val="black"/>
                </a:solidFill>
                <a:latin typeface="Intel Clear"/>
                <a:ea typeface=""/>
              </a:rPr>
              <a:t>   + </a:t>
            </a:r>
            <a:r>
              <a:rPr lang="en-US" sz="1000" kern="0" err="1">
                <a:solidFill>
                  <a:prstClr val="black"/>
                </a:solidFill>
                <a:latin typeface="Intel Clear"/>
                <a:ea typeface=""/>
              </a:rPr>
              <a:t>loc_id</a:t>
            </a:r>
            <a:r>
              <a:rPr lang="en-US" sz="1000" kern="0">
                <a:solidFill>
                  <a:prstClr val="black"/>
                </a:solidFill>
                <a:latin typeface="Intel Clear"/>
                <a:ea typeface=""/>
              </a:rPr>
              <a:t>) * niters;</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iend</a:t>
            </a:r>
            <a:r>
              <a:rPr lang="en-US" sz="1000" kern="0">
                <a:solidFill>
                  <a:prstClr val="black"/>
                </a:solidFill>
                <a:latin typeface="Intel Clear"/>
                <a:ea typeface=""/>
              </a:rPr>
              <a:t>   = </a:t>
            </a:r>
            <a:r>
              <a:rPr lang="en-US" sz="1000" kern="0" err="1">
                <a:solidFill>
                  <a:prstClr val="black"/>
                </a:solidFill>
                <a:latin typeface="Intel Clear"/>
                <a:ea typeface=""/>
              </a:rPr>
              <a:t>istart+niters</a:t>
            </a:r>
            <a:r>
              <a:rPr lang="en-US" sz="1000" kern="0">
                <a:solidFill>
                  <a:prstClr val="black"/>
                </a:solidFill>
                <a:latin typeface="Intel Clear"/>
                <a:ea typeface=""/>
              </a:rPr>
              <a:t>; </a:t>
            </a:r>
          </a:p>
          <a:p>
            <a:pPr defTabSz="457200">
              <a:defRPr/>
            </a:pPr>
            <a:endParaRPr lang="en-US" sz="1000" kern="0">
              <a:solidFill>
                <a:prstClr val="black"/>
              </a:solidFill>
              <a:latin typeface="Intel Clear"/>
              <a:ea typeface=""/>
            </a:endParaRPr>
          </a:p>
          <a:p>
            <a:pPr defTabSz="457200">
              <a:defRPr/>
            </a:pPr>
            <a:r>
              <a:rPr lang="en-US" sz="1000" kern="0">
                <a:solidFill>
                  <a:prstClr val="black"/>
                </a:solidFill>
                <a:latin typeface="Intel Clear"/>
                <a:ea typeface=""/>
              </a:rPr>
              <a:t>   for(i= </a:t>
            </a:r>
            <a:r>
              <a:rPr lang="en-US" sz="1000" kern="0" err="1">
                <a:solidFill>
                  <a:prstClr val="black"/>
                </a:solidFill>
                <a:latin typeface="Intel Clear"/>
                <a:ea typeface=""/>
              </a:rPr>
              <a:t>istart</a:t>
            </a:r>
            <a:r>
              <a:rPr lang="en-US" sz="1000" kern="0">
                <a:solidFill>
                  <a:prstClr val="black"/>
                </a:solidFill>
                <a:latin typeface="Intel Clear"/>
                <a:ea typeface=""/>
              </a:rPr>
              <a:t>; i&lt;</a:t>
            </a:r>
            <a:r>
              <a:rPr lang="en-US" sz="1000" kern="0" err="1">
                <a:solidFill>
                  <a:prstClr val="black"/>
                </a:solidFill>
                <a:latin typeface="Intel Clear"/>
                <a:ea typeface=""/>
              </a:rPr>
              <a:t>iend</a:t>
            </a:r>
            <a:r>
              <a:rPr lang="en-US" sz="1000" kern="0">
                <a:solidFill>
                  <a:prstClr val="black"/>
                </a:solidFill>
                <a:latin typeface="Intel Clear"/>
                <a:ea typeface=""/>
              </a:rPr>
              <a:t>; i++){ </a:t>
            </a:r>
          </a:p>
          <a:p>
            <a:pPr defTabSz="457200">
              <a:defRPr/>
            </a:pPr>
            <a:r>
              <a:rPr lang="en-US" sz="1000" kern="0">
                <a:solidFill>
                  <a:prstClr val="black"/>
                </a:solidFill>
                <a:latin typeface="Intel Clear"/>
                <a:ea typeface=""/>
              </a:rPr>
              <a:t>       x = (i+0.5f)*</a:t>
            </a:r>
            <a:r>
              <a:rPr lang="en-US" sz="1000" kern="0" err="1">
                <a:solidFill>
                  <a:prstClr val="black"/>
                </a:solidFill>
                <a:latin typeface="Intel Clear"/>
                <a:ea typeface=""/>
              </a:rPr>
              <a:t>step_size</a:t>
            </a:r>
            <a:r>
              <a:rPr lang="en-US" sz="1000" kern="0">
                <a:solidFill>
                  <a:prstClr val="black"/>
                </a:solidFill>
                <a:latin typeface="Intel Clear"/>
                <a:ea typeface=""/>
              </a:rPr>
              <a:t>;    </a:t>
            </a:r>
            <a:r>
              <a:rPr lang="en-US" sz="1000" kern="0" err="1">
                <a:solidFill>
                  <a:prstClr val="black"/>
                </a:solidFill>
                <a:latin typeface="Intel Clear"/>
                <a:ea typeface=""/>
              </a:rPr>
              <a:t>accum</a:t>
            </a:r>
            <a:r>
              <a:rPr lang="en-US" sz="1000" kern="0">
                <a:solidFill>
                  <a:prstClr val="black"/>
                </a:solidFill>
                <a:latin typeface="Intel Clear"/>
                <a:ea typeface=""/>
              </a:rPr>
              <a:t> += 4.0f/(1.0f+x*x); }</a:t>
            </a:r>
          </a:p>
          <a:p>
            <a:pPr defTabSz="457200">
              <a:defRPr/>
            </a:pP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   </a:t>
            </a:r>
            <a:r>
              <a:rPr lang="en-US" sz="1000" kern="0" err="1">
                <a:solidFill>
                  <a:prstClr val="black"/>
                </a:solidFill>
                <a:latin typeface="Intel Clear"/>
                <a:ea typeface=""/>
              </a:rPr>
              <a:t>l_sums</a:t>
            </a:r>
            <a:r>
              <a:rPr lang="en-US" sz="1000" kern="0">
                <a:solidFill>
                  <a:prstClr val="black"/>
                </a:solidFill>
                <a:latin typeface="Intel Clear"/>
                <a:ea typeface=""/>
              </a:rPr>
              <a:t>[</a:t>
            </a:r>
            <a:r>
              <a:rPr lang="en-US" sz="1000" kern="0" err="1">
                <a:solidFill>
                  <a:prstClr val="black"/>
                </a:solidFill>
                <a:latin typeface="Intel Clear"/>
                <a:ea typeface=""/>
              </a:rPr>
              <a:t>local_id</a:t>
            </a:r>
            <a:r>
              <a:rPr lang="en-US" sz="1000" kern="0">
                <a:solidFill>
                  <a:prstClr val="black"/>
                </a:solidFill>
                <a:latin typeface="Intel Clear"/>
                <a:ea typeface=""/>
              </a:rPr>
              <a:t>] = </a:t>
            </a:r>
            <a:r>
              <a:rPr lang="en-US" sz="1000" kern="0" err="1">
                <a:solidFill>
                  <a:prstClr val="black"/>
                </a:solidFill>
                <a:latin typeface="Intel Clear"/>
                <a:ea typeface=""/>
              </a:rPr>
              <a:t>accum</a:t>
            </a:r>
            <a:r>
              <a:rPr lang="en-US" sz="1000" kern="0">
                <a:solidFill>
                  <a:prstClr val="black"/>
                </a:solidFill>
                <a:latin typeface="Intel Clear"/>
                <a:ea typeface=""/>
              </a:rPr>
              <a:t>;</a:t>
            </a:r>
          </a:p>
          <a:p>
            <a:pPr defTabSz="457200">
              <a:defRPr/>
            </a:pPr>
            <a:r>
              <a:rPr lang="en-US" sz="1000" kern="0">
                <a:solidFill>
                  <a:prstClr val="black"/>
                </a:solidFill>
                <a:latin typeface="Intel Clear"/>
                <a:ea typeface=""/>
              </a:rPr>
              <a:t>   barrier(CLK_LOCAL_MEM_FENCE);  </a:t>
            </a:r>
          </a:p>
          <a:p>
            <a:pPr defTabSz="457200">
              <a:defRPr/>
            </a:pPr>
            <a:r>
              <a:rPr lang="en-US" sz="1000" kern="0">
                <a:solidFill>
                  <a:prstClr val="black"/>
                </a:solidFill>
                <a:latin typeface="Intel Clear"/>
                <a:ea typeface=""/>
              </a:rPr>
              <a:t>   reduce(</a:t>
            </a:r>
            <a:r>
              <a:rPr lang="en-US" sz="1000" kern="0" err="1">
                <a:solidFill>
                  <a:prstClr val="black"/>
                </a:solidFill>
                <a:latin typeface="Intel Clear"/>
                <a:ea typeface=""/>
              </a:rPr>
              <a:t>l_sums</a:t>
            </a:r>
            <a:r>
              <a:rPr lang="en-US" sz="1000" kern="0">
                <a:solidFill>
                  <a:prstClr val="black"/>
                </a:solidFill>
                <a:latin typeface="Intel Clear"/>
                <a:ea typeface=""/>
              </a:rPr>
              <a:t>, </a:t>
            </a:r>
            <a:r>
              <a:rPr lang="en-US" sz="1000" kern="0" err="1">
                <a:solidFill>
                  <a:prstClr val="black"/>
                </a:solidFill>
                <a:latin typeface="Intel Clear"/>
                <a:ea typeface=""/>
              </a:rPr>
              <a:t>p_sums</a:t>
            </a:r>
            <a:r>
              <a:rPr lang="en-US" sz="1000" kern="0">
                <a:solidFill>
                  <a:prstClr val="black"/>
                </a:solidFill>
                <a:latin typeface="Intel Clear"/>
                <a:ea typeface=""/>
              </a:rPr>
              <a:t>);                  </a:t>
            </a:r>
          </a:p>
          <a:p>
            <a:pPr defTabSz="457200">
              <a:defRPr/>
            </a:pPr>
            <a:r>
              <a:rPr lang="en-US" sz="1000" kern="0">
                <a:solidFill>
                  <a:prstClr val="black"/>
                </a:solidFill>
                <a:latin typeface="Intel Clear"/>
                <a:ea typeface=""/>
              </a:rPr>
              <a:t>}</a:t>
            </a:r>
          </a:p>
        </p:txBody>
      </p:sp>
      <p:sp>
        <p:nvSpPr>
          <p:cNvPr id="675" name="TextBox 674"/>
          <p:cNvSpPr txBox="1"/>
          <p:nvPr/>
        </p:nvSpPr>
        <p:spPr>
          <a:xfrm>
            <a:off x="1690690" y="1520732"/>
            <a:ext cx="3422673" cy="553998"/>
          </a:xfrm>
          <a:prstGeom prst="rect">
            <a:avLst/>
          </a:prstGeom>
          <a:noFill/>
        </p:spPr>
        <p:txBody>
          <a:bodyPr vert="horz" wrap="square" lIns="0" tIns="0" rIns="0" bIns="0" rtlCol="0">
            <a:spAutoFit/>
          </a:bodyPr>
          <a:lstStyle/>
          <a:p>
            <a:pPr defTabSz="457200"/>
            <a:r>
              <a:rPr lang="en-US">
                <a:solidFill>
                  <a:srgbClr val="003C71"/>
                </a:solidFill>
                <a:latin typeface="Intel Clear"/>
                <a:ea typeface=""/>
              </a:rPr>
              <a:t>Turn source code into a scalar </a:t>
            </a:r>
            <a:r>
              <a:rPr lang="en-US" b="1">
                <a:solidFill>
                  <a:srgbClr val="C00000"/>
                </a:solidFill>
                <a:latin typeface="Intel Clear"/>
                <a:ea typeface=""/>
              </a:rPr>
              <a:t>work-item  </a:t>
            </a:r>
            <a:r>
              <a:rPr lang="en-US">
                <a:solidFill>
                  <a:srgbClr val="003C71"/>
                </a:solidFill>
                <a:latin typeface="Intel Clear"/>
                <a:ea typeface=""/>
              </a:rPr>
              <a:t>(a CUDA </a:t>
            </a:r>
            <a:r>
              <a:rPr lang="en-US" b="1">
                <a:solidFill>
                  <a:srgbClr val="C00000"/>
                </a:solidFill>
                <a:latin typeface="Intel Clear"/>
                <a:ea typeface=""/>
              </a:rPr>
              <a:t>thread</a:t>
            </a:r>
            <a:r>
              <a:rPr lang="en-US">
                <a:solidFill>
                  <a:srgbClr val="003C71"/>
                </a:solidFill>
                <a:latin typeface="Intel Clear"/>
                <a:ea typeface=""/>
              </a:rPr>
              <a:t>)</a:t>
            </a:r>
          </a:p>
        </p:txBody>
      </p:sp>
      <p:sp>
        <p:nvSpPr>
          <p:cNvPr id="676" name="TextBox 675"/>
          <p:cNvSpPr txBox="1"/>
          <p:nvPr/>
        </p:nvSpPr>
        <p:spPr>
          <a:xfrm>
            <a:off x="6934217" y="1228440"/>
            <a:ext cx="3568551" cy="1107996"/>
          </a:xfrm>
          <a:prstGeom prst="rect">
            <a:avLst/>
          </a:prstGeom>
          <a:noFill/>
        </p:spPr>
        <p:txBody>
          <a:bodyPr vert="horz" wrap="square" lIns="0" tIns="0" rIns="0" bIns="0" rtlCol="0">
            <a:spAutoFit/>
          </a:bodyPr>
          <a:lstStyle/>
          <a:p>
            <a:pPr algn="ctr" defTabSz="457200"/>
            <a:r>
              <a:rPr lang="en-US" dirty="0">
                <a:solidFill>
                  <a:srgbClr val="003C71"/>
                </a:solidFill>
                <a:latin typeface="Intel Clear"/>
                <a:ea typeface=""/>
              </a:rPr>
              <a:t>Organize work-items into </a:t>
            </a:r>
            <a:br>
              <a:rPr lang="en-US" dirty="0">
                <a:solidFill>
                  <a:srgbClr val="003C71"/>
                </a:solidFill>
                <a:latin typeface="Intel Clear"/>
                <a:ea typeface=""/>
              </a:rPr>
            </a:br>
            <a:r>
              <a:rPr lang="en-US" b="1" dirty="0">
                <a:solidFill>
                  <a:srgbClr val="C00000"/>
                </a:solidFill>
                <a:latin typeface="Intel Clear"/>
                <a:ea typeface=""/>
              </a:rPr>
              <a:t>work-groups </a:t>
            </a:r>
            <a:r>
              <a:rPr lang="en-US" dirty="0">
                <a:solidFill>
                  <a:srgbClr val="003C71"/>
                </a:solidFill>
                <a:latin typeface="Intel Clear"/>
                <a:ea typeface=""/>
              </a:rPr>
              <a:t>and map onto an an N dim index space.  CUDA calls a work-group a </a:t>
            </a:r>
            <a:r>
              <a:rPr lang="en-US" b="1" dirty="0">
                <a:solidFill>
                  <a:srgbClr val="C00000"/>
                </a:solidFill>
                <a:latin typeface="Intel Clear"/>
                <a:ea typeface=""/>
              </a:rPr>
              <a:t>thread-block</a:t>
            </a:r>
          </a:p>
        </p:txBody>
      </p:sp>
      <p:sp>
        <p:nvSpPr>
          <p:cNvPr id="680" name="Right Arrow 679"/>
          <p:cNvSpPr/>
          <p:nvPr/>
        </p:nvSpPr>
        <p:spPr>
          <a:xfrm>
            <a:off x="5229880" y="3669516"/>
            <a:ext cx="1776442" cy="230596"/>
          </a:xfrm>
          <a:prstGeom prst="rightArrow">
            <a:avLst/>
          </a:prstGeom>
          <a:solidFill>
            <a:srgbClr val="C00000"/>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grpSp>
        <p:nvGrpSpPr>
          <p:cNvPr id="682" name="Group 681"/>
          <p:cNvGrpSpPr/>
          <p:nvPr/>
        </p:nvGrpSpPr>
        <p:grpSpPr>
          <a:xfrm>
            <a:off x="7030174" y="2551364"/>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algn="ctr" defTabSz="457200">
                <a:defRPr/>
              </a:pPr>
              <a:r>
                <a:rPr lang="en-US" kern="0">
                  <a:solidFill>
                    <a:srgbClr val="003C71"/>
                  </a:solidFill>
                  <a:latin typeface="Intel Clear"/>
                  <a:ea typeface=""/>
                </a:rPr>
                <a:t>OpenCL index space is called an </a:t>
              </a:r>
              <a:r>
                <a:rPr lang="en-US" b="1" kern="0" err="1">
                  <a:solidFill>
                    <a:srgbClr val="C00000"/>
                  </a:solidFill>
                  <a:latin typeface="Intel Clear"/>
                  <a:ea typeface=""/>
                </a:rPr>
                <a:t>NDRange</a:t>
              </a:r>
              <a:r>
                <a:rPr lang="en-US" b="1" kern="0">
                  <a:solidFill>
                    <a:srgbClr val="C00000"/>
                  </a:solidFill>
                  <a:latin typeface="Intel Clear"/>
                  <a:ea typeface=""/>
                </a:rPr>
                <a:t>.</a:t>
              </a:r>
              <a:r>
                <a:rPr lang="en-US" kern="0">
                  <a:solidFill>
                    <a:srgbClr val="003C71"/>
                  </a:solidFill>
                  <a:latin typeface="Intel Clear"/>
                  <a:ea typeface=""/>
                </a:rPr>
                <a:t>  CUDA calls this a </a:t>
              </a:r>
              <a:r>
                <a:rPr lang="en-US" b="1" kern="0">
                  <a:solidFill>
                    <a:srgbClr val="C00000"/>
                  </a:solidFill>
                  <a:latin typeface="Intel Clear"/>
                  <a:ea typeface=""/>
                </a:rPr>
                <a:t>Grid</a:t>
              </a: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algn="ctr" defTabSz="457200">
                <a:defRPr/>
              </a:pPr>
              <a:endParaRPr lang="en-US" kern="0">
                <a:solidFill>
                  <a:prstClr val="white"/>
                </a:solidFill>
                <a:latin typeface="Intel Clear"/>
                <a:ea typeface=""/>
                <a:cs typeface=""/>
              </a:endParaRPr>
            </a:p>
          </p:txBody>
        </p:sp>
      </p:grpSp>
      <p:sp>
        <p:nvSpPr>
          <p:cNvPr id="3" name="TextBox 2"/>
          <p:cNvSpPr txBox="1"/>
          <p:nvPr/>
        </p:nvSpPr>
        <p:spPr>
          <a:xfrm>
            <a:off x="1819933" y="5508746"/>
            <a:ext cx="3362517" cy="369332"/>
          </a:xfrm>
          <a:prstGeom prst="rect">
            <a:avLst/>
          </a:prstGeom>
          <a:noFill/>
        </p:spPr>
        <p:txBody>
          <a:bodyPr wrap="square" rtlCol="0">
            <a:spAutoFit/>
          </a:bodyPr>
          <a:lstStyle/>
          <a:p>
            <a:pPr algn="ctr"/>
            <a:r>
              <a:rPr lang="en-US"/>
              <a:t>This code defines a </a:t>
            </a:r>
            <a:r>
              <a:rPr lang="en-US" b="1">
                <a:solidFill>
                  <a:srgbClr val="C00000"/>
                </a:solidFill>
              </a:rPr>
              <a:t>kernel</a:t>
            </a:r>
          </a:p>
        </p:txBody>
      </p:sp>
      <p:sp>
        <p:nvSpPr>
          <p:cNvPr id="6" name="TextBox 5"/>
          <p:cNvSpPr txBox="1"/>
          <p:nvPr/>
        </p:nvSpPr>
        <p:spPr>
          <a:xfrm>
            <a:off x="5389237" y="1934942"/>
            <a:ext cx="1722685" cy="1754326"/>
          </a:xfrm>
          <a:prstGeom prst="rect">
            <a:avLst/>
          </a:prstGeom>
          <a:noFill/>
        </p:spPr>
        <p:txBody>
          <a:bodyPr wrap="square" rtlCol="0">
            <a:spAutoFit/>
          </a:bodyPr>
          <a:lstStyle/>
          <a:p>
            <a:r>
              <a:rPr lang="en-US">
                <a:solidFill>
                  <a:srgbClr val="003C71"/>
                </a:solidFill>
                <a:latin typeface="Intel Clear"/>
                <a:ea typeface=""/>
              </a:rPr>
              <a:t>Submit a kernel to an OpenCL </a:t>
            </a:r>
            <a:r>
              <a:rPr lang="en-US" b="1">
                <a:solidFill>
                  <a:srgbClr val="C00000"/>
                </a:solidFill>
                <a:latin typeface="Intel Clear"/>
                <a:ea typeface=""/>
              </a:rPr>
              <a:t>command queue </a:t>
            </a:r>
            <a:r>
              <a:rPr lang="en-US">
                <a:solidFill>
                  <a:srgbClr val="003C71"/>
                </a:solidFill>
                <a:latin typeface="Intel Clear"/>
                <a:ea typeface=""/>
              </a:rPr>
              <a:t>or a CUDA </a:t>
            </a:r>
            <a:r>
              <a:rPr lang="en-US" b="1">
                <a:solidFill>
                  <a:srgbClr val="C00000"/>
                </a:solidFill>
                <a:latin typeface="Intel Clear"/>
                <a:ea typeface=""/>
              </a:rPr>
              <a:t>stream</a:t>
            </a:r>
          </a:p>
        </p:txBody>
      </p:sp>
      <p:sp>
        <p:nvSpPr>
          <p:cNvPr id="7" name="TextBox 6"/>
          <p:cNvSpPr txBox="1"/>
          <p:nvPr/>
        </p:nvSpPr>
        <p:spPr>
          <a:xfrm>
            <a:off x="1607873" y="6601719"/>
            <a:ext cx="3855720" cy="276999"/>
          </a:xfrm>
          <a:prstGeom prst="rect">
            <a:avLst/>
          </a:prstGeom>
          <a:noFill/>
        </p:spPr>
        <p:txBody>
          <a:bodyPr wrap="square" rtlCol="0">
            <a:spAutoFit/>
          </a:bodyPr>
          <a:lstStyle/>
          <a:p>
            <a:r>
              <a:rPr lang="en-US" sz="1200"/>
              <a:t>Third Party names are the property of their owners</a:t>
            </a:r>
          </a:p>
        </p:txBody>
      </p:sp>
      <p:sp>
        <p:nvSpPr>
          <p:cNvPr id="693" name="TextBox 692"/>
          <p:cNvSpPr txBox="1"/>
          <p:nvPr/>
        </p:nvSpPr>
        <p:spPr>
          <a:xfrm>
            <a:off x="2148546" y="5904271"/>
            <a:ext cx="8204064" cy="646331"/>
          </a:xfrm>
          <a:prstGeom prst="rect">
            <a:avLst/>
          </a:prstGeom>
          <a:noFill/>
        </p:spPr>
        <p:txBody>
          <a:bodyPr wrap="square" rtlCol="0">
            <a:spAutoFit/>
          </a:bodyPr>
          <a:lstStyle/>
          <a:p>
            <a:r>
              <a:rPr lang="en-US" dirty="0"/>
              <a:t>It’s called SIMT, but GPUs are really vector-architectures with a block of work-items executing together (a </a:t>
            </a:r>
            <a:r>
              <a:rPr lang="en-US" b="1" dirty="0">
                <a:solidFill>
                  <a:srgbClr val="C00000"/>
                </a:solidFill>
              </a:rPr>
              <a:t>subgroup</a:t>
            </a:r>
            <a:r>
              <a:rPr lang="en-US" dirty="0"/>
              <a:t> in OpenCL or a </a:t>
            </a:r>
            <a:r>
              <a:rPr lang="en-US" b="1" dirty="0">
                <a:solidFill>
                  <a:srgbClr val="C00000"/>
                </a:solidFill>
              </a:rPr>
              <a:t>warp</a:t>
            </a:r>
            <a:r>
              <a:rPr lang="en-US" dirty="0"/>
              <a:t> with CUDA) </a:t>
            </a:r>
          </a:p>
        </p:txBody>
      </p:sp>
    </p:spTree>
    <p:extLst>
      <p:ext uri="{BB962C8B-B14F-4D97-AF65-F5344CB8AC3E}">
        <p14:creationId xmlns:p14="http://schemas.microsoft.com/office/powerpoint/2010/main" val="235809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2"/>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grpId="0" nodeType="afterEffect">
                                  <p:stCondLst>
                                    <p:cond delay="0"/>
                                  </p:stCondLst>
                                  <p:childTnLst>
                                    <p:set>
                                      <p:cBhvr>
                                        <p:cTn id="29" dur="1" fill="hold">
                                          <p:stCondLst>
                                            <p:cond delay="0"/>
                                          </p:stCondLst>
                                        </p:cTn>
                                        <p:tgtEl>
                                          <p:spTgt spid="693"/>
                                        </p:tgtEl>
                                        <p:attrNameLst>
                                          <p:attrName>style.visibility</p:attrName>
                                        </p:attrNameLst>
                                      </p:cBhvr>
                                      <p:to>
                                        <p:strVal val="visible"/>
                                      </p:to>
                                    </p:set>
                                    <p:animEffect transition="in" filter="dissolve">
                                      <p:cBhvr>
                                        <p:cTn id="30" dur="5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80" grpId="0" animBg="1"/>
      <p:bldP spid="3" grpId="0"/>
      <p:bldP spid="6" grpId="0"/>
      <p:bldP spid="69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228600" y="204950"/>
            <a:ext cx="8229600" cy="850106"/>
          </a:xfrm>
        </p:spPr>
        <p:txBody>
          <a:bodyPr/>
          <a:lstStyle/>
          <a:p>
            <a:r>
              <a:rPr lang="en-GB" dirty="0"/>
              <a:t>A Generic Host/Device Platform Model</a:t>
            </a:r>
          </a:p>
        </p:txBody>
      </p:sp>
      <p:sp>
        <p:nvSpPr>
          <p:cNvPr id="138" name="Content Placeholder 137"/>
          <p:cNvSpPr>
            <a:spLocks noGrp="1"/>
          </p:cNvSpPr>
          <p:nvPr>
            <p:ph idx="1"/>
          </p:nvPr>
        </p:nvSpPr>
        <p:spPr>
          <a:xfrm>
            <a:off x="1524000" y="4509120"/>
            <a:ext cx="9144000" cy="2348880"/>
          </a:xfrm>
        </p:spPr>
        <p:txBody>
          <a:bodyPr>
            <a:normAutofit/>
          </a:bodyPr>
          <a:lstStyle/>
          <a:p>
            <a:r>
              <a:rPr lang="en-GB" dirty="0"/>
              <a:t>One </a:t>
            </a:r>
            <a:r>
              <a:rPr lang="en-GB" b="1" i="1" dirty="0">
                <a:solidFill>
                  <a:srgbClr val="C00000"/>
                </a:solidFill>
              </a:rPr>
              <a:t>Host</a:t>
            </a:r>
            <a:r>
              <a:rPr lang="en-GB" dirty="0">
                <a:solidFill>
                  <a:srgbClr val="C00000"/>
                </a:solidFill>
              </a:rPr>
              <a:t> </a:t>
            </a:r>
            <a:r>
              <a:rPr lang="en-GB" dirty="0"/>
              <a:t>and one or more </a:t>
            </a:r>
            <a:r>
              <a:rPr lang="en-GB" b="1" i="1" dirty="0">
                <a:solidFill>
                  <a:srgbClr val="C00000"/>
                </a:solidFill>
              </a:rPr>
              <a:t>Devices</a:t>
            </a:r>
          </a:p>
          <a:p>
            <a:pPr marL="628650" lvl="1" indent="-266700"/>
            <a:r>
              <a:rPr lang="en-GB" dirty="0"/>
              <a:t>Each Device is composed of one or more Compute Units</a:t>
            </a:r>
          </a:p>
          <a:p>
            <a:pPr marL="628650" lvl="1" indent="-266700"/>
            <a:r>
              <a:rPr lang="en-GB" dirty="0"/>
              <a:t>Each Compute Unit is divided into one or more </a:t>
            </a:r>
            <a:r>
              <a:rPr lang="en-GB" b="1" i="1" dirty="0">
                <a:solidFill>
                  <a:srgbClr val="C00000"/>
                </a:solidFill>
              </a:rPr>
              <a:t>Processing Elements</a:t>
            </a:r>
          </a:p>
          <a:p>
            <a:r>
              <a:rPr lang="en-GB" dirty="0"/>
              <a:t>Memory divided into </a:t>
            </a:r>
            <a:r>
              <a:rPr lang="en-GB" b="1" i="1" dirty="0">
                <a:solidFill>
                  <a:srgbClr val="C00000"/>
                </a:solidFill>
              </a:rPr>
              <a:t>host memory </a:t>
            </a:r>
            <a:r>
              <a:rPr lang="en-GB" dirty="0"/>
              <a:t>and </a:t>
            </a:r>
            <a:r>
              <a:rPr lang="en-GB" b="1" i="1" dirty="0">
                <a:solidFill>
                  <a:srgbClr val="C00000"/>
                </a:solidFill>
              </a:rPr>
              <a:t>device memory</a:t>
            </a:r>
          </a:p>
        </p:txBody>
      </p:sp>
      <p:grpSp>
        <p:nvGrpSpPr>
          <p:cNvPr id="5" name="Group 292"/>
          <p:cNvGrpSpPr>
            <a:grpSpLocks/>
          </p:cNvGrpSpPr>
          <p:nvPr/>
        </p:nvGrpSpPr>
        <p:grpSpPr bwMode="auto">
          <a:xfrm>
            <a:off x="2927649"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6" name="Text Box 14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0" name="Text Box 15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4" name="Text Box 16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4" name="Text Box 25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8" name="Text Box 26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2" name="Text Box 27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6" name="Text Box 28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3" name="Text Box 22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7" name="Text Box 235"/>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1" name="Text Box 24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5" name="Text Box 24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2" name="Text Box 6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6" name="Text Box 12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0" name="Text Box 12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4" name="Text Box 13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20" name="Text Box 284"/>
              <p:cNvSpPr txBox="1">
                <a:spLocks noChangeArrowheads="1"/>
              </p:cNvSpPr>
              <p:nvPr/>
            </p:nvSpPr>
            <p:spPr bwMode="auto">
              <a:xfrm>
                <a:off x="4686" y="2499"/>
                <a:ext cx="546" cy="206"/>
              </a:xfrm>
              <a:prstGeom prst="rect">
                <a:avLst/>
              </a:prstGeom>
              <a:noFill/>
              <a:ln w="38100">
                <a:noFill/>
                <a:miter lim="800000"/>
                <a:headEnd/>
                <a:tailEnd/>
              </a:ln>
              <a:effectLst/>
            </p:spPr>
            <p:txBody>
              <a:bodyPr>
                <a:spAutoFit/>
              </a:bodyPr>
              <a:lstStyle/>
              <a:p>
                <a:pPr algn="ctr">
                  <a:spcBef>
                    <a:spcPct val="50000"/>
                  </a:spcBef>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grpSp>
      <p:sp>
        <p:nvSpPr>
          <p:cNvPr id="2" name="TextBox 1"/>
          <p:cNvSpPr txBox="1"/>
          <p:nvPr/>
        </p:nvSpPr>
        <p:spPr>
          <a:xfrm>
            <a:off x="2650890" y="6454870"/>
            <a:ext cx="6807200" cy="307777"/>
          </a:xfrm>
          <a:prstGeom prst="rect">
            <a:avLst/>
          </a:prstGeom>
          <a:noFill/>
        </p:spPr>
        <p:txBody>
          <a:bodyPr wrap="square" rtlCol="0">
            <a:spAutoFit/>
          </a:bodyPr>
          <a:lstStyle/>
          <a:p>
            <a:pPr algn="ctr"/>
            <a:r>
              <a:rPr lang="en-US" sz="1400"/>
              <a:t>Third party names are the property of their owners.</a:t>
            </a:r>
          </a:p>
        </p:txBody>
      </p:sp>
      <p:sp>
        <p:nvSpPr>
          <p:cNvPr id="139" name="Slide Number Placeholder 3">
            <a:extLst>
              <a:ext uri="{FF2B5EF4-FFF2-40B4-BE49-F238E27FC236}">
                <a16:creationId xmlns:a16="http://schemas.microsoft.com/office/drawing/2014/main" id="{7BBE31FC-654E-074E-A454-AAE32374B290}"/>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235</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33506570"/>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2"/>
          <p:cNvSpPr>
            <a:spLocks noGrp="1"/>
          </p:cNvSpPr>
          <p:nvPr>
            <p:ph type="sldNum" sz="quarter" idx="10"/>
          </p:nvPr>
        </p:nvSpPr>
        <p:spPr>
          <a:xfrm>
            <a:off x="8763000" y="6537278"/>
            <a:ext cx="1905000" cy="320722"/>
          </a:xfrm>
        </p:spPr>
        <p:txBody>
          <a:bodyPr/>
          <a:lstStyle/>
          <a:p>
            <a:pPr algn="r">
              <a:defRPr/>
            </a:pPr>
            <a:fld id="{3E710E4C-6523-44CB-9289-0E148031939E}" type="slidenum">
              <a:rPr lang="zh-CN" altLang="en-US" sz="1600">
                <a:solidFill>
                  <a:schemeClr val="bg1"/>
                </a:solidFill>
              </a:rPr>
              <a:pPr algn="r">
                <a:defRPr/>
              </a:pPr>
              <a:t>236</a:t>
            </a:fld>
            <a:endParaRPr lang="en-US" altLang="zh-CN" sz="1600">
              <a:solidFill>
                <a:schemeClr val="bg1"/>
              </a:solidFill>
            </a:endParaRPr>
          </a:p>
        </p:txBody>
      </p:sp>
      <p:sp>
        <p:nvSpPr>
          <p:cNvPr id="15363" name="Rectangle 2"/>
          <p:cNvSpPr>
            <a:spLocks noGrp="1" noChangeArrowheads="1"/>
          </p:cNvSpPr>
          <p:nvPr>
            <p:ph type="title"/>
          </p:nvPr>
        </p:nvSpPr>
        <p:spPr>
          <a:xfrm>
            <a:off x="1711326" y="0"/>
            <a:ext cx="8956675" cy="1143000"/>
          </a:xfrm>
        </p:spPr>
        <p:txBody>
          <a:bodyPr/>
          <a:lstStyle/>
          <a:p>
            <a:pPr eaLnBrk="1" hangingPunct="1"/>
            <a:r>
              <a:rPr lang="en-US" altLang="zh-CN" sz="3200" dirty="0">
                <a:ea typeface="SimSun" pitchFamily="2" charset="-122"/>
              </a:rPr>
              <a:t>OpenMP Basic Definitions: </a:t>
            </a:r>
            <a:r>
              <a:rPr lang="en-US" altLang="zh-CN" sz="2400" dirty="0">
                <a:ea typeface="SimSun" pitchFamily="2" charset="-122"/>
              </a:rPr>
              <a:t>Solution stack</a:t>
            </a:r>
          </a:p>
        </p:txBody>
      </p:sp>
      <p:grpSp>
        <p:nvGrpSpPr>
          <p:cNvPr id="2" name="Group 36"/>
          <p:cNvGrpSpPr>
            <a:grpSpLocks/>
          </p:cNvGrpSpPr>
          <p:nvPr/>
        </p:nvGrpSpPr>
        <p:grpSpPr bwMode="auto">
          <a:xfrm>
            <a:off x="1709443" y="2962267"/>
            <a:ext cx="8947150" cy="1676400"/>
            <a:chOff x="28" y="2457"/>
            <a:chExt cx="5636" cy="1056"/>
          </a:xfrm>
        </p:grpSpPr>
        <p:sp>
          <p:nvSpPr>
            <p:cNvPr id="15396" name="Rectangle 3"/>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15397" name="Rectangle 4"/>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OS/system support for shared memory and threading</a:t>
              </a:r>
            </a:p>
          </p:txBody>
        </p:sp>
        <p:sp>
          <p:nvSpPr>
            <p:cNvPr id="15398" name="Line 11"/>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9" name="Text Box 13"/>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System layer</a:t>
              </a:r>
            </a:p>
          </p:txBody>
        </p:sp>
      </p:grpSp>
      <p:grpSp>
        <p:nvGrpSpPr>
          <p:cNvPr id="3" name="Group 38"/>
          <p:cNvGrpSpPr>
            <a:grpSpLocks/>
          </p:cNvGrpSpPr>
          <p:nvPr/>
        </p:nvGrpSpPr>
        <p:grpSpPr bwMode="auto">
          <a:xfrm>
            <a:off x="1717382" y="1957380"/>
            <a:ext cx="8939213" cy="889000"/>
            <a:chOff x="33" y="1824"/>
            <a:chExt cx="5631" cy="560"/>
          </a:xfrm>
        </p:grpSpPr>
        <p:sp>
          <p:nvSpPr>
            <p:cNvPr id="15391" name="Rectangle 5"/>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15392" name="Rectangle 6"/>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15393" name="Rectangle 7"/>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15394" name="Line 12"/>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5" name="Text Box 14"/>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err="1">
                  <a:latin typeface="Arial" charset="0"/>
                </a:rPr>
                <a:t>Prog</a:t>
              </a:r>
              <a:r>
                <a:rPr lang="en-US" altLang="zh-CN" sz="1600">
                  <a:latin typeface="Arial" charset="0"/>
                </a:rPr>
                <a:t>. </a:t>
              </a:r>
              <a:r>
                <a:rPr lang="en-US" altLang="zh-CN" sz="1600">
                  <a:solidFill>
                    <a:schemeClr val="bg1"/>
                  </a:solidFill>
                  <a:latin typeface="Arial" charset="0"/>
                </a:rPr>
                <a:t>Layer</a:t>
              </a:r>
              <a:endParaRPr lang="en-US" altLang="zh-CN">
                <a:solidFill>
                  <a:schemeClr val="bg1"/>
                </a:solidFill>
                <a:latin typeface="Arial" charset="0"/>
              </a:endParaRPr>
            </a:p>
          </p:txBody>
        </p:sp>
      </p:grpSp>
      <p:sp>
        <p:nvSpPr>
          <p:cNvPr id="15388" name="Rectangle 30"/>
          <p:cNvSpPr>
            <a:spLocks noChangeArrowheads="1"/>
          </p:cNvSpPr>
          <p:nvPr/>
        </p:nvSpPr>
        <p:spPr bwMode="auto">
          <a:xfrm>
            <a:off x="2274593" y="722305"/>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89" name="Rectangle 31"/>
          <p:cNvSpPr>
            <a:spLocks noChangeArrowheads="1"/>
          </p:cNvSpPr>
          <p:nvPr/>
        </p:nvSpPr>
        <p:spPr bwMode="auto">
          <a:xfrm>
            <a:off x="9370719" y="817981"/>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90" name="Rectangle 32"/>
          <p:cNvSpPr>
            <a:spLocks noChangeArrowheads="1"/>
          </p:cNvSpPr>
          <p:nvPr/>
        </p:nvSpPr>
        <p:spPr bwMode="auto">
          <a:xfrm>
            <a:off x="9132593" y="777867"/>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15385" name="Rectangle 8"/>
          <p:cNvSpPr>
            <a:spLocks noChangeArrowheads="1"/>
          </p:cNvSpPr>
          <p:nvPr/>
        </p:nvSpPr>
        <p:spPr bwMode="auto">
          <a:xfrm>
            <a:off x="2274593" y="1271580"/>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15386" name="Text Box 10"/>
          <p:cNvSpPr txBox="1">
            <a:spLocks noChangeArrowheads="1"/>
          </p:cNvSpPr>
          <p:nvPr/>
        </p:nvSpPr>
        <p:spPr bwMode="auto">
          <a:xfrm>
            <a:off x="4179593" y="722305"/>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chemeClr val="bg1"/>
                </a:solidFill>
                <a:latin typeface="Arial" charset="0"/>
              </a:rPr>
              <a:t>End User</a:t>
            </a:r>
          </a:p>
        </p:txBody>
      </p:sp>
      <p:sp>
        <p:nvSpPr>
          <p:cNvPr id="15387" name="Text Box 15"/>
          <p:cNvSpPr txBox="1">
            <a:spLocks noChangeArrowheads="1"/>
          </p:cNvSpPr>
          <p:nvPr/>
        </p:nvSpPr>
        <p:spPr bwMode="auto">
          <a:xfrm rot="16213772">
            <a:off x="1259386" y="1055846"/>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a:latin typeface="Arial" charset="0"/>
              </a:rPr>
              <a:t>User layer</a:t>
            </a:r>
          </a:p>
        </p:txBody>
      </p:sp>
      <p:sp>
        <p:nvSpPr>
          <p:cNvPr id="15368" name="Line 29"/>
          <p:cNvSpPr>
            <a:spLocks noChangeShapeType="1"/>
          </p:cNvSpPr>
          <p:nvPr/>
        </p:nvSpPr>
        <p:spPr bwMode="auto">
          <a:xfrm>
            <a:off x="2209800" y="4555071"/>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72" name="Text Box 17"/>
          <p:cNvSpPr txBox="1">
            <a:spLocks noChangeArrowheads="1"/>
          </p:cNvSpPr>
          <p:nvPr/>
        </p:nvSpPr>
        <p:spPr bwMode="auto">
          <a:xfrm>
            <a:off x="3080919" y="5924249"/>
            <a:ext cx="4464521" cy="36959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a:solidFill>
                <a:schemeClr val="bg1"/>
              </a:solidFill>
              <a:latin typeface="Arial" charset="0"/>
            </a:endParaRPr>
          </a:p>
        </p:txBody>
      </p:sp>
      <p:sp>
        <p:nvSpPr>
          <p:cNvPr id="5" name="TextBox 4">
            <a:extLst>
              <a:ext uri="{FF2B5EF4-FFF2-40B4-BE49-F238E27FC236}">
                <a16:creationId xmlns:a16="http://schemas.microsoft.com/office/drawing/2014/main" id="{C25A793D-D377-3940-BFA5-1D3BE04F8202}"/>
              </a:ext>
            </a:extLst>
          </p:cNvPr>
          <p:cNvSpPr txBox="1"/>
          <p:nvPr/>
        </p:nvSpPr>
        <p:spPr>
          <a:xfrm>
            <a:off x="1948457" y="6417177"/>
            <a:ext cx="1405771" cy="369332"/>
          </a:xfrm>
          <a:prstGeom prst="rect">
            <a:avLst/>
          </a:prstGeom>
          <a:noFill/>
        </p:spPr>
        <p:txBody>
          <a:bodyPr wrap="square" rtlCol="0">
            <a:spAutoFit/>
          </a:bodyPr>
          <a:lstStyle/>
          <a:p>
            <a:r>
              <a:rPr lang="en-US"/>
              <a:t>CPU cores</a:t>
            </a:r>
          </a:p>
        </p:txBody>
      </p:sp>
      <p:sp>
        <p:nvSpPr>
          <p:cNvPr id="53" name="Text Box 17">
            <a:extLst>
              <a:ext uri="{FF2B5EF4-FFF2-40B4-BE49-F238E27FC236}">
                <a16:creationId xmlns:a16="http://schemas.microsoft.com/office/drawing/2014/main" id="{97D9CDD4-561E-2042-873D-67FA82F580D9}"/>
              </a:ext>
            </a:extLst>
          </p:cNvPr>
          <p:cNvSpPr txBox="1">
            <a:spLocks noChangeArrowheads="1"/>
          </p:cNvSpPr>
          <p:nvPr/>
        </p:nvSpPr>
        <p:spPr bwMode="auto">
          <a:xfrm>
            <a:off x="3086141" y="5609150"/>
            <a:ext cx="2183744" cy="338554"/>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a:solidFill>
                <a:schemeClr val="bg1"/>
              </a:solidFill>
              <a:latin typeface="Arial" charset="0"/>
            </a:endParaRPr>
          </a:p>
        </p:txBody>
      </p:sp>
      <p:pic>
        <p:nvPicPr>
          <p:cNvPr id="10" name="Picture 9">
            <a:extLst>
              <a:ext uri="{FF2B5EF4-FFF2-40B4-BE49-F238E27FC236}">
                <a16:creationId xmlns:a16="http://schemas.microsoft.com/office/drawing/2014/main" id="{488D743B-4635-6543-91DE-D5AD558A8E70}"/>
              </a:ext>
            </a:extLst>
          </p:cNvPr>
          <p:cNvPicPr>
            <a:picLocks noChangeAspect="1"/>
          </p:cNvPicPr>
          <p:nvPr/>
        </p:nvPicPr>
        <p:blipFill>
          <a:blip r:embed="rId3"/>
          <a:stretch>
            <a:fillRect/>
          </a:stretch>
        </p:blipFill>
        <p:spPr>
          <a:xfrm>
            <a:off x="8190347" y="5482067"/>
            <a:ext cx="609397" cy="736355"/>
          </a:xfrm>
          <a:prstGeom prst="rect">
            <a:avLst/>
          </a:prstGeom>
        </p:spPr>
      </p:pic>
      <p:pic>
        <p:nvPicPr>
          <p:cNvPr id="11" name="Picture 10">
            <a:extLst>
              <a:ext uri="{FF2B5EF4-FFF2-40B4-BE49-F238E27FC236}">
                <a16:creationId xmlns:a16="http://schemas.microsoft.com/office/drawing/2014/main" id="{E333C778-1D2E-5D4F-A312-32182010B3A0}"/>
              </a:ext>
            </a:extLst>
          </p:cNvPr>
          <p:cNvPicPr>
            <a:picLocks noChangeAspect="1"/>
          </p:cNvPicPr>
          <p:nvPr/>
        </p:nvPicPr>
        <p:blipFill>
          <a:blip r:embed="rId4"/>
          <a:stretch>
            <a:fillRect/>
          </a:stretch>
        </p:blipFill>
        <p:spPr>
          <a:xfrm>
            <a:off x="3086140" y="4685666"/>
            <a:ext cx="1091872" cy="857255"/>
          </a:xfrm>
          <a:prstGeom prst="rect">
            <a:avLst/>
          </a:prstGeom>
        </p:spPr>
      </p:pic>
      <p:pic>
        <p:nvPicPr>
          <p:cNvPr id="110" name="Picture 109">
            <a:extLst>
              <a:ext uri="{FF2B5EF4-FFF2-40B4-BE49-F238E27FC236}">
                <a16:creationId xmlns:a16="http://schemas.microsoft.com/office/drawing/2014/main" id="{9A199DA8-F2D0-934F-80E9-E9C4B48FF87C}"/>
              </a:ext>
            </a:extLst>
          </p:cNvPr>
          <p:cNvPicPr>
            <a:picLocks noChangeAspect="1"/>
          </p:cNvPicPr>
          <p:nvPr/>
        </p:nvPicPr>
        <p:blipFill>
          <a:blip r:embed="rId4"/>
          <a:stretch>
            <a:fillRect/>
          </a:stretch>
        </p:blipFill>
        <p:spPr>
          <a:xfrm>
            <a:off x="4178012" y="4676665"/>
            <a:ext cx="1091872" cy="857255"/>
          </a:xfrm>
          <a:prstGeom prst="rect">
            <a:avLst/>
          </a:prstGeom>
        </p:spPr>
      </p:pic>
      <p:sp>
        <p:nvSpPr>
          <p:cNvPr id="67" name="Line 24">
            <a:extLst>
              <a:ext uri="{FF2B5EF4-FFF2-40B4-BE49-F238E27FC236}">
                <a16:creationId xmlns:a16="http://schemas.microsoft.com/office/drawing/2014/main" id="{B0E02981-67C1-D148-88EF-5350B308E8ED}"/>
              </a:ext>
            </a:extLst>
          </p:cNvPr>
          <p:cNvSpPr>
            <a:spLocks noChangeShapeType="1"/>
          </p:cNvSpPr>
          <p:nvPr/>
        </p:nvSpPr>
        <p:spPr bwMode="auto">
          <a:xfrm>
            <a:off x="3610014" y="4879322"/>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1" name="Line 24">
            <a:extLst>
              <a:ext uri="{FF2B5EF4-FFF2-40B4-BE49-F238E27FC236}">
                <a16:creationId xmlns:a16="http://schemas.microsoft.com/office/drawing/2014/main" id="{9E61DCEA-8C48-474F-89E0-16DB311F640D}"/>
              </a:ext>
            </a:extLst>
          </p:cNvPr>
          <p:cNvSpPr>
            <a:spLocks noChangeShapeType="1"/>
          </p:cNvSpPr>
          <p:nvPr/>
        </p:nvSpPr>
        <p:spPr bwMode="auto">
          <a:xfrm>
            <a:off x="4693097" y="4858085"/>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2" name="Text Box 17">
            <a:extLst>
              <a:ext uri="{FF2B5EF4-FFF2-40B4-BE49-F238E27FC236}">
                <a16:creationId xmlns:a16="http://schemas.microsoft.com/office/drawing/2014/main" id="{70DA4120-68FD-064A-932D-2298F17100FF}"/>
              </a:ext>
            </a:extLst>
          </p:cNvPr>
          <p:cNvSpPr txBox="1">
            <a:spLocks noChangeArrowheads="1"/>
          </p:cNvSpPr>
          <p:nvPr/>
        </p:nvSpPr>
        <p:spPr bwMode="auto">
          <a:xfrm>
            <a:off x="5361696" y="5605721"/>
            <a:ext cx="2183744" cy="338554"/>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a:solidFill>
                <a:schemeClr val="bg1"/>
              </a:solidFill>
              <a:latin typeface="Arial" charset="0"/>
            </a:endParaRPr>
          </a:p>
        </p:txBody>
      </p:sp>
      <p:pic>
        <p:nvPicPr>
          <p:cNvPr id="113" name="Picture 112">
            <a:extLst>
              <a:ext uri="{FF2B5EF4-FFF2-40B4-BE49-F238E27FC236}">
                <a16:creationId xmlns:a16="http://schemas.microsoft.com/office/drawing/2014/main" id="{BA9D0FBB-49D5-6246-B07F-F8A11D3F2171}"/>
              </a:ext>
            </a:extLst>
          </p:cNvPr>
          <p:cNvPicPr>
            <a:picLocks noChangeAspect="1"/>
          </p:cNvPicPr>
          <p:nvPr/>
        </p:nvPicPr>
        <p:blipFill>
          <a:blip r:embed="rId4"/>
          <a:stretch>
            <a:fillRect/>
          </a:stretch>
        </p:blipFill>
        <p:spPr>
          <a:xfrm>
            <a:off x="5361695" y="4682237"/>
            <a:ext cx="1091872" cy="857255"/>
          </a:xfrm>
          <a:prstGeom prst="rect">
            <a:avLst/>
          </a:prstGeom>
        </p:spPr>
      </p:pic>
      <p:pic>
        <p:nvPicPr>
          <p:cNvPr id="114" name="Picture 113">
            <a:extLst>
              <a:ext uri="{FF2B5EF4-FFF2-40B4-BE49-F238E27FC236}">
                <a16:creationId xmlns:a16="http://schemas.microsoft.com/office/drawing/2014/main" id="{15CA4BC9-B520-6741-BF8C-B0D90A5DB3D4}"/>
              </a:ext>
            </a:extLst>
          </p:cNvPr>
          <p:cNvPicPr>
            <a:picLocks noChangeAspect="1"/>
          </p:cNvPicPr>
          <p:nvPr/>
        </p:nvPicPr>
        <p:blipFill>
          <a:blip r:embed="rId4"/>
          <a:stretch>
            <a:fillRect/>
          </a:stretch>
        </p:blipFill>
        <p:spPr>
          <a:xfrm>
            <a:off x="6453567" y="4673236"/>
            <a:ext cx="1091872" cy="857255"/>
          </a:xfrm>
          <a:prstGeom prst="rect">
            <a:avLst/>
          </a:prstGeom>
        </p:spPr>
      </p:pic>
      <p:sp>
        <p:nvSpPr>
          <p:cNvPr id="115" name="Line 24">
            <a:extLst>
              <a:ext uri="{FF2B5EF4-FFF2-40B4-BE49-F238E27FC236}">
                <a16:creationId xmlns:a16="http://schemas.microsoft.com/office/drawing/2014/main" id="{B475E7F5-8BF4-C448-978C-2773F3AECA30}"/>
              </a:ext>
            </a:extLst>
          </p:cNvPr>
          <p:cNvSpPr>
            <a:spLocks noChangeShapeType="1"/>
          </p:cNvSpPr>
          <p:nvPr/>
        </p:nvSpPr>
        <p:spPr bwMode="auto">
          <a:xfrm>
            <a:off x="5885569" y="4875893"/>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6" name="Line 24">
            <a:extLst>
              <a:ext uri="{FF2B5EF4-FFF2-40B4-BE49-F238E27FC236}">
                <a16:creationId xmlns:a16="http://schemas.microsoft.com/office/drawing/2014/main" id="{3B34E12B-235B-F74D-A795-7EB0CE8E3FCA}"/>
              </a:ext>
            </a:extLst>
          </p:cNvPr>
          <p:cNvSpPr>
            <a:spLocks noChangeShapeType="1"/>
          </p:cNvSpPr>
          <p:nvPr/>
        </p:nvSpPr>
        <p:spPr bwMode="auto">
          <a:xfrm>
            <a:off x="6968652" y="4854656"/>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7" name="Line 24">
            <a:extLst>
              <a:ext uri="{FF2B5EF4-FFF2-40B4-BE49-F238E27FC236}">
                <a16:creationId xmlns:a16="http://schemas.microsoft.com/office/drawing/2014/main" id="{D3DE3A92-D7C2-D24B-8AA2-258BDDB08551}"/>
              </a:ext>
            </a:extLst>
          </p:cNvPr>
          <p:cNvSpPr>
            <a:spLocks noChangeShapeType="1"/>
          </p:cNvSpPr>
          <p:nvPr/>
        </p:nvSpPr>
        <p:spPr bwMode="auto">
          <a:xfrm>
            <a:off x="6444603" y="5618269"/>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8" name="Line 24">
            <a:extLst>
              <a:ext uri="{FF2B5EF4-FFF2-40B4-BE49-F238E27FC236}">
                <a16:creationId xmlns:a16="http://schemas.microsoft.com/office/drawing/2014/main" id="{F02F1B2B-CE27-FC4E-AB59-61C5CB2AE173}"/>
              </a:ext>
            </a:extLst>
          </p:cNvPr>
          <p:cNvSpPr>
            <a:spLocks noChangeShapeType="1"/>
          </p:cNvSpPr>
          <p:nvPr/>
        </p:nvSpPr>
        <p:spPr bwMode="auto">
          <a:xfrm>
            <a:off x="4178012" y="5618387"/>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pic>
        <p:nvPicPr>
          <p:cNvPr id="120" name="Picture 119">
            <a:extLst>
              <a:ext uri="{FF2B5EF4-FFF2-40B4-BE49-F238E27FC236}">
                <a16:creationId xmlns:a16="http://schemas.microsoft.com/office/drawing/2014/main" id="{4E7E933F-79D4-1D48-B345-393A198BE56F}"/>
              </a:ext>
            </a:extLst>
          </p:cNvPr>
          <p:cNvPicPr>
            <a:picLocks noChangeAspect="1"/>
          </p:cNvPicPr>
          <p:nvPr/>
        </p:nvPicPr>
        <p:blipFill>
          <a:blip r:embed="rId3"/>
          <a:stretch>
            <a:fillRect/>
          </a:stretch>
        </p:blipFill>
        <p:spPr>
          <a:xfrm>
            <a:off x="8814984" y="5482067"/>
            <a:ext cx="609397" cy="736355"/>
          </a:xfrm>
          <a:prstGeom prst="rect">
            <a:avLst/>
          </a:prstGeom>
        </p:spPr>
      </p:pic>
      <p:pic>
        <p:nvPicPr>
          <p:cNvPr id="121" name="Picture 120">
            <a:extLst>
              <a:ext uri="{FF2B5EF4-FFF2-40B4-BE49-F238E27FC236}">
                <a16:creationId xmlns:a16="http://schemas.microsoft.com/office/drawing/2014/main" id="{64F08473-886A-D84D-B328-73FBDE5A0BC6}"/>
              </a:ext>
            </a:extLst>
          </p:cNvPr>
          <p:cNvPicPr>
            <a:picLocks noChangeAspect="1"/>
          </p:cNvPicPr>
          <p:nvPr/>
        </p:nvPicPr>
        <p:blipFill>
          <a:blip r:embed="rId3"/>
          <a:stretch>
            <a:fillRect/>
          </a:stretch>
        </p:blipFill>
        <p:spPr>
          <a:xfrm>
            <a:off x="8190347" y="4745393"/>
            <a:ext cx="609397" cy="736355"/>
          </a:xfrm>
          <a:prstGeom prst="rect">
            <a:avLst/>
          </a:prstGeom>
        </p:spPr>
      </p:pic>
      <p:pic>
        <p:nvPicPr>
          <p:cNvPr id="122" name="Picture 121">
            <a:extLst>
              <a:ext uri="{FF2B5EF4-FFF2-40B4-BE49-F238E27FC236}">
                <a16:creationId xmlns:a16="http://schemas.microsoft.com/office/drawing/2014/main" id="{E4497347-3E90-614E-892E-A2214AB6C21E}"/>
              </a:ext>
            </a:extLst>
          </p:cNvPr>
          <p:cNvPicPr>
            <a:picLocks noChangeAspect="1"/>
          </p:cNvPicPr>
          <p:nvPr/>
        </p:nvPicPr>
        <p:blipFill>
          <a:blip r:embed="rId3"/>
          <a:stretch>
            <a:fillRect/>
          </a:stretch>
        </p:blipFill>
        <p:spPr>
          <a:xfrm>
            <a:off x="8814984" y="4745393"/>
            <a:ext cx="609397" cy="736355"/>
          </a:xfrm>
          <a:prstGeom prst="rect">
            <a:avLst/>
          </a:prstGeom>
        </p:spPr>
      </p:pic>
      <p:cxnSp>
        <p:nvCxnSpPr>
          <p:cNvPr id="13" name="Straight Arrow Connector 12">
            <a:extLst>
              <a:ext uri="{FF2B5EF4-FFF2-40B4-BE49-F238E27FC236}">
                <a16:creationId xmlns:a16="http://schemas.microsoft.com/office/drawing/2014/main" id="{7567463B-6411-1143-8AB5-2D8687CFCCEF}"/>
              </a:ext>
            </a:extLst>
          </p:cNvPr>
          <p:cNvCxnSpPr>
            <a:cxnSpLocks/>
          </p:cNvCxnSpPr>
          <p:nvPr/>
        </p:nvCxnSpPr>
        <p:spPr bwMode="auto">
          <a:xfrm>
            <a:off x="7545439" y="5471776"/>
            <a:ext cx="613906" cy="0"/>
          </a:xfrm>
          <a:prstGeom prst="straightConnector1">
            <a:avLst/>
          </a:prstGeom>
          <a:noFill/>
          <a:ln w="60325" cap="flat" cmpd="sng" algn="ctr">
            <a:solidFill>
              <a:schemeClr val="bg2"/>
            </a:solidFill>
            <a:prstDash val="solid"/>
            <a:round/>
            <a:headEnd type="triangle"/>
            <a:tailEnd type="triangle"/>
          </a:ln>
          <a:effectLst/>
        </p:spPr>
      </p:cxnSp>
      <p:sp>
        <p:nvSpPr>
          <p:cNvPr id="127" name="TextBox 126">
            <a:extLst>
              <a:ext uri="{FF2B5EF4-FFF2-40B4-BE49-F238E27FC236}">
                <a16:creationId xmlns:a16="http://schemas.microsoft.com/office/drawing/2014/main" id="{00A0B67C-7DF7-954B-B426-F2822A839545}"/>
              </a:ext>
            </a:extLst>
          </p:cNvPr>
          <p:cNvSpPr txBox="1"/>
          <p:nvPr/>
        </p:nvSpPr>
        <p:spPr>
          <a:xfrm>
            <a:off x="4556343" y="6455914"/>
            <a:ext cx="1405771" cy="369332"/>
          </a:xfrm>
          <a:prstGeom prst="rect">
            <a:avLst/>
          </a:prstGeom>
          <a:noFill/>
        </p:spPr>
        <p:txBody>
          <a:bodyPr wrap="square" rtlCol="0">
            <a:spAutoFit/>
          </a:bodyPr>
          <a:lstStyle/>
          <a:p>
            <a:r>
              <a:rPr lang="en-US"/>
              <a:t>SIMD units</a:t>
            </a:r>
          </a:p>
        </p:txBody>
      </p:sp>
      <p:sp>
        <p:nvSpPr>
          <p:cNvPr id="128" name="TextBox 127">
            <a:extLst>
              <a:ext uri="{FF2B5EF4-FFF2-40B4-BE49-F238E27FC236}">
                <a16:creationId xmlns:a16="http://schemas.microsoft.com/office/drawing/2014/main" id="{74A7C5A8-9AF4-2F46-9AC6-C88DB4616C9E}"/>
              </a:ext>
            </a:extLst>
          </p:cNvPr>
          <p:cNvSpPr txBox="1"/>
          <p:nvPr/>
        </p:nvSpPr>
        <p:spPr>
          <a:xfrm>
            <a:off x="8060115" y="6455914"/>
            <a:ext cx="1405771" cy="369332"/>
          </a:xfrm>
          <a:prstGeom prst="rect">
            <a:avLst/>
          </a:prstGeom>
          <a:noFill/>
        </p:spPr>
        <p:txBody>
          <a:bodyPr wrap="square" rtlCol="0">
            <a:spAutoFit/>
          </a:bodyPr>
          <a:lstStyle/>
          <a:p>
            <a:r>
              <a:rPr lang="en-US"/>
              <a:t>GPU cores</a:t>
            </a:r>
          </a:p>
        </p:txBody>
      </p:sp>
      <p:pic>
        <p:nvPicPr>
          <p:cNvPr id="16" name="Picture 15">
            <a:extLst>
              <a:ext uri="{FF2B5EF4-FFF2-40B4-BE49-F238E27FC236}">
                <a16:creationId xmlns:a16="http://schemas.microsoft.com/office/drawing/2014/main" id="{6F264782-E9B0-954D-8FAB-A8F9C3A1E950}"/>
              </a:ext>
            </a:extLst>
          </p:cNvPr>
          <p:cNvPicPr>
            <a:picLocks noChangeAspect="1"/>
          </p:cNvPicPr>
          <p:nvPr/>
        </p:nvPicPr>
        <p:blipFill>
          <a:blip r:embed="rId5"/>
          <a:stretch>
            <a:fillRect/>
          </a:stretch>
        </p:blipFill>
        <p:spPr>
          <a:xfrm>
            <a:off x="5851706" y="6583946"/>
            <a:ext cx="698500" cy="241300"/>
          </a:xfrm>
          <a:prstGeom prst="rect">
            <a:avLst/>
          </a:prstGeom>
        </p:spPr>
      </p:pic>
      <p:pic>
        <p:nvPicPr>
          <p:cNvPr id="17" name="Picture 16">
            <a:extLst>
              <a:ext uri="{FF2B5EF4-FFF2-40B4-BE49-F238E27FC236}">
                <a16:creationId xmlns:a16="http://schemas.microsoft.com/office/drawing/2014/main" id="{A54CB0E3-FA2F-8E49-8937-805A6C74B5E0}"/>
              </a:ext>
            </a:extLst>
          </p:cNvPr>
          <p:cNvPicPr>
            <a:picLocks noChangeAspect="1"/>
          </p:cNvPicPr>
          <p:nvPr/>
        </p:nvPicPr>
        <p:blipFill>
          <a:blip r:embed="rId6"/>
          <a:stretch>
            <a:fillRect/>
          </a:stretch>
        </p:blipFill>
        <p:spPr>
          <a:xfrm>
            <a:off x="3200616" y="6425715"/>
            <a:ext cx="409398" cy="342406"/>
          </a:xfrm>
          <a:prstGeom prst="rect">
            <a:avLst/>
          </a:prstGeom>
        </p:spPr>
      </p:pic>
      <p:pic>
        <p:nvPicPr>
          <p:cNvPr id="139" name="Picture 138">
            <a:extLst>
              <a:ext uri="{FF2B5EF4-FFF2-40B4-BE49-F238E27FC236}">
                <a16:creationId xmlns:a16="http://schemas.microsoft.com/office/drawing/2014/main" id="{694D02A6-2145-C446-9651-B1A9DB3E11FD}"/>
              </a:ext>
            </a:extLst>
          </p:cNvPr>
          <p:cNvPicPr>
            <a:picLocks noChangeAspect="1"/>
          </p:cNvPicPr>
          <p:nvPr/>
        </p:nvPicPr>
        <p:blipFill>
          <a:blip r:embed="rId3"/>
          <a:stretch>
            <a:fillRect/>
          </a:stretch>
        </p:blipFill>
        <p:spPr>
          <a:xfrm>
            <a:off x="9464292" y="6375374"/>
            <a:ext cx="305350" cy="427117"/>
          </a:xfrm>
          <a:prstGeom prst="rect">
            <a:avLst/>
          </a:prstGeom>
        </p:spPr>
      </p:pic>
      <p:sp>
        <p:nvSpPr>
          <p:cNvPr id="18" name="TextBox 17">
            <a:extLst>
              <a:ext uri="{FF2B5EF4-FFF2-40B4-BE49-F238E27FC236}">
                <a16:creationId xmlns:a16="http://schemas.microsoft.com/office/drawing/2014/main" id="{6CB56553-069F-F547-876F-2C3154DA24BC}"/>
              </a:ext>
            </a:extLst>
          </p:cNvPr>
          <p:cNvSpPr txBox="1"/>
          <p:nvPr/>
        </p:nvSpPr>
        <p:spPr>
          <a:xfrm>
            <a:off x="3797704" y="5908902"/>
            <a:ext cx="3493116" cy="369332"/>
          </a:xfrm>
          <a:prstGeom prst="rect">
            <a:avLst/>
          </a:prstGeom>
          <a:noFill/>
        </p:spPr>
        <p:txBody>
          <a:bodyPr wrap="square" rtlCol="0">
            <a:spAutoFit/>
          </a:bodyPr>
          <a:lstStyle/>
          <a:p>
            <a:r>
              <a:rPr lang="en-US">
                <a:solidFill>
                  <a:schemeClr val="bg1"/>
                </a:solidFill>
              </a:rPr>
              <a:t>Shared address space (NUMA)</a:t>
            </a:r>
          </a:p>
        </p:txBody>
      </p:sp>
      <p:sp>
        <p:nvSpPr>
          <p:cNvPr id="141" name="Text Box 34">
            <a:extLst>
              <a:ext uri="{FF2B5EF4-FFF2-40B4-BE49-F238E27FC236}">
                <a16:creationId xmlns:a16="http://schemas.microsoft.com/office/drawing/2014/main" id="{8DB8DC41-751E-B647-9F6F-5B14A9266AA8}"/>
              </a:ext>
            </a:extLst>
          </p:cNvPr>
          <p:cNvSpPr txBox="1">
            <a:spLocks noChangeArrowheads="1"/>
          </p:cNvSpPr>
          <p:nvPr/>
        </p:nvSpPr>
        <p:spPr bwMode="auto">
          <a:xfrm rot="16213772">
            <a:off x="1600795" y="5198514"/>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HW</a:t>
            </a:r>
          </a:p>
        </p:txBody>
      </p:sp>
      <p:sp>
        <p:nvSpPr>
          <p:cNvPr id="48" name="Slide Number Placeholder 3">
            <a:extLst>
              <a:ext uri="{FF2B5EF4-FFF2-40B4-BE49-F238E27FC236}">
                <a16:creationId xmlns:a16="http://schemas.microsoft.com/office/drawing/2014/main" id="{151B9575-40C1-FD49-91E2-F306310B218A}"/>
              </a:ext>
            </a:extLst>
          </p:cNvPr>
          <p:cNvSpPr txBox="1">
            <a:spLocks/>
          </p:cNvSpPr>
          <p:nvPr/>
        </p:nvSpPr>
        <p:spPr>
          <a:xfrm>
            <a:off x="11430000" y="6553200"/>
            <a:ext cx="762000" cy="304800"/>
          </a:xfrm>
          <a:prstGeom prst="rect">
            <a:avLst/>
          </a:prstGeom>
          <a:ln/>
        </p:spPr>
        <p:txBody>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5649591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595749" y="956423"/>
            <a:ext cx="8961437"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3038" indent="-173038" algn="l" rtl="0" eaLnBrk="1" fontAlgn="base" hangingPunct="1">
              <a:spcBef>
                <a:spcPct val="50000"/>
              </a:spcBef>
              <a:spcAft>
                <a:spcPct val="0"/>
              </a:spcAft>
              <a:buClr>
                <a:schemeClr val="tx1"/>
              </a:buClr>
              <a:buFont typeface="Wingdings" charset="0"/>
              <a:buChar char="§"/>
              <a:defRPr sz="2000" b="1">
                <a:solidFill>
                  <a:schemeClr val="tx1"/>
                </a:solidFill>
                <a:latin typeface="+mn-lt"/>
                <a:ea typeface="+mn-ea"/>
                <a:cs typeface="ＭＳ Ｐゴシック" charset="0"/>
              </a:defRPr>
            </a:lvl1pPr>
            <a:lvl2pPr marL="509588" indent="-163513" algn="l" rtl="0" eaLnBrk="1" fontAlgn="base" hangingPunct="1">
              <a:spcBef>
                <a:spcPct val="0"/>
              </a:spcBef>
              <a:spcAft>
                <a:spcPct val="0"/>
              </a:spcAft>
              <a:buClr>
                <a:schemeClr val="tx1"/>
              </a:buClr>
              <a:buFont typeface="Arial" charset="0"/>
              <a:buChar char="–"/>
              <a:defRPr>
                <a:solidFill>
                  <a:schemeClr val="tx1"/>
                </a:solidFill>
                <a:latin typeface="+mn-lt"/>
                <a:ea typeface="+mn-ea"/>
              </a:defRPr>
            </a:lvl2pPr>
            <a:lvl3pPr marL="855663" indent="-173038" algn="l" rtl="0" eaLnBrk="1" fontAlgn="base" hangingPunct="1">
              <a:spcBef>
                <a:spcPct val="0"/>
              </a:spcBef>
              <a:spcAft>
                <a:spcPct val="0"/>
              </a:spcAft>
              <a:buClr>
                <a:schemeClr val="tx1"/>
              </a:buClr>
              <a:buChar char="•"/>
              <a:defRPr>
                <a:solidFill>
                  <a:schemeClr val="tx1"/>
                </a:solidFill>
                <a:latin typeface="+mn-lt"/>
                <a:ea typeface="+mn-ea"/>
              </a:defRPr>
            </a:lvl3pPr>
            <a:lvl4pPr marL="1203325" indent="-173038" algn="l" rtl="0" eaLnBrk="1" fontAlgn="base" hangingPunct="1">
              <a:spcBef>
                <a:spcPct val="20000"/>
              </a:spcBef>
              <a:spcAft>
                <a:spcPct val="0"/>
              </a:spcAft>
              <a:buClr>
                <a:schemeClr val="bg1"/>
              </a:buClr>
              <a:defRPr sz="1600">
                <a:solidFill>
                  <a:schemeClr val="tx1"/>
                </a:solidFill>
                <a:latin typeface="+mn-lt"/>
                <a:ea typeface="+mn-ea"/>
              </a:defRPr>
            </a:lvl4pPr>
            <a:lvl5pPr marL="1539875" indent="-163513" algn="l" rtl="0" eaLnBrk="1" fontAlgn="base" hangingPunct="1">
              <a:spcBef>
                <a:spcPct val="20000"/>
              </a:spcBef>
              <a:spcAft>
                <a:spcPct val="0"/>
              </a:spcAft>
              <a:buClr>
                <a:schemeClr val="bg1"/>
              </a:buClr>
              <a:buChar char="»"/>
              <a:defRPr sz="1600">
                <a:solidFill>
                  <a:schemeClr val="bg1"/>
                </a:solidFill>
                <a:latin typeface="+mn-lt"/>
                <a:ea typeface="+mn-ea"/>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ea typeface="+mn-ea"/>
              </a:defRPr>
            </a:lvl9pPr>
          </a:lstStyle>
          <a:p>
            <a:pPr>
              <a:buClr>
                <a:srgbClr val="000000"/>
              </a:buClr>
              <a:defRPr/>
            </a:pPr>
            <a:r>
              <a:rPr lang="en-US" kern="0" dirty="0">
                <a:solidFill>
                  <a:srgbClr val="000000"/>
                </a:solidFill>
                <a:latin typeface="Arial"/>
                <a:ea typeface="ＭＳ Ｐゴシック"/>
              </a:rPr>
              <a:t>Simply add a target construct</a:t>
            </a:r>
          </a:p>
          <a:p>
            <a:pPr>
              <a:buClr>
                <a:srgbClr val="000000"/>
              </a:buClr>
              <a:defRPr/>
            </a:pPr>
            <a:endParaRPr lang="en-US" kern="0" dirty="0">
              <a:solidFill>
                <a:srgbClr val="000000"/>
              </a:solidFill>
              <a:latin typeface="Arial"/>
              <a:ea typeface="ＭＳ Ｐゴシック"/>
            </a:endParaRPr>
          </a:p>
          <a:p>
            <a:pPr>
              <a:buClr>
                <a:srgbClr val="000000"/>
              </a:buClr>
              <a:defRPr/>
            </a:pPr>
            <a:endParaRPr lang="en-US" kern="0" dirty="0">
              <a:solidFill>
                <a:srgbClr val="000000"/>
              </a:solidFill>
              <a:latin typeface="Arial"/>
              <a:ea typeface="ＭＳ Ｐゴシック"/>
            </a:endParaRPr>
          </a:p>
          <a:p>
            <a:pPr>
              <a:buClr>
                <a:srgbClr val="000000"/>
              </a:buClr>
              <a:defRPr/>
            </a:pPr>
            <a:endParaRPr lang="en-US" kern="0" dirty="0">
              <a:solidFill>
                <a:srgbClr val="000000"/>
              </a:solidFill>
              <a:latin typeface="Arial"/>
              <a:ea typeface="ＭＳ Ｐゴシック"/>
            </a:endParaRPr>
          </a:p>
          <a:p>
            <a:pPr>
              <a:buClr>
                <a:srgbClr val="000000"/>
              </a:buClr>
              <a:defRPr/>
            </a:pPr>
            <a:endParaRPr lang="en-US" kern="0" dirty="0">
              <a:solidFill>
                <a:srgbClr val="000000"/>
              </a:solidFill>
              <a:latin typeface="Arial"/>
              <a:ea typeface="ＭＳ Ｐゴシック"/>
            </a:endParaRPr>
          </a:p>
          <a:p>
            <a:pPr>
              <a:buClr>
                <a:srgbClr val="000000"/>
              </a:buClr>
              <a:defRPr/>
            </a:pPr>
            <a:endParaRPr lang="en-US" kern="0" dirty="0">
              <a:solidFill>
                <a:srgbClr val="000000"/>
              </a:solidFill>
              <a:latin typeface="Arial"/>
              <a:ea typeface="ＭＳ Ｐゴシック"/>
            </a:endParaRPr>
          </a:p>
          <a:p>
            <a:pPr>
              <a:buClr>
                <a:srgbClr val="000000"/>
              </a:buClr>
              <a:defRPr/>
            </a:pPr>
            <a:endParaRPr lang="en-US" kern="0" dirty="0">
              <a:solidFill>
                <a:srgbClr val="000000"/>
              </a:solidFill>
              <a:latin typeface="Arial"/>
              <a:ea typeface="ＭＳ Ｐゴシック"/>
            </a:endParaRPr>
          </a:p>
          <a:p>
            <a:pPr marL="0" indent="0">
              <a:buClr>
                <a:srgbClr val="000000"/>
              </a:buClr>
              <a:buNone/>
              <a:defRPr/>
            </a:pPr>
            <a:endParaRPr lang="en-US" kern="0" dirty="0">
              <a:solidFill>
                <a:srgbClr val="000000"/>
              </a:solidFill>
              <a:latin typeface="Arial"/>
              <a:ea typeface="ＭＳ Ｐゴシック"/>
            </a:endParaRPr>
          </a:p>
          <a:p>
            <a:pPr marL="346075" lvl="1" indent="0">
              <a:buClr>
                <a:srgbClr val="000000"/>
              </a:buClr>
              <a:buNone/>
              <a:defRPr/>
            </a:pPr>
            <a:endParaRPr lang="en-US" sz="2000" b="1" kern="0" dirty="0">
              <a:solidFill>
                <a:srgbClr val="000000"/>
              </a:solidFill>
              <a:latin typeface="Arial"/>
              <a:ea typeface="ＭＳ Ｐゴシック"/>
            </a:endParaRPr>
          </a:p>
          <a:p>
            <a:pPr marL="346075" lvl="1" indent="0">
              <a:buClr>
                <a:srgbClr val="000000"/>
              </a:buClr>
              <a:buNone/>
              <a:defRPr/>
            </a:pPr>
            <a:endParaRPr lang="en-US" kern="0" dirty="0">
              <a:solidFill>
                <a:srgbClr val="000000"/>
              </a:solidFill>
              <a:latin typeface="Arial"/>
              <a:ea typeface="ＭＳ Ｐゴシック"/>
            </a:endParaRPr>
          </a:p>
          <a:p>
            <a:pPr marL="346075" lvl="1" indent="0">
              <a:buClr>
                <a:srgbClr val="000000"/>
              </a:buClr>
              <a:buNone/>
              <a:defRPr/>
            </a:pPr>
            <a:endParaRPr lang="en-US" kern="0" dirty="0">
              <a:solidFill>
                <a:srgbClr val="000000"/>
              </a:solidFill>
              <a:latin typeface="Arial"/>
              <a:ea typeface="ＭＳ Ｐゴシック"/>
            </a:endParaRPr>
          </a:p>
          <a:p>
            <a:pPr lvl="1">
              <a:buClr>
                <a:srgbClr val="000000"/>
              </a:buClr>
              <a:defRPr/>
            </a:pPr>
            <a:r>
              <a:rPr lang="en-US" sz="2000" kern="0" dirty="0">
                <a:solidFill>
                  <a:srgbClr val="000000"/>
                </a:solidFill>
                <a:latin typeface="Arial"/>
                <a:ea typeface="ＭＳ Ｐゴシック"/>
              </a:rPr>
              <a:t>Transfer control of execution to a </a:t>
            </a:r>
            <a:r>
              <a:rPr lang="en-US" sz="2000" b="1" kern="0" dirty="0">
                <a:solidFill>
                  <a:srgbClr val="FF0000"/>
                </a:solidFill>
                <a:latin typeface="Arial"/>
                <a:ea typeface="ＭＳ Ｐゴシック"/>
              </a:rPr>
              <a:t>SINGLE</a:t>
            </a:r>
            <a:r>
              <a:rPr lang="en-US" sz="2000" kern="0" dirty="0">
                <a:solidFill>
                  <a:srgbClr val="000000"/>
                </a:solidFill>
                <a:latin typeface="Arial"/>
                <a:ea typeface="ＭＳ Ｐゴシック"/>
              </a:rPr>
              <a:t> device thread</a:t>
            </a:r>
          </a:p>
          <a:p>
            <a:pPr lvl="1">
              <a:buClr>
                <a:srgbClr val="000000"/>
              </a:buClr>
              <a:defRPr/>
            </a:pPr>
            <a:r>
              <a:rPr lang="en-US" sz="2000" kern="0" dirty="0">
                <a:solidFill>
                  <a:srgbClr val="000000"/>
                </a:solidFill>
                <a:latin typeface="Arial"/>
                <a:ea typeface="ＭＳ Ｐゴシック"/>
              </a:rPr>
              <a:t>Only one team of threads workshares the loop</a:t>
            </a:r>
          </a:p>
        </p:txBody>
      </p:sp>
      <p:cxnSp>
        <p:nvCxnSpPr>
          <p:cNvPr id="6" name="Straight Arrow Connector 5"/>
          <p:cNvCxnSpPr/>
          <p:nvPr/>
        </p:nvCxnSpPr>
        <p:spPr bwMode="auto">
          <a:xfrm>
            <a:off x="6680355" y="1335597"/>
            <a:ext cx="0" cy="765575"/>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Straight Connector 6"/>
          <p:cNvCxnSpPr/>
          <p:nvPr/>
        </p:nvCxnSpPr>
        <p:spPr bwMode="auto">
          <a:xfrm>
            <a:off x="7415296" y="2891092"/>
            <a:ext cx="1800200" cy="0"/>
          </a:xfrm>
          <a:prstGeom prst="line">
            <a:avLst/>
          </a:prstGeom>
          <a:solidFill>
            <a:srgbClr val="FFFF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7"/>
          <p:cNvCxnSpPr/>
          <p:nvPr/>
        </p:nvCxnSpPr>
        <p:spPr bwMode="auto">
          <a:xfrm>
            <a:off x="741529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Straight Arrow Connector 8"/>
          <p:cNvCxnSpPr/>
          <p:nvPr/>
        </p:nvCxnSpPr>
        <p:spPr bwMode="auto">
          <a:xfrm>
            <a:off x="786534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Straight Arrow Connector 9"/>
          <p:cNvCxnSpPr/>
          <p:nvPr/>
        </p:nvCxnSpPr>
        <p:spPr bwMode="auto">
          <a:xfrm>
            <a:off x="921549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Straight Arrow Connector 10"/>
          <p:cNvCxnSpPr/>
          <p:nvPr/>
        </p:nvCxnSpPr>
        <p:spPr bwMode="auto">
          <a:xfrm>
            <a:off x="8315396" y="2891092"/>
            <a:ext cx="0" cy="1266226"/>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Arrow Connector 11"/>
          <p:cNvCxnSpPr/>
          <p:nvPr/>
        </p:nvCxnSpPr>
        <p:spPr bwMode="auto">
          <a:xfrm>
            <a:off x="876544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7415296" y="4157318"/>
            <a:ext cx="1800200" cy="0"/>
          </a:xfrm>
          <a:prstGeom prst="line">
            <a:avLst/>
          </a:prstGeom>
          <a:solidFill>
            <a:srgbClr val="FFFF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p:cNvSpPr txBox="1"/>
          <p:nvPr/>
        </p:nvSpPr>
        <p:spPr>
          <a:xfrm>
            <a:off x="6076468" y="880385"/>
            <a:ext cx="1377300" cy="369332"/>
          </a:xfrm>
          <a:prstGeom prst="rect">
            <a:avLst/>
          </a:prstGeom>
          <a:noFill/>
        </p:spPr>
        <p:txBody>
          <a:bodyPr wrap="none" rtlCol="0">
            <a:spAutoFit/>
          </a:bodyPr>
          <a:lstStyle/>
          <a:p>
            <a:r>
              <a:rPr lang="en-US">
                <a:latin typeface="Arial"/>
                <a:ea typeface="ＭＳ Ｐゴシック"/>
              </a:rPr>
              <a:t>Host thread</a:t>
            </a:r>
          </a:p>
        </p:txBody>
      </p:sp>
      <p:cxnSp>
        <p:nvCxnSpPr>
          <p:cNvPr id="16" name="Straight Arrow Connector 15"/>
          <p:cNvCxnSpPr/>
          <p:nvPr/>
        </p:nvCxnSpPr>
        <p:spPr bwMode="auto">
          <a:xfrm>
            <a:off x="6680355" y="4702064"/>
            <a:ext cx="0" cy="404543"/>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p:nvPr/>
        </p:nvCxnSpPr>
        <p:spPr bwMode="auto">
          <a:xfrm>
            <a:off x="8315396" y="2222274"/>
            <a:ext cx="0" cy="668819"/>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TextBox 17"/>
          <p:cNvSpPr txBox="1"/>
          <p:nvPr/>
        </p:nvSpPr>
        <p:spPr>
          <a:xfrm>
            <a:off x="7574291" y="1351565"/>
            <a:ext cx="1482210" cy="646331"/>
          </a:xfrm>
          <a:prstGeom prst="rect">
            <a:avLst/>
          </a:prstGeom>
          <a:noFill/>
        </p:spPr>
        <p:txBody>
          <a:bodyPr wrap="square" rtlCol="0">
            <a:spAutoFit/>
          </a:bodyPr>
          <a:lstStyle/>
          <a:p>
            <a:pPr algn="ctr"/>
            <a:r>
              <a:rPr lang="en-US">
                <a:latin typeface="Arial"/>
                <a:ea typeface="ＭＳ Ｐゴシック"/>
              </a:rPr>
              <a:t>Device initial thread</a:t>
            </a:r>
          </a:p>
        </p:txBody>
      </p:sp>
      <p:cxnSp>
        <p:nvCxnSpPr>
          <p:cNvPr id="19" name="Straight Arrow Connector 18"/>
          <p:cNvCxnSpPr/>
          <p:nvPr/>
        </p:nvCxnSpPr>
        <p:spPr bwMode="auto">
          <a:xfrm>
            <a:off x="8315396" y="4157319"/>
            <a:ext cx="0" cy="404543"/>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9"/>
          <p:cNvSpPr txBox="1"/>
          <p:nvPr/>
        </p:nvSpPr>
        <p:spPr>
          <a:xfrm>
            <a:off x="9353345" y="3062540"/>
            <a:ext cx="1026453" cy="923330"/>
          </a:xfrm>
          <a:prstGeom prst="rect">
            <a:avLst/>
          </a:prstGeom>
          <a:noFill/>
        </p:spPr>
        <p:txBody>
          <a:bodyPr wrap="square" rtlCol="0">
            <a:spAutoFit/>
          </a:bodyPr>
          <a:lstStyle/>
          <a:p>
            <a:pPr algn="ctr"/>
            <a:r>
              <a:rPr lang="en-US">
                <a:latin typeface="Arial"/>
                <a:ea typeface="ＭＳ Ｐゴシック"/>
              </a:rPr>
              <a:t>Device</a:t>
            </a:r>
          </a:p>
          <a:p>
            <a:pPr algn="ctr"/>
            <a:r>
              <a:rPr lang="en-US">
                <a:latin typeface="Arial"/>
                <a:ea typeface="ＭＳ Ｐゴシック"/>
              </a:rPr>
              <a:t>thread</a:t>
            </a:r>
          </a:p>
          <a:p>
            <a:pPr algn="ctr"/>
            <a:r>
              <a:rPr lang="en-US">
                <a:latin typeface="Arial"/>
                <a:ea typeface="ＭＳ Ｐゴシック"/>
              </a:rPr>
              <a:t>team</a:t>
            </a:r>
          </a:p>
        </p:txBody>
      </p:sp>
      <p:cxnSp>
        <p:nvCxnSpPr>
          <p:cNvPr id="21" name="Straight Arrow Connector 20"/>
          <p:cNvCxnSpPr/>
          <p:nvPr/>
        </p:nvCxnSpPr>
        <p:spPr bwMode="auto">
          <a:xfrm>
            <a:off x="6680356" y="2099741"/>
            <a:ext cx="1635041" cy="122532"/>
          </a:xfrm>
          <a:prstGeom prst="straightConnector1">
            <a:avLst/>
          </a:prstGeom>
          <a:solidFill>
            <a:srgbClr val="FFFFFF"/>
          </a:solidFill>
          <a:ln w="9525"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Arrow Connector 21"/>
          <p:cNvCxnSpPr/>
          <p:nvPr/>
        </p:nvCxnSpPr>
        <p:spPr bwMode="auto">
          <a:xfrm flipH="1">
            <a:off x="6680355" y="4561861"/>
            <a:ext cx="1635042" cy="140202"/>
          </a:xfrm>
          <a:prstGeom prst="straightConnector1">
            <a:avLst/>
          </a:prstGeom>
          <a:solidFill>
            <a:srgbClr val="FFFFFF"/>
          </a:solidFill>
          <a:ln w="9525"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7" name="Textfeld 4">
            <a:extLst>
              <a:ext uri="{FF2B5EF4-FFF2-40B4-BE49-F238E27FC236}">
                <a16:creationId xmlns:a16="http://schemas.microsoft.com/office/drawing/2014/main" id="{FBB3994A-51D7-1D40-8C45-8CA54DC84589}"/>
              </a:ext>
            </a:extLst>
          </p:cNvPr>
          <p:cNvSpPr txBox="1"/>
          <p:nvPr/>
        </p:nvSpPr>
        <p:spPr>
          <a:xfrm>
            <a:off x="2617826" y="2527243"/>
            <a:ext cx="3886209" cy="1872038"/>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endParaRPr lang="de-DE" sz="1600" b="1">
              <a:solidFill>
                <a:srgbClr val="FF0000"/>
              </a:solidFill>
              <a:latin typeface="Courier New" pitchFamily="49" charset="0"/>
              <a:cs typeface="Courier New" pitchFamily="49" charset="0"/>
            </a:endParaRPr>
          </a:p>
          <a:p>
            <a:pPr marL="91440"/>
            <a:r>
              <a:rPr lang="de-DE" sz="2000" b="1">
                <a:solidFill>
                  <a:srgbClr val="C00000"/>
                </a:solidFill>
                <a:cs typeface="Courier New" pitchFamily="49" charset="0"/>
              </a:rPr>
              <a:t>#pragma omp </a:t>
            </a:r>
            <a:r>
              <a:rPr lang="de-DE" sz="2000" b="1" err="1">
                <a:solidFill>
                  <a:srgbClr val="C00000"/>
                </a:solidFill>
                <a:cs typeface="Courier New" pitchFamily="49" charset="0"/>
              </a:rPr>
              <a:t>target</a:t>
            </a:r>
            <a:r>
              <a:rPr lang="de-DE" sz="2000" b="1">
                <a:solidFill>
                  <a:srgbClr val="C00000"/>
                </a:solidFill>
                <a:cs typeface="Courier New" pitchFamily="49" charset="0"/>
              </a:rPr>
              <a:t> </a:t>
            </a:r>
          </a:p>
          <a:p>
            <a:pPr marL="91440"/>
            <a:r>
              <a:rPr lang="de-DE" sz="2000" b="1">
                <a:solidFill>
                  <a:srgbClr val="C00000"/>
                </a:solidFill>
                <a:cs typeface="Courier New" pitchFamily="49" charset="0"/>
              </a:rPr>
              <a:t>#pragma omp parallel for  </a:t>
            </a:r>
          </a:p>
          <a:p>
            <a:pPr marL="91440"/>
            <a:r>
              <a:rPr lang="en-US" sz="2000" b="1">
                <a:cs typeface="Courier New" panose="02070309020205020404" pitchFamily="49" charset="0"/>
              </a:rPr>
              <a:t> for (</a:t>
            </a:r>
            <a:r>
              <a:rPr lang="en-US" sz="2000" b="1" err="1">
                <a:cs typeface="Courier New" panose="02070309020205020404" pitchFamily="49" charset="0"/>
              </a:rPr>
              <a:t>i</a:t>
            </a:r>
            <a:r>
              <a:rPr lang="en-US" sz="2000" b="1">
                <a:cs typeface="Courier New" panose="02070309020205020404" pitchFamily="49" charset="0"/>
              </a:rPr>
              <a:t>=0;i&lt;</a:t>
            </a:r>
            <a:r>
              <a:rPr lang="en-US" sz="2000" b="1" err="1">
                <a:cs typeface="Courier New" panose="02070309020205020404" pitchFamily="49" charset="0"/>
              </a:rPr>
              <a:t>N;i</a:t>
            </a:r>
            <a:r>
              <a:rPr lang="en-US" sz="2000" b="1">
                <a:cs typeface="Courier New" panose="02070309020205020404" pitchFamily="49" charset="0"/>
              </a:rPr>
              <a:t>++)</a:t>
            </a:r>
          </a:p>
          <a:p>
            <a:pPr marL="91440"/>
            <a:r>
              <a:rPr lang="en-US" sz="2000" b="1">
                <a:cs typeface="Courier New" panose="02070309020205020404" pitchFamily="49" charset="0"/>
              </a:rPr>
              <a:t>    …</a:t>
            </a:r>
            <a:endParaRPr lang="de-DE" sz="2000" b="1">
              <a:cs typeface="Courier New" panose="02070309020205020404" pitchFamily="49" charset="0"/>
            </a:endParaRPr>
          </a:p>
          <a:p>
            <a:pPr marL="91440"/>
            <a:r>
              <a:rPr lang="de-DE" sz="1400" b="1">
                <a:cs typeface="Courier New" pitchFamily="49" charset="0"/>
              </a:rPr>
              <a:t> </a:t>
            </a:r>
          </a:p>
        </p:txBody>
      </p:sp>
      <p:sp>
        <p:nvSpPr>
          <p:cNvPr id="28" name="Title 27">
            <a:extLst>
              <a:ext uri="{FF2B5EF4-FFF2-40B4-BE49-F238E27FC236}">
                <a16:creationId xmlns:a16="http://schemas.microsoft.com/office/drawing/2014/main" id="{CA2768CD-3872-BB4C-BA9B-C1FFFEFF13F8}"/>
              </a:ext>
            </a:extLst>
          </p:cNvPr>
          <p:cNvSpPr>
            <a:spLocks noGrp="1"/>
          </p:cNvSpPr>
          <p:nvPr>
            <p:ph type="title"/>
          </p:nvPr>
        </p:nvSpPr>
        <p:spPr>
          <a:xfrm>
            <a:off x="228600" y="118968"/>
            <a:ext cx="8237538" cy="732702"/>
          </a:xfrm>
        </p:spPr>
        <p:txBody>
          <a:bodyPr/>
          <a:lstStyle/>
          <a:p>
            <a:r>
              <a:rPr lang="en-US" dirty="0"/>
              <a:t>Accelerated workshare v1.0</a:t>
            </a:r>
          </a:p>
        </p:txBody>
      </p:sp>
      <p:sp>
        <p:nvSpPr>
          <p:cNvPr id="23" name="Slide Number Placeholder 3">
            <a:extLst>
              <a:ext uri="{FF2B5EF4-FFF2-40B4-BE49-F238E27FC236}">
                <a16:creationId xmlns:a16="http://schemas.microsoft.com/office/drawing/2014/main" id="{F50804DE-215C-BF44-BEB9-69E57FBE7DB2}"/>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237</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4302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536"/>
            <a:ext cx="8596208" cy="842962"/>
          </a:xfrm>
        </p:spPr>
        <p:txBody>
          <a:bodyPr>
            <a:normAutofit/>
          </a:bodyPr>
          <a:lstStyle/>
          <a:p>
            <a:r>
              <a:rPr lang="en-US" dirty="0"/>
              <a:t>The target data environment</a:t>
            </a:r>
            <a:endParaRPr lang="en-US" sz="2200" dirty="0"/>
          </a:p>
        </p:txBody>
      </p:sp>
      <p:sp>
        <p:nvSpPr>
          <p:cNvPr id="3" name="Content Placeholder 2"/>
          <p:cNvSpPr>
            <a:spLocks noGrp="1"/>
          </p:cNvSpPr>
          <p:nvPr>
            <p:ph idx="1"/>
          </p:nvPr>
        </p:nvSpPr>
        <p:spPr>
          <a:xfrm>
            <a:off x="228600" y="1224498"/>
            <a:ext cx="10250948" cy="5221805"/>
          </a:xfrm>
        </p:spPr>
        <p:txBody>
          <a:bodyPr>
            <a:normAutofit/>
          </a:bodyPr>
          <a:lstStyle/>
          <a:p>
            <a:r>
              <a:rPr lang="en-US" dirty="0"/>
              <a:t>Remember: distinct memory spaces on host and device.</a:t>
            </a:r>
          </a:p>
          <a:p>
            <a:endParaRPr lang="en-US" dirty="0"/>
          </a:p>
          <a:p>
            <a:r>
              <a:rPr lang="en-US" dirty="0"/>
              <a:t>OpenMP uses a combination of </a:t>
            </a:r>
            <a:r>
              <a:rPr lang="en-US" i="1" dirty="0"/>
              <a:t>implicit</a:t>
            </a:r>
            <a:r>
              <a:rPr lang="en-US" b="1" i="1" dirty="0"/>
              <a:t> </a:t>
            </a:r>
            <a:r>
              <a:rPr lang="en-US" dirty="0"/>
              <a:t>and </a:t>
            </a:r>
            <a:r>
              <a:rPr lang="en-US" i="1" dirty="0"/>
              <a:t>explicit</a:t>
            </a:r>
            <a:r>
              <a:rPr lang="en-US" dirty="0"/>
              <a:t> memory movement.</a:t>
            </a:r>
          </a:p>
          <a:p>
            <a:endParaRPr lang="en-US" dirty="0"/>
          </a:p>
          <a:p>
            <a:r>
              <a:rPr lang="en-US" dirty="0"/>
              <a:t>Data may move between the host and the device in well defined places:</a:t>
            </a:r>
          </a:p>
          <a:p>
            <a:pPr lvl="1"/>
            <a:r>
              <a:rPr lang="en-US" dirty="0"/>
              <a:t>Firstly, at the beginning and end of a </a:t>
            </a:r>
            <a:r>
              <a:rPr lang="en-US" b="1" dirty="0"/>
              <a:t>target</a:t>
            </a:r>
            <a:r>
              <a:rPr lang="en-US" dirty="0"/>
              <a:t> region:</a:t>
            </a:r>
            <a:br>
              <a:rPr lang="en-US" dirty="0"/>
            </a:br>
            <a:br>
              <a:rPr lang="en-US" sz="2100" dirty="0"/>
            </a:br>
            <a:r>
              <a:rPr lang="en-US" sz="2100" b="1" dirty="0">
                <a:solidFill>
                  <a:srgbClr val="C00000"/>
                </a:solidFill>
              </a:rPr>
              <a:t>#pragma </a:t>
            </a:r>
            <a:r>
              <a:rPr lang="en-US" sz="2100" b="1" dirty="0" err="1">
                <a:solidFill>
                  <a:srgbClr val="C00000"/>
                </a:solidFill>
              </a:rPr>
              <a:t>omp</a:t>
            </a:r>
            <a:r>
              <a:rPr lang="en-US" sz="2100" b="1" dirty="0">
                <a:solidFill>
                  <a:srgbClr val="C00000"/>
                </a:solidFill>
              </a:rPr>
              <a:t> target</a:t>
            </a:r>
            <a:br>
              <a:rPr lang="en-US" sz="2100" b="1" dirty="0">
                <a:solidFill>
                  <a:srgbClr val="C00000"/>
                </a:solidFill>
              </a:rPr>
            </a:br>
            <a:r>
              <a:rPr lang="en-US" sz="2100" dirty="0"/>
              <a:t>{ // Data may move here</a:t>
            </a:r>
            <a:br>
              <a:rPr lang="en-US" sz="2100" dirty="0"/>
            </a:br>
            <a:r>
              <a:rPr lang="en-US" sz="2100" dirty="0"/>
              <a:t>   …</a:t>
            </a:r>
            <a:br>
              <a:rPr lang="en-US" sz="2100" dirty="0"/>
            </a:br>
            <a:r>
              <a:rPr lang="en-US" sz="2100" dirty="0"/>
              <a:t>} // and here</a:t>
            </a:r>
          </a:p>
          <a:p>
            <a:pPr marL="339725" lvl="1" indent="0">
              <a:buNone/>
            </a:pPr>
            <a:endParaRPr lang="en-US" dirty="0"/>
          </a:p>
          <a:p>
            <a:pPr lvl="1"/>
            <a:r>
              <a:rPr lang="en-US" dirty="0"/>
              <a:t>We’ll discuss the other places later… </a:t>
            </a:r>
          </a:p>
          <a:p>
            <a:pPr lvl="1"/>
            <a:endParaRPr lang="en-US" dirty="0"/>
          </a:p>
        </p:txBody>
      </p:sp>
      <p:sp>
        <p:nvSpPr>
          <p:cNvPr id="4" name="Slide Number Placeholder 3">
            <a:extLst>
              <a:ext uri="{FF2B5EF4-FFF2-40B4-BE49-F238E27FC236}">
                <a16:creationId xmlns:a16="http://schemas.microsoft.com/office/drawing/2014/main" id="{119595D6-F9CD-2944-BD84-3447B08AAFD0}"/>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238</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195736623"/>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275"/>
            <a:ext cx="8596208" cy="842962"/>
          </a:xfrm>
        </p:spPr>
        <p:txBody>
          <a:bodyPr>
            <a:normAutofit fontScale="90000"/>
          </a:bodyPr>
          <a:lstStyle/>
          <a:p>
            <a:r>
              <a:rPr lang="en-US" dirty="0"/>
              <a:t>Default Data Mapping: </a:t>
            </a:r>
            <a:br>
              <a:rPr lang="en-US" dirty="0"/>
            </a:br>
            <a:r>
              <a:rPr lang="en-US" sz="3100" dirty="0"/>
              <a:t>implicit movement with a target region</a:t>
            </a:r>
          </a:p>
        </p:txBody>
      </p:sp>
      <p:sp>
        <p:nvSpPr>
          <p:cNvPr id="3" name="Content Placeholder 2"/>
          <p:cNvSpPr>
            <a:spLocks noGrp="1"/>
          </p:cNvSpPr>
          <p:nvPr>
            <p:ph idx="1"/>
          </p:nvPr>
        </p:nvSpPr>
        <p:spPr>
          <a:xfrm>
            <a:off x="228600" y="1332412"/>
            <a:ext cx="10165504" cy="5373189"/>
          </a:xfrm>
        </p:spPr>
        <p:txBody>
          <a:bodyPr>
            <a:normAutofit/>
          </a:bodyPr>
          <a:lstStyle/>
          <a:p>
            <a:r>
              <a:rPr lang="en-US" dirty="0"/>
              <a:t>Scalar variables:</a:t>
            </a:r>
          </a:p>
          <a:p>
            <a:pPr lvl="1"/>
            <a:r>
              <a:rPr lang="en-US" dirty="0"/>
              <a:t>Examples:</a:t>
            </a:r>
          </a:p>
          <a:p>
            <a:pPr lvl="2"/>
            <a:r>
              <a:rPr lang="en-US" dirty="0" err="1"/>
              <a:t>int</a:t>
            </a:r>
            <a:r>
              <a:rPr lang="en-US" dirty="0"/>
              <a:t> N; double x;</a:t>
            </a:r>
          </a:p>
          <a:p>
            <a:pPr lvl="2"/>
            <a:endParaRPr lang="en-US" dirty="0"/>
          </a:p>
          <a:p>
            <a:pPr lvl="1"/>
            <a:r>
              <a:rPr lang="en-US" dirty="0"/>
              <a:t>OpenMP implicitly maps scalar variables as </a:t>
            </a:r>
            <a:r>
              <a:rPr lang="en-US" b="1" dirty="0" err="1"/>
              <a:t>firstprivate</a:t>
            </a:r>
            <a:endParaRPr lang="en-US" b="1" dirty="0"/>
          </a:p>
          <a:p>
            <a:pPr lvl="2"/>
            <a:r>
              <a:rPr lang="en-US" dirty="0"/>
              <a:t>A new value per work-item initialized with the original value (in OpenCL nomenclature, the </a:t>
            </a:r>
            <a:r>
              <a:rPr lang="en-US" dirty="0" err="1"/>
              <a:t>firstprivate</a:t>
            </a:r>
            <a:r>
              <a:rPr lang="en-US" dirty="0"/>
              <a:t> goes in private memory).</a:t>
            </a:r>
          </a:p>
          <a:p>
            <a:pPr lvl="1"/>
            <a:endParaRPr lang="en-US" dirty="0"/>
          </a:p>
          <a:p>
            <a:pPr lvl="1"/>
            <a:r>
              <a:rPr lang="en-US" dirty="0"/>
              <a:t>The variable </a:t>
            </a:r>
            <a:r>
              <a:rPr lang="en-US" i="1" dirty="0"/>
              <a:t>is not</a:t>
            </a:r>
            <a:r>
              <a:rPr lang="en-US" dirty="0"/>
              <a:t> copied back to the host at the end of the target region.</a:t>
            </a:r>
          </a:p>
          <a:p>
            <a:pPr lvl="1"/>
            <a:endParaRPr lang="en-US" dirty="0"/>
          </a:p>
          <a:p>
            <a:pPr lvl="1"/>
            <a:r>
              <a:rPr lang="en-US" dirty="0"/>
              <a:t>OpenMP target regions for GPUs execute with CUDA/OpenCL, and a </a:t>
            </a:r>
            <a:r>
              <a:rPr lang="en-US" dirty="0" err="1"/>
              <a:t>firstprivate</a:t>
            </a:r>
            <a:r>
              <a:rPr lang="en-US" dirty="0"/>
              <a:t> scalar can be launched as a parameter to a kernel function without the overhead of setting up a variable in device memory.</a:t>
            </a:r>
          </a:p>
          <a:p>
            <a:pPr lvl="1"/>
            <a:endParaRPr lang="en-US" dirty="0"/>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239</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8857404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2"/>
          <p:cNvSpPr>
            <a:spLocks noGrp="1"/>
          </p:cNvSpPr>
          <p:nvPr>
            <p:ph type="sldNum" sz="quarter" idx="10"/>
          </p:nvPr>
        </p:nvSpPr>
        <p:spPr>
          <a:xfrm>
            <a:off x="10257064" y="6591869"/>
            <a:ext cx="1905000" cy="266131"/>
          </a:xfrm>
        </p:spPr>
        <p:txBody>
          <a:bodyPr/>
          <a:lstStyle/>
          <a:p>
            <a:pPr algn="r">
              <a:defRPr/>
            </a:pPr>
            <a:fld id="{F63F4444-7A40-4F54-A332-7D94312D7C09}" type="slidenum">
              <a:rPr lang="zh-CN" altLang="en-US" sz="1000"/>
              <a:pPr algn="r">
                <a:defRPr/>
              </a:pPr>
              <a:t>24</a:t>
            </a:fld>
            <a:endParaRPr lang="en-US" altLang="zh-CN" sz="1000" dirty="0"/>
          </a:p>
        </p:txBody>
      </p:sp>
      <p:sp>
        <p:nvSpPr>
          <p:cNvPr id="26627" name="Rectangle 2"/>
          <p:cNvSpPr>
            <a:spLocks noGrp="1" noChangeArrowheads="1"/>
          </p:cNvSpPr>
          <p:nvPr>
            <p:ph type="title"/>
          </p:nvPr>
        </p:nvSpPr>
        <p:spPr>
          <a:xfrm>
            <a:off x="228600" y="114300"/>
            <a:ext cx="10210800" cy="1143000"/>
          </a:xfrm>
        </p:spPr>
        <p:txBody>
          <a:bodyPr/>
          <a:lstStyle/>
          <a:p>
            <a:pPr algn="l" eaLnBrk="1" hangingPunct="1"/>
            <a:r>
              <a:rPr lang="en-US" altLang="zh-CN" sz="3600" dirty="0">
                <a:ea typeface="SimSun" pitchFamily="2" charset="-122"/>
              </a:rPr>
              <a:t>An Interesting Problem to Play With </a:t>
            </a:r>
            <a:br>
              <a:rPr lang="en-US" altLang="zh-CN" sz="3600" dirty="0">
                <a:ea typeface="SimSun" pitchFamily="2" charset="-122"/>
              </a:rPr>
            </a:br>
            <a:r>
              <a:rPr lang="en-US" altLang="zh-CN" sz="3200" dirty="0">
                <a:solidFill>
                  <a:schemeClr val="tx1"/>
                </a:solidFill>
                <a:ea typeface="SimSun" pitchFamily="2" charset="-122"/>
              </a:rPr>
              <a:t>Numerical Integration</a:t>
            </a:r>
          </a:p>
        </p:txBody>
      </p:sp>
      <p:grpSp>
        <p:nvGrpSpPr>
          <p:cNvPr id="26628" name="Group 3"/>
          <p:cNvGrpSpPr>
            <a:grpSpLocks/>
          </p:cNvGrpSpPr>
          <p:nvPr/>
        </p:nvGrpSpPr>
        <p:grpSpPr bwMode="auto">
          <a:xfrm>
            <a:off x="6172200" y="1066801"/>
            <a:ext cx="5791200" cy="4913313"/>
            <a:chOff x="2880" y="720"/>
            <a:chExt cx="2688" cy="3095"/>
          </a:xfrm>
        </p:grpSpPr>
        <p:grpSp>
          <p:nvGrpSpPr>
            <p:cNvPr id="26651" name="Group 4"/>
            <p:cNvGrpSpPr>
              <a:grpSpLocks/>
            </p:cNvGrpSpPr>
            <p:nvPr/>
          </p:nvGrpSpPr>
          <p:grpSpPr bwMode="auto">
            <a:xfrm>
              <a:off x="3408" y="1056"/>
              <a:ext cx="1872" cy="768"/>
              <a:chOff x="3408" y="672"/>
              <a:chExt cx="1872" cy="768"/>
            </a:xfrm>
          </p:grpSpPr>
          <p:sp>
            <p:nvSpPr>
              <p:cNvPr id="26660" name="Text Box 5"/>
              <p:cNvSpPr txBox="1">
                <a:spLocks noChangeArrowheads="1"/>
              </p:cNvSpPr>
              <p:nvPr/>
            </p:nvSpPr>
            <p:spPr bwMode="auto">
              <a:xfrm>
                <a:off x="3408" y="796"/>
                <a:ext cx="240" cy="519"/>
              </a:xfrm>
              <a:prstGeom prst="rect">
                <a:avLst/>
              </a:prstGeom>
              <a:noFill/>
              <a:ln w="12700">
                <a:noFill/>
                <a:miter lim="800000"/>
                <a:headEnd type="none" w="sm" len="sm"/>
                <a:tailEnd type="none" w="sm" len="sm"/>
              </a:ln>
            </p:spPr>
            <p:txBody>
              <a:bodyPr>
                <a:spAutoFit/>
              </a:bodyPr>
              <a:lstStyle/>
              <a:p>
                <a:pPr algn="l">
                  <a:spcBef>
                    <a:spcPct val="50000"/>
                  </a:spcBef>
                </a:pPr>
                <a:r>
                  <a:rPr lang="zh-CN" altLang="en-US" sz="4800">
                    <a:latin typeface="Arial" charset="0"/>
                    <a:sym typeface="Symbol" pitchFamily="18" charset="2"/>
                  </a:rPr>
                  <a:t></a:t>
                </a:r>
                <a:r>
                  <a:rPr lang="zh-CN" altLang="en-US" sz="4000">
                    <a:latin typeface="Arial" charset="0"/>
                    <a:sym typeface="Symbol" pitchFamily="18" charset="2"/>
                  </a:rPr>
                  <a:t> </a:t>
                </a:r>
                <a:endParaRPr lang="zh-CN" altLang="en-US" sz="4000">
                  <a:latin typeface="Arial" charset="0"/>
                </a:endParaRPr>
              </a:p>
            </p:txBody>
          </p:sp>
          <p:sp>
            <p:nvSpPr>
              <p:cNvPr id="26661" name="Text Box 6"/>
              <p:cNvSpPr txBox="1">
                <a:spLocks noChangeArrowheads="1"/>
              </p:cNvSpPr>
              <p:nvPr/>
            </p:nvSpPr>
            <p:spPr bwMode="auto">
              <a:xfrm>
                <a:off x="3576" y="806"/>
                <a:ext cx="720"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latin typeface="Arial" charset="0"/>
                  </a:rPr>
                  <a:t>4.0</a:t>
                </a:r>
              </a:p>
            </p:txBody>
          </p:sp>
          <p:sp>
            <p:nvSpPr>
              <p:cNvPr id="26662" name="Text Box 7"/>
              <p:cNvSpPr txBox="1">
                <a:spLocks noChangeArrowheads="1"/>
              </p:cNvSpPr>
              <p:nvPr/>
            </p:nvSpPr>
            <p:spPr bwMode="auto">
              <a:xfrm>
                <a:off x="3528" y="1056"/>
                <a:ext cx="816"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latin typeface="Arial" charset="0"/>
                  </a:rPr>
                  <a:t>(1+x</a:t>
                </a:r>
                <a:r>
                  <a:rPr lang="en-US" altLang="zh-CN" sz="2000" baseline="30000" dirty="0">
                    <a:latin typeface="Arial" charset="0"/>
                  </a:rPr>
                  <a:t>2</a:t>
                </a:r>
                <a:r>
                  <a:rPr lang="en-US" altLang="zh-CN" sz="2000" dirty="0">
                    <a:latin typeface="Arial" charset="0"/>
                  </a:rPr>
                  <a:t>)</a:t>
                </a:r>
              </a:p>
            </p:txBody>
          </p:sp>
          <p:sp>
            <p:nvSpPr>
              <p:cNvPr id="26663" name="Line 8"/>
              <p:cNvSpPr>
                <a:spLocks noChangeShapeType="1"/>
              </p:cNvSpPr>
              <p:nvPr/>
            </p:nvSpPr>
            <p:spPr bwMode="auto">
              <a:xfrm>
                <a:off x="3696" y="1056"/>
                <a:ext cx="528" cy="0"/>
              </a:xfrm>
              <a:prstGeom prst="line">
                <a:avLst/>
              </a:prstGeom>
              <a:noFill/>
              <a:ln w="19050">
                <a:solidFill>
                  <a:schemeClr val="tx1"/>
                </a:solidFill>
                <a:round/>
                <a:headEnd type="none" w="sm" len="sm"/>
                <a:tailEnd type="none" w="sm" len="sm"/>
              </a:ln>
            </p:spPr>
            <p:txBody>
              <a:bodyPr/>
              <a:lstStyle/>
              <a:p>
                <a:endParaRPr lang="en-US"/>
              </a:p>
            </p:txBody>
          </p:sp>
          <p:sp>
            <p:nvSpPr>
              <p:cNvPr id="26664" name="Text Box 9"/>
              <p:cNvSpPr txBox="1">
                <a:spLocks noChangeArrowheads="1"/>
              </p:cNvSpPr>
              <p:nvPr/>
            </p:nvSpPr>
            <p:spPr bwMode="auto">
              <a:xfrm>
                <a:off x="4272" y="912"/>
                <a:ext cx="1008" cy="32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a:latin typeface="Arial" charset="0"/>
                  </a:rPr>
                  <a:t>dx = </a:t>
                </a:r>
                <a:r>
                  <a:rPr lang="en-US" altLang="zh-CN" sz="2800">
                    <a:latin typeface="Arial" charset="0"/>
                    <a:sym typeface="Symbol" pitchFamily="18" charset="2"/>
                  </a:rPr>
                  <a:t></a:t>
                </a:r>
                <a:endParaRPr lang="en-US" altLang="zh-CN" sz="2800">
                  <a:latin typeface="Arial" charset="0"/>
                </a:endParaRPr>
              </a:p>
            </p:txBody>
          </p:sp>
          <p:sp>
            <p:nvSpPr>
              <p:cNvPr id="26665" name="Text Box 10"/>
              <p:cNvSpPr txBox="1">
                <a:spLocks noChangeArrowheads="1"/>
              </p:cNvSpPr>
              <p:nvPr/>
            </p:nvSpPr>
            <p:spPr bwMode="auto">
              <a:xfrm>
                <a:off x="3408" y="1248"/>
                <a:ext cx="192" cy="192"/>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a:latin typeface="Arial" charset="0"/>
                  </a:rPr>
                  <a:t>0</a:t>
                </a:r>
              </a:p>
            </p:txBody>
          </p:sp>
          <p:sp>
            <p:nvSpPr>
              <p:cNvPr id="26666" name="Text Box 11"/>
              <p:cNvSpPr txBox="1">
                <a:spLocks noChangeArrowheads="1"/>
              </p:cNvSpPr>
              <p:nvPr/>
            </p:nvSpPr>
            <p:spPr bwMode="auto">
              <a:xfrm>
                <a:off x="3408" y="672"/>
                <a:ext cx="192" cy="192"/>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a:latin typeface="Arial" charset="0"/>
                  </a:rPr>
                  <a:t>1</a:t>
                </a:r>
              </a:p>
            </p:txBody>
          </p:sp>
        </p:grpSp>
        <p:grpSp>
          <p:nvGrpSpPr>
            <p:cNvPr id="26652" name="Group 12"/>
            <p:cNvGrpSpPr>
              <a:grpSpLocks/>
            </p:cNvGrpSpPr>
            <p:nvPr/>
          </p:nvGrpSpPr>
          <p:grpSpPr bwMode="auto">
            <a:xfrm>
              <a:off x="2918" y="2578"/>
              <a:ext cx="2450" cy="666"/>
              <a:chOff x="2918" y="2578"/>
              <a:chExt cx="2450" cy="666"/>
            </a:xfrm>
          </p:grpSpPr>
          <p:sp>
            <p:nvSpPr>
              <p:cNvPr id="26656" name="Line 13"/>
              <p:cNvSpPr>
                <a:spLocks noChangeShapeType="1"/>
              </p:cNvSpPr>
              <p:nvPr/>
            </p:nvSpPr>
            <p:spPr bwMode="auto">
              <a:xfrm>
                <a:off x="3456" y="3024"/>
                <a:ext cx="0" cy="0"/>
              </a:xfrm>
              <a:prstGeom prst="line">
                <a:avLst/>
              </a:prstGeom>
              <a:noFill/>
              <a:ln w="12700">
                <a:solidFill>
                  <a:schemeClr val="tx1"/>
                </a:solidFill>
                <a:round/>
                <a:headEnd type="none" w="sm" len="sm"/>
                <a:tailEnd type="none" w="sm" len="sm"/>
              </a:ln>
            </p:spPr>
            <p:txBody>
              <a:bodyPr/>
              <a:lstStyle/>
              <a:p>
                <a:endParaRPr lang="en-US"/>
              </a:p>
            </p:txBody>
          </p:sp>
          <p:sp>
            <p:nvSpPr>
              <p:cNvPr id="26657" name="Text Box 14"/>
              <p:cNvSpPr txBox="1">
                <a:spLocks noChangeArrowheads="1"/>
              </p:cNvSpPr>
              <p:nvPr/>
            </p:nvSpPr>
            <p:spPr bwMode="auto">
              <a:xfrm>
                <a:off x="2918" y="2668"/>
                <a:ext cx="2450" cy="446"/>
              </a:xfrm>
              <a:prstGeom prst="rect">
                <a:avLst/>
              </a:prstGeom>
              <a:noFill/>
              <a:ln w="12700">
                <a:noFill/>
                <a:miter lim="800000"/>
                <a:headEnd type="none" w="sm" len="sm"/>
                <a:tailEnd type="none" w="sm" len="sm"/>
              </a:ln>
            </p:spPr>
            <p:txBody>
              <a:bodyPr wrap="square">
                <a:spAutoFit/>
              </a:bodyPr>
              <a:lstStyle/>
              <a:p>
                <a:pPr>
                  <a:spcBef>
                    <a:spcPct val="50000"/>
                  </a:spcBef>
                </a:pPr>
                <a:r>
                  <a:rPr lang="zh-CN" altLang="en-US" sz="4000" dirty="0">
                    <a:latin typeface="Arial" charset="0"/>
                    <a:sym typeface="Symbol" pitchFamily="18" charset="2"/>
                  </a:rPr>
                  <a:t></a:t>
                </a:r>
                <a:r>
                  <a:rPr lang="zh-CN" altLang="en-US" sz="2800" dirty="0">
                    <a:latin typeface="Arial" charset="0"/>
                    <a:sym typeface="Symbol" pitchFamily="18" charset="2"/>
                  </a:rPr>
                  <a:t> </a:t>
                </a:r>
                <a:r>
                  <a:rPr lang="en-US" altLang="zh-CN" sz="2000" dirty="0">
                    <a:latin typeface="Arial" charset="0"/>
                    <a:sym typeface="Symbol" pitchFamily="18" charset="2"/>
                  </a:rPr>
                  <a:t>F(x</a:t>
                </a:r>
                <a:r>
                  <a:rPr lang="en-US" altLang="zh-CN" sz="2000" baseline="-25000" dirty="0">
                    <a:latin typeface="Arial" charset="0"/>
                    <a:sym typeface="Symbol" pitchFamily="18" charset="2"/>
                  </a:rPr>
                  <a:t>i</a:t>
                </a:r>
                <a:r>
                  <a:rPr lang="en-US" altLang="zh-CN" sz="2000" dirty="0">
                    <a:latin typeface="Arial" charset="0"/>
                    <a:sym typeface="Symbol" pitchFamily="18" charset="2"/>
                  </a:rPr>
                  <a:t>)x = x </a:t>
                </a:r>
                <a:r>
                  <a:rPr lang="zh-CN" altLang="en-US" sz="4000" dirty="0">
                    <a:latin typeface="Arial" charset="0"/>
                    <a:sym typeface="Symbol" pitchFamily="18" charset="2"/>
                  </a:rPr>
                  <a:t></a:t>
                </a:r>
                <a:r>
                  <a:rPr lang="zh-CN" altLang="en-US" sz="3600" dirty="0">
                    <a:latin typeface="Arial" charset="0"/>
                    <a:sym typeface="Symbol" pitchFamily="18" charset="2"/>
                  </a:rPr>
                  <a:t> </a:t>
                </a:r>
                <a:r>
                  <a:rPr lang="en-US" altLang="zh-CN" sz="2000" dirty="0">
                    <a:latin typeface="Arial" charset="0"/>
                    <a:sym typeface="Symbol" pitchFamily="18" charset="2"/>
                  </a:rPr>
                  <a:t>F(x</a:t>
                </a:r>
                <a:r>
                  <a:rPr lang="en-US" altLang="zh-CN" sz="2000" baseline="-25000" dirty="0">
                    <a:latin typeface="Arial" charset="0"/>
                    <a:sym typeface="Symbol" pitchFamily="18" charset="2"/>
                  </a:rPr>
                  <a:t>i</a:t>
                </a:r>
                <a:r>
                  <a:rPr lang="en-US" altLang="zh-CN" sz="2000" dirty="0">
                    <a:latin typeface="Arial" charset="0"/>
                    <a:sym typeface="Symbol" pitchFamily="18" charset="2"/>
                  </a:rPr>
                  <a:t>) </a:t>
                </a:r>
                <a:r>
                  <a:rPr lang="en-US" altLang="zh-CN" sz="2800" dirty="0">
                    <a:latin typeface="Arial" charset="0"/>
                    <a:sym typeface="Symbol" pitchFamily="18" charset="2"/>
                  </a:rPr>
                  <a:t> </a:t>
                </a:r>
              </a:p>
            </p:txBody>
          </p:sp>
          <p:sp>
            <p:nvSpPr>
              <p:cNvPr id="26658" name="Text Box 15"/>
              <p:cNvSpPr txBox="1">
                <a:spLocks noChangeArrowheads="1"/>
              </p:cNvSpPr>
              <p:nvPr/>
            </p:nvSpPr>
            <p:spPr bwMode="auto">
              <a:xfrm>
                <a:off x="2918" y="3052"/>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latin typeface="Arial" charset="0"/>
                  </a:rPr>
                  <a:t>i = 0</a:t>
                </a:r>
              </a:p>
            </p:txBody>
          </p:sp>
          <p:sp>
            <p:nvSpPr>
              <p:cNvPr id="26659" name="Text Box 16"/>
              <p:cNvSpPr txBox="1">
                <a:spLocks noChangeArrowheads="1"/>
              </p:cNvSpPr>
              <p:nvPr/>
            </p:nvSpPr>
            <p:spPr bwMode="auto">
              <a:xfrm>
                <a:off x="2976" y="257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dirty="0">
                    <a:latin typeface="Arial" charset="0"/>
                  </a:rPr>
                  <a:t>N</a:t>
                </a:r>
              </a:p>
            </p:txBody>
          </p:sp>
        </p:grpSp>
        <p:sp>
          <p:nvSpPr>
            <p:cNvPr id="26653" name="Text Box 17"/>
            <p:cNvSpPr txBox="1">
              <a:spLocks noChangeArrowheads="1"/>
            </p:cNvSpPr>
            <p:nvPr/>
          </p:nvSpPr>
          <p:spPr bwMode="auto">
            <a:xfrm>
              <a:off x="2880" y="720"/>
              <a:ext cx="2688" cy="23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Mathematically, we know that:</a:t>
              </a:r>
            </a:p>
          </p:txBody>
        </p:sp>
        <p:sp>
          <p:nvSpPr>
            <p:cNvPr id="26654" name="Text Box 18"/>
            <p:cNvSpPr txBox="1">
              <a:spLocks noChangeArrowheads="1"/>
            </p:cNvSpPr>
            <p:nvPr/>
          </p:nvSpPr>
          <p:spPr bwMode="auto">
            <a:xfrm>
              <a:off x="2880" y="1872"/>
              <a:ext cx="2688" cy="40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We can approximate the integral as a sum of rectangles:</a:t>
              </a:r>
            </a:p>
          </p:txBody>
        </p:sp>
        <p:sp>
          <p:nvSpPr>
            <p:cNvPr id="26655" name="Text Box 19"/>
            <p:cNvSpPr txBox="1">
              <a:spLocks noChangeArrowheads="1"/>
            </p:cNvSpPr>
            <p:nvPr/>
          </p:nvSpPr>
          <p:spPr bwMode="auto">
            <a:xfrm>
              <a:off x="2880" y="3408"/>
              <a:ext cx="2688" cy="407"/>
            </a:xfrm>
            <a:prstGeom prst="rect">
              <a:avLst/>
            </a:prstGeom>
            <a:noFill/>
            <a:ln w="12700">
              <a:noFill/>
              <a:miter lim="800000"/>
              <a:headEnd type="none" w="sm" len="sm"/>
              <a:tailEnd type="none" w="sm" len="sm"/>
            </a:ln>
          </p:spPr>
          <p:txBody>
            <a:bodyPr>
              <a:spAutoFit/>
            </a:bodyPr>
            <a:lstStyle/>
            <a:p>
              <a:pPr algn="l">
                <a:spcBef>
                  <a:spcPct val="50000"/>
                </a:spcBef>
              </a:pPr>
              <a:r>
                <a:rPr lang="en-US" altLang="zh-CN">
                  <a:latin typeface="Arial" charset="0"/>
                </a:rPr>
                <a:t>Where each rectangle has width </a:t>
              </a:r>
              <a:r>
                <a:rPr lang="en-US" altLang="zh-CN">
                  <a:latin typeface="Arial" charset="0"/>
                  <a:sym typeface="Symbol" pitchFamily="18" charset="2"/>
                </a:rPr>
                <a:t></a:t>
              </a:r>
              <a:r>
                <a:rPr lang="en-US" altLang="zh-CN">
                  <a:latin typeface="Arial" charset="0"/>
                </a:rPr>
                <a:t>x and height F(x</a:t>
              </a:r>
              <a:r>
                <a:rPr lang="en-US" altLang="zh-CN" baseline="-25000">
                  <a:latin typeface="Arial" charset="0"/>
                </a:rPr>
                <a:t>i</a:t>
              </a:r>
              <a:r>
                <a:rPr lang="en-US" altLang="zh-CN">
                  <a:latin typeface="Arial" charset="0"/>
                </a:rPr>
                <a:t>) at the middle of interval i.</a:t>
              </a:r>
            </a:p>
          </p:txBody>
        </p:sp>
      </p:grpSp>
      <p:grpSp>
        <p:nvGrpSpPr>
          <p:cNvPr id="26629" name="Group 20"/>
          <p:cNvGrpSpPr>
            <a:grpSpLocks/>
          </p:cNvGrpSpPr>
          <p:nvPr/>
        </p:nvGrpSpPr>
        <p:grpSpPr bwMode="auto">
          <a:xfrm>
            <a:off x="1828800" y="1600200"/>
            <a:ext cx="4038600" cy="4876800"/>
            <a:chOff x="192" y="1008"/>
            <a:chExt cx="2544" cy="3072"/>
          </a:xfrm>
          <a:solidFill>
            <a:schemeClr val="bg1"/>
          </a:solidFill>
        </p:grpSpPr>
        <p:sp>
          <p:nvSpPr>
            <p:cNvPr id="26630" name="Rectangle 21"/>
            <p:cNvSpPr>
              <a:spLocks noChangeArrowheads="1"/>
            </p:cNvSpPr>
            <p:nvPr/>
          </p:nvSpPr>
          <p:spPr bwMode="auto">
            <a:xfrm>
              <a:off x="192" y="1008"/>
              <a:ext cx="2544" cy="3072"/>
            </a:xfrm>
            <a:prstGeom prst="rect">
              <a:avLst/>
            </a:prstGeom>
            <a:grpFill/>
            <a:ln w="12700">
              <a:noFill/>
              <a:miter lim="800000"/>
              <a:headEnd type="none" w="sm" len="sm"/>
              <a:tailEnd type="none" w="sm" len="sm"/>
            </a:ln>
          </p:spPr>
          <p:txBody>
            <a:bodyPr wrap="none" anchor="ctr"/>
            <a:lstStyle/>
            <a:p>
              <a:endParaRPr lang="en-GB"/>
            </a:p>
          </p:txBody>
        </p:sp>
        <p:sp>
          <p:nvSpPr>
            <p:cNvPr id="26631" name="Rectangle 22"/>
            <p:cNvSpPr>
              <a:spLocks noChangeArrowheads="1"/>
            </p:cNvSpPr>
            <p:nvPr/>
          </p:nvSpPr>
          <p:spPr bwMode="auto">
            <a:xfrm>
              <a:off x="1152" y="1200"/>
              <a:ext cx="144" cy="2304"/>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2" name="Rectangle 23"/>
            <p:cNvSpPr>
              <a:spLocks noChangeArrowheads="1"/>
            </p:cNvSpPr>
            <p:nvPr/>
          </p:nvSpPr>
          <p:spPr bwMode="auto">
            <a:xfrm>
              <a:off x="1296" y="1248"/>
              <a:ext cx="144" cy="2256"/>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3" name="Rectangle 24"/>
            <p:cNvSpPr>
              <a:spLocks noChangeArrowheads="1"/>
            </p:cNvSpPr>
            <p:nvPr/>
          </p:nvSpPr>
          <p:spPr bwMode="auto">
            <a:xfrm>
              <a:off x="1440" y="1344"/>
              <a:ext cx="144" cy="2160"/>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4" name="Rectangle 25"/>
            <p:cNvSpPr>
              <a:spLocks noChangeArrowheads="1"/>
            </p:cNvSpPr>
            <p:nvPr/>
          </p:nvSpPr>
          <p:spPr bwMode="auto">
            <a:xfrm>
              <a:off x="1584" y="1440"/>
              <a:ext cx="144" cy="2064"/>
            </a:xfrm>
            <a:prstGeom prst="rect">
              <a:avLst/>
            </a:prstGeom>
            <a:grpFill/>
            <a:ln w="12700">
              <a:solidFill>
                <a:schemeClr val="tx1"/>
              </a:solidFill>
              <a:miter lim="800000"/>
              <a:headEnd type="none" w="sm" len="sm"/>
              <a:tailEnd type="none" w="sm" len="sm"/>
            </a:ln>
          </p:spPr>
          <p:txBody>
            <a:bodyPr wrap="none" anchor="ctr"/>
            <a:lstStyle/>
            <a:p>
              <a:endParaRPr lang="en-GB"/>
            </a:p>
          </p:txBody>
        </p:sp>
        <p:sp>
          <p:nvSpPr>
            <p:cNvPr id="26635" name="Rectangle 26"/>
            <p:cNvSpPr>
              <a:spLocks noChangeArrowheads="1"/>
            </p:cNvSpPr>
            <p:nvPr/>
          </p:nvSpPr>
          <p:spPr bwMode="auto">
            <a:xfrm>
              <a:off x="1728" y="1536"/>
              <a:ext cx="144" cy="1968"/>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6" name="Rectangle 27"/>
            <p:cNvSpPr>
              <a:spLocks noChangeArrowheads="1"/>
            </p:cNvSpPr>
            <p:nvPr/>
          </p:nvSpPr>
          <p:spPr bwMode="auto">
            <a:xfrm>
              <a:off x="1872" y="1680"/>
              <a:ext cx="144" cy="1824"/>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7" name="Rectangle 28"/>
            <p:cNvSpPr>
              <a:spLocks noChangeArrowheads="1"/>
            </p:cNvSpPr>
            <p:nvPr/>
          </p:nvSpPr>
          <p:spPr bwMode="auto">
            <a:xfrm>
              <a:off x="2016" y="1920"/>
              <a:ext cx="144" cy="1584"/>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8" name="Rectangle 29"/>
            <p:cNvSpPr>
              <a:spLocks noChangeArrowheads="1"/>
            </p:cNvSpPr>
            <p:nvPr/>
          </p:nvSpPr>
          <p:spPr bwMode="auto">
            <a:xfrm>
              <a:off x="2160" y="2208"/>
              <a:ext cx="144" cy="1296"/>
            </a:xfrm>
            <a:prstGeom prst="rect">
              <a:avLst/>
            </a:prstGeom>
            <a:grpFill/>
            <a:ln w="12700">
              <a:solidFill>
                <a:schemeClr val="tx1"/>
              </a:solidFill>
              <a:miter lim="800000"/>
              <a:headEnd type="none" w="sm" len="sm"/>
              <a:tailEnd type="none" w="sm" len="sm"/>
            </a:ln>
          </p:spPr>
          <p:txBody>
            <a:bodyPr wrap="none" anchor="ctr"/>
            <a:lstStyle/>
            <a:p>
              <a:endParaRPr lang="zh-CN" altLang="en-US" sz="2800">
                <a:latin typeface="Arial" charset="0"/>
              </a:endParaRPr>
            </a:p>
          </p:txBody>
        </p:sp>
        <p:sp>
          <p:nvSpPr>
            <p:cNvPr id="26639" name="Line 30"/>
            <p:cNvSpPr>
              <a:spLocks noChangeShapeType="1"/>
            </p:cNvSpPr>
            <p:nvPr/>
          </p:nvSpPr>
          <p:spPr bwMode="auto">
            <a:xfrm>
              <a:off x="1152" y="1056"/>
              <a:ext cx="0" cy="2448"/>
            </a:xfrm>
            <a:prstGeom prst="line">
              <a:avLst/>
            </a:prstGeom>
            <a:grpFill/>
            <a:ln w="28575">
              <a:solidFill>
                <a:schemeClr val="tx1"/>
              </a:solidFill>
              <a:round/>
              <a:headEnd type="none" w="sm" len="sm"/>
              <a:tailEnd type="none" w="sm" len="sm"/>
            </a:ln>
          </p:spPr>
          <p:txBody>
            <a:bodyPr/>
            <a:lstStyle/>
            <a:p>
              <a:endParaRPr lang="en-US"/>
            </a:p>
          </p:txBody>
        </p:sp>
        <p:sp>
          <p:nvSpPr>
            <p:cNvPr id="26640" name="Line 31"/>
            <p:cNvSpPr>
              <a:spLocks noChangeShapeType="1"/>
            </p:cNvSpPr>
            <p:nvPr/>
          </p:nvSpPr>
          <p:spPr bwMode="auto">
            <a:xfrm>
              <a:off x="1104" y="1200"/>
              <a:ext cx="96" cy="0"/>
            </a:xfrm>
            <a:prstGeom prst="line">
              <a:avLst/>
            </a:prstGeom>
            <a:grpFill/>
            <a:ln w="12700">
              <a:solidFill>
                <a:schemeClr val="tx1"/>
              </a:solidFill>
              <a:round/>
              <a:headEnd type="none" w="sm" len="sm"/>
              <a:tailEnd type="none" w="sm" len="sm"/>
            </a:ln>
          </p:spPr>
          <p:txBody>
            <a:bodyPr/>
            <a:lstStyle/>
            <a:p>
              <a:endParaRPr lang="en-US"/>
            </a:p>
          </p:txBody>
        </p:sp>
        <p:sp>
          <p:nvSpPr>
            <p:cNvPr id="26641" name="Line 32"/>
            <p:cNvSpPr>
              <a:spLocks noChangeShapeType="1"/>
            </p:cNvSpPr>
            <p:nvPr/>
          </p:nvSpPr>
          <p:spPr bwMode="auto">
            <a:xfrm>
              <a:off x="1104" y="2360"/>
              <a:ext cx="96" cy="0"/>
            </a:xfrm>
            <a:prstGeom prst="line">
              <a:avLst/>
            </a:prstGeom>
            <a:grpFill/>
            <a:ln w="12700">
              <a:solidFill>
                <a:schemeClr val="tx1"/>
              </a:solidFill>
              <a:round/>
              <a:headEnd type="none" w="sm" len="sm"/>
              <a:tailEnd type="none" w="sm" len="sm"/>
            </a:ln>
          </p:spPr>
          <p:txBody>
            <a:bodyPr/>
            <a:lstStyle/>
            <a:p>
              <a:endParaRPr lang="en-US"/>
            </a:p>
          </p:txBody>
        </p:sp>
        <p:sp>
          <p:nvSpPr>
            <p:cNvPr id="26642" name="Line 33"/>
            <p:cNvSpPr>
              <a:spLocks noChangeShapeType="1"/>
            </p:cNvSpPr>
            <p:nvPr/>
          </p:nvSpPr>
          <p:spPr bwMode="auto">
            <a:xfrm flipH="1">
              <a:off x="1104" y="3504"/>
              <a:ext cx="1536" cy="0"/>
            </a:xfrm>
            <a:prstGeom prst="line">
              <a:avLst/>
            </a:prstGeom>
            <a:grpFill/>
            <a:ln w="28575">
              <a:solidFill>
                <a:schemeClr val="tx1"/>
              </a:solidFill>
              <a:round/>
              <a:headEnd type="none" w="sm" len="sm"/>
              <a:tailEnd type="none" w="sm" len="sm"/>
            </a:ln>
          </p:spPr>
          <p:txBody>
            <a:bodyPr/>
            <a:lstStyle/>
            <a:p>
              <a:endParaRPr lang="en-US"/>
            </a:p>
          </p:txBody>
        </p:sp>
        <p:sp>
          <p:nvSpPr>
            <p:cNvPr id="26643" name="Line 34"/>
            <p:cNvSpPr>
              <a:spLocks noChangeShapeType="1"/>
            </p:cNvSpPr>
            <p:nvPr/>
          </p:nvSpPr>
          <p:spPr bwMode="auto">
            <a:xfrm>
              <a:off x="2304" y="3456"/>
              <a:ext cx="0" cy="96"/>
            </a:xfrm>
            <a:prstGeom prst="line">
              <a:avLst/>
            </a:prstGeom>
            <a:grpFill/>
            <a:ln w="28575">
              <a:solidFill>
                <a:schemeClr val="tx1"/>
              </a:solidFill>
              <a:round/>
              <a:headEnd type="none" w="sm" len="sm"/>
              <a:tailEnd type="none" w="sm" len="sm"/>
            </a:ln>
          </p:spPr>
          <p:txBody>
            <a:bodyPr/>
            <a:lstStyle/>
            <a:p>
              <a:endParaRPr lang="en-US"/>
            </a:p>
          </p:txBody>
        </p:sp>
        <p:sp>
          <p:nvSpPr>
            <p:cNvPr id="26644"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p:spPr>
          <p:txBody>
            <a:bodyPr/>
            <a:lstStyle/>
            <a:p>
              <a:endParaRPr lang="en-US"/>
            </a:p>
          </p:txBody>
        </p:sp>
        <p:sp>
          <p:nvSpPr>
            <p:cNvPr id="26645" name="Text Box 36"/>
            <p:cNvSpPr txBox="1">
              <a:spLocks noChangeArrowheads="1"/>
            </p:cNvSpPr>
            <p:nvPr/>
          </p:nvSpPr>
          <p:spPr bwMode="auto">
            <a:xfrm rot="-5368534">
              <a:off x="-19" y="2371"/>
              <a:ext cx="1344" cy="250"/>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2000">
                  <a:latin typeface="Arial" charset="0"/>
                </a:rPr>
                <a:t>F(x) = 4.0/(1+x</a:t>
              </a:r>
              <a:r>
                <a:rPr lang="en-US" altLang="zh-CN" sz="2000" baseline="30000">
                  <a:latin typeface="Arial" charset="0"/>
                </a:rPr>
                <a:t>2</a:t>
              </a:r>
              <a:r>
                <a:rPr lang="en-US" altLang="zh-CN" sz="2000">
                  <a:latin typeface="Arial" charset="0"/>
                </a:rPr>
                <a:t>)</a:t>
              </a:r>
            </a:p>
          </p:txBody>
        </p:sp>
        <p:sp>
          <p:nvSpPr>
            <p:cNvPr id="26646" name="Text Box 37"/>
            <p:cNvSpPr txBox="1">
              <a:spLocks noChangeArrowheads="1"/>
            </p:cNvSpPr>
            <p:nvPr/>
          </p:nvSpPr>
          <p:spPr bwMode="auto">
            <a:xfrm>
              <a:off x="816" y="1104"/>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4.0</a:t>
              </a:r>
            </a:p>
          </p:txBody>
        </p:sp>
        <p:sp>
          <p:nvSpPr>
            <p:cNvPr id="26647" name="Text Box 38"/>
            <p:cNvSpPr txBox="1">
              <a:spLocks noChangeArrowheads="1"/>
            </p:cNvSpPr>
            <p:nvPr/>
          </p:nvSpPr>
          <p:spPr bwMode="auto">
            <a:xfrm>
              <a:off x="864" y="2256"/>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2.0</a:t>
              </a:r>
            </a:p>
          </p:txBody>
        </p:sp>
        <p:sp>
          <p:nvSpPr>
            <p:cNvPr id="26648" name="Text Box 39"/>
            <p:cNvSpPr txBox="1">
              <a:spLocks noChangeArrowheads="1"/>
            </p:cNvSpPr>
            <p:nvPr/>
          </p:nvSpPr>
          <p:spPr bwMode="auto">
            <a:xfrm>
              <a:off x="2160" y="3528"/>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dirty="0">
                  <a:latin typeface="Arial" charset="0"/>
                </a:rPr>
                <a:t>1.0</a:t>
              </a:r>
            </a:p>
          </p:txBody>
        </p:sp>
        <p:sp>
          <p:nvSpPr>
            <p:cNvPr id="26649" name="Text Box 40"/>
            <p:cNvSpPr txBox="1">
              <a:spLocks noChangeArrowheads="1"/>
            </p:cNvSpPr>
            <p:nvPr/>
          </p:nvSpPr>
          <p:spPr bwMode="auto">
            <a:xfrm>
              <a:off x="1632" y="3600"/>
              <a:ext cx="288" cy="250"/>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2000">
                  <a:latin typeface="Arial" charset="0"/>
                </a:rPr>
                <a:t>X</a:t>
              </a:r>
            </a:p>
          </p:txBody>
        </p:sp>
        <p:sp>
          <p:nvSpPr>
            <p:cNvPr id="26650" name="Text Box 41"/>
            <p:cNvSpPr txBox="1">
              <a:spLocks noChangeArrowheads="1"/>
            </p:cNvSpPr>
            <p:nvPr/>
          </p:nvSpPr>
          <p:spPr bwMode="auto">
            <a:xfrm>
              <a:off x="960" y="3552"/>
              <a:ext cx="288" cy="192"/>
            </a:xfrm>
            <a:prstGeom prst="rect">
              <a:avLst/>
            </a:prstGeom>
            <a:grpFill/>
            <a:ln w="12700">
              <a:noFill/>
              <a:miter lim="800000"/>
              <a:headEnd type="none" w="sm" len="sm"/>
              <a:tailEnd type="none" w="sm" len="sm"/>
            </a:ln>
          </p:spPr>
          <p:txBody>
            <a:bodyPr>
              <a:spAutoFit/>
            </a:bodyPr>
            <a:lstStyle/>
            <a:p>
              <a:pPr algn="l">
                <a:spcBef>
                  <a:spcPct val="50000"/>
                </a:spcBef>
              </a:pPr>
              <a:r>
                <a:rPr lang="en-US" altLang="zh-CN" sz="1400">
                  <a:latin typeface="Arial" charset="0"/>
                </a:rPr>
                <a:t>0.0</a:t>
              </a:r>
            </a:p>
          </p:txBody>
        </p:sp>
      </p:grpSp>
      <p:sp>
        <p:nvSpPr>
          <p:cNvPr id="43" name="Text Box 15">
            <a:extLst>
              <a:ext uri="{FF2B5EF4-FFF2-40B4-BE49-F238E27FC236}">
                <a16:creationId xmlns:a16="http://schemas.microsoft.com/office/drawing/2014/main" id="{FCAA06C2-E1F8-314F-91C2-4EF7CD65EAE1}"/>
              </a:ext>
            </a:extLst>
          </p:cNvPr>
          <p:cNvSpPr txBox="1">
            <a:spLocks noChangeArrowheads="1"/>
          </p:cNvSpPr>
          <p:nvPr/>
        </p:nvSpPr>
        <p:spPr bwMode="auto">
          <a:xfrm>
            <a:off x="8115300" y="4746625"/>
            <a:ext cx="609600" cy="304800"/>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latin typeface="Arial" charset="0"/>
              </a:rPr>
              <a:t>i = 0</a:t>
            </a:r>
          </a:p>
        </p:txBody>
      </p:sp>
      <p:sp>
        <p:nvSpPr>
          <p:cNvPr id="44" name="Text Box 16">
            <a:extLst>
              <a:ext uri="{FF2B5EF4-FFF2-40B4-BE49-F238E27FC236}">
                <a16:creationId xmlns:a16="http://schemas.microsoft.com/office/drawing/2014/main" id="{2084273B-FEBE-D440-BDB8-432EFC6E4AEA}"/>
              </a:ext>
            </a:extLst>
          </p:cNvPr>
          <p:cNvSpPr txBox="1">
            <a:spLocks noChangeArrowheads="1"/>
          </p:cNvSpPr>
          <p:nvPr/>
        </p:nvSpPr>
        <p:spPr bwMode="auto">
          <a:xfrm>
            <a:off x="8212838" y="4000500"/>
            <a:ext cx="609600" cy="304800"/>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dirty="0">
                <a:latin typeface="Arial" charset="0"/>
              </a:rPr>
              <a:t>N</a:t>
            </a:r>
          </a:p>
        </p:txBody>
      </p:sp>
    </p:spTree>
    <p:extLst>
      <p:ext uri="{BB962C8B-B14F-4D97-AF65-F5344CB8AC3E}">
        <p14:creationId xmlns:p14="http://schemas.microsoft.com/office/powerpoint/2010/main" val="31789141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56796"/>
            <a:ext cx="10250948" cy="5373189"/>
          </a:xfrm>
        </p:spPr>
        <p:txBody>
          <a:bodyPr>
            <a:normAutofit/>
          </a:bodyPr>
          <a:lstStyle/>
          <a:p>
            <a:r>
              <a:rPr lang="en-US" dirty="0"/>
              <a:t>Non-scalar variables:</a:t>
            </a:r>
          </a:p>
          <a:p>
            <a:pPr lvl="1"/>
            <a:r>
              <a:rPr lang="en-US" dirty="0"/>
              <a:t>Must have a </a:t>
            </a:r>
            <a:r>
              <a:rPr lang="en-US" i="1" dirty="0"/>
              <a:t>complete type</a:t>
            </a:r>
            <a:r>
              <a:rPr lang="en-US" dirty="0"/>
              <a:t>.</a:t>
            </a:r>
          </a:p>
          <a:p>
            <a:pPr lvl="1"/>
            <a:endParaRPr lang="en-US" dirty="0"/>
          </a:p>
          <a:p>
            <a:pPr lvl="1"/>
            <a:r>
              <a:rPr lang="en-US" dirty="0"/>
              <a:t>Example: fixed sized (stack) array:</a:t>
            </a:r>
          </a:p>
          <a:p>
            <a:pPr lvl="2"/>
            <a:r>
              <a:rPr lang="en-US" dirty="0"/>
              <a:t>double A[1000];</a:t>
            </a:r>
          </a:p>
          <a:p>
            <a:pPr lvl="2"/>
            <a:endParaRPr lang="en-US" dirty="0"/>
          </a:p>
          <a:p>
            <a:pPr lvl="1"/>
            <a:r>
              <a:rPr lang="en-US" dirty="0"/>
              <a:t>Copied to the device at the start of the </a:t>
            </a:r>
            <a:r>
              <a:rPr lang="en-US" b="1" dirty="0"/>
              <a:t>target</a:t>
            </a:r>
            <a:r>
              <a:rPr lang="en-US" dirty="0"/>
              <a:t> region, </a:t>
            </a:r>
            <a:r>
              <a:rPr lang="en-US" i="1" dirty="0"/>
              <a:t>and</a:t>
            </a:r>
            <a:r>
              <a:rPr lang="en-US" dirty="0"/>
              <a:t> copied back at the end.  In OpenCL nomenclature, these are placed in device global memory.</a:t>
            </a:r>
          </a:p>
          <a:p>
            <a:pPr lvl="1"/>
            <a:endParaRPr lang="en-US" dirty="0"/>
          </a:p>
          <a:p>
            <a:pPr lvl="1"/>
            <a:r>
              <a:rPr lang="en-US" dirty="0"/>
              <a:t>A new value is created in the target region and initialized with the original data, but it is shared between threads on the device. Data is copied back to the host at the end of the target region.</a:t>
            </a:r>
          </a:p>
          <a:p>
            <a:pPr lvl="1"/>
            <a:endParaRPr lang="en-US" dirty="0"/>
          </a:p>
          <a:p>
            <a:pPr lvl="1"/>
            <a:r>
              <a:rPr lang="en-US" dirty="0"/>
              <a:t>OpenMP calls this mapping </a:t>
            </a:r>
            <a:r>
              <a:rPr lang="en-US" b="1" dirty="0" err="1"/>
              <a:t>tofrom</a:t>
            </a:r>
            <a:endParaRPr lang="en-US" b="1" dirty="0"/>
          </a:p>
          <a:p>
            <a:pPr marL="0" indent="0">
              <a:buNone/>
            </a:pPr>
            <a:endParaRPr lang="en-US" dirty="0"/>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240</a:t>
            </a:fld>
            <a:endParaRPr lang="en-US" dirty="0">
              <a:solidFill>
                <a:srgbClr val="000000"/>
              </a:solidFill>
              <a:latin typeface="Tahoma" pitchFamily="34" charset="0"/>
              <a:cs typeface="Arial" pitchFamily="34" charset="0"/>
            </a:endParaRPr>
          </a:p>
        </p:txBody>
      </p:sp>
      <p:sp>
        <p:nvSpPr>
          <p:cNvPr id="7" name="Title 1">
            <a:extLst>
              <a:ext uri="{FF2B5EF4-FFF2-40B4-BE49-F238E27FC236}">
                <a16:creationId xmlns:a16="http://schemas.microsoft.com/office/drawing/2014/main" id="{C50A22AF-6E2F-8144-B321-DEF85F829C59}"/>
              </a:ext>
            </a:extLst>
          </p:cNvPr>
          <p:cNvSpPr>
            <a:spLocks noGrp="1"/>
          </p:cNvSpPr>
          <p:nvPr>
            <p:ph type="title"/>
          </p:nvPr>
        </p:nvSpPr>
        <p:spPr>
          <a:xfrm>
            <a:off x="228600" y="114161"/>
            <a:ext cx="10228751" cy="842962"/>
          </a:xfrm>
        </p:spPr>
        <p:txBody>
          <a:bodyPr>
            <a:normAutofit fontScale="90000"/>
          </a:bodyPr>
          <a:lstStyle/>
          <a:p>
            <a:r>
              <a:rPr lang="en-US" dirty="0"/>
              <a:t>Default Data Mapping: </a:t>
            </a:r>
            <a:br>
              <a:rPr lang="en-US" dirty="0"/>
            </a:br>
            <a:r>
              <a:rPr lang="en-US" sz="3100" dirty="0"/>
              <a:t>implicit movement with a target region</a:t>
            </a:r>
          </a:p>
        </p:txBody>
      </p:sp>
    </p:spTree>
    <p:extLst>
      <p:ext uri="{BB962C8B-B14F-4D97-AF65-F5344CB8AC3E}">
        <p14:creationId xmlns:p14="http://schemas.microsoft.com/office/powerpoint/2010/main" val="3322275380"/>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1749"/>
            <a:ext cx="11648091" cy="5104469"/>
          </a:xfrm>
        </p:spPr>
        <p:txBody>
          <a:bodyPr>
            <a:normAutofit/>
          </a:bodyPr>
          <a:lstStyle/>
          <a:p>
            <a:r>
              <a:rPr lang="en-US" dirty="0"/>
              <a:t>Pointers and their data:</a:t>
            </a:r>
          </a:p>
          <a:p>
            <a:pPr lvl="1"/>
            <a:r>
              <a:rPr lang="en-US" i="1" dirty="0"/>
              <a:t>Example: arrays allocated on the heap</a:t>
            </a:r>
          </a:p>
          <a:p>
            <a:pPr lvl="2"/>
            <a:r>
              <a:rPr lang="en-US" dirty="0"/>
              <a:t>double *A = malloc(</a:t>
            </a:r>
            <a:r>
              <a:rPr lang="en-US" dirty="0" err="1"/>
              <a:t>sizeof</a:t>
            </a:r>
            <a:r>
              <a:rPr lang="en-US" dirty="0"/>
              <a:t>(double)*1000);</a:t>
            </a:r>
          </a:p>
          <a:p>
            <a:pPr lvl="2"/>
            <a:endParaRPr lang="en-US" dirty="0"/>
          </a:p>
          <a:p>
            <a:pPr lvl="1"/>
            <a:r>
              <a:rPr lang="en-US" dirty="0"/>
              <a:t>The pointer value will be mapped.</a:t>
            </a:r>
          </a:p>
          <a:p>
            <a:pPr lvl="1"/>
            <a:endParaRPr lang="en-US" dirty="0"/>
          </a:p>
          <a:p>
            <a:pPr lvl="1"/>
            <a:r>
              <a:rPr lang="en-US" dirty="0"/>
              <a:t>But the data it points to </a:t>
            </a:r>
            <a:r>
              <a:rPr lang="en-US" b="1" i="1" dirty="0"/>
              <a:t>will not </a:t>
            </a:r>
            <a:r>
              <a:rPr lang="en-US" dirty="0"/>
              <a:t>be mapped by default</a:t>
            </a:r>
            <a:r>
              <a:rPr lang="en-US" i="1" dirty="0"/>
              <a:t>.</a:t>
            </a:r>
          </a:p>
          <a:p>
            <a:pPr lvl="1"/>
            <a:endParaRPr lang="en-US" i="1" dirty="0"/>
          </a:p>
          <a:p>
            <a:pPr lvl="1"/>
            <a:endParaRPr lang="en-US" i="1" dirty="0"/>
          </a:p>
          <a:p>
            <a:pPr marL="339725" lvl="1" indent="0">
              <a:buNone/>
            </a:pPr>
            <a:endParaRPr lang="en-US" dirty="0"/>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241</a:t>
            </a:fld>
            <a:endParaRPr lang="en-US">
              <a:solidFill>
                <a:srgbClr val="000000"/>
              </a:solidFill>
              <a:latin typeface="Tahoma" pitchFamily="34" charset="0"/>
              <a:cs typeface="Arial" pitchFamily="34" charset="0"/>
            </a:endParaRPr>
          </a:p>
        </p:txBody>
      </p:sp>
      <p:sp>
        <p:nvSpPr>
          <p:cNvPr id="7" name="Title 1">
            <a:extLst>
              <a:ext uri="{FF2B5EF4-FFF2-40B4-BE49-F238E27FC236}">
                <a16:creationId xmlns:a16="http://schemas.microsoft.com/office/drawing/2014/main" id="{B965C95C-8B66-3447-B99B-078DA51F26AE}"/>
              </a:ext>
            </a:extLst>
          </p:cNvPr>
          <p:cNvSpPr>
            <a:spLocks noGrp="1"/>
          </p:cNvSpPr>
          <p:nvPr>
            <p:ph type="title"/>
          </p:nvPr>
        </p:nvSpPr>
        <p:spPr>
          <a:xfrm>
            <a:off x="228600" y="128016"/>
            <a:ext cx="10250948" cy="842962"/>
          </a:xfrm>
        </p:spPr>
        <p:txBody>
          <a:bodyPr>
            <a:normAutofit fontScale="90000"/>
          </a:bodyPr>
          <a:lstStyle/>
          <a:p>
            <a:r>
              <a:rPr lang="en-US" dirty="0"/>
              <a:t>Default Data Mapping: </a:t>
            </a:r>
            <a:br>
              <a:rPr lang="en-US" dirty="0"/>
            </a:br>
            <a:r>
              <a:rPr lang="en-US" sz="3100" dirty="0"/>
              <a:t>implicit movement with a target region</a:t>
            </a:r>
          </a:p>
        </p:txBody>
      </p:sp>
    </p:spTree>
    <p:extLst>
      <p:ext uri="{BB962C8B-B14F-4D97-AF65-F5344CB8AC3E}">
        <p14:creationId xmlns:p14="http://schemas.microsoft.com/office/powerpoint/2010/main" val="1768541151"/>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target data environment</a:t>
            </a:r>
          </a:p>
        </p:txBody>
      </p:sp>
      <p:sp>
        <p:nvSpPr>
          <p:cNvPr id="5" name="TextBox 4"/>
          <p:cNvSpPr txBox="1"/>
          <p:nvPr/>
        </p:nvSpPr>
        <p:spPr>
          <a:xfrm>
            <a:off x="1623002" y="1368258"/>
            <a:ext cx="1498600" cy="338554"/>
          </a:xfrm>
          <a:prstGeom prst="rect">
            <a:avLst/>
          </a:prstGeom>
          <a:noFill/>
        </p:spPr>
        <p:txBody>
          <a:bodyPr wrap="square" rtlCol="0">
            <a:spAutoFit/>
          </a:bodyPr>
          <a:lstStyle/>
          <a:p>
            <a:pPr algn="ctr"/>
            <a:r>
              <a:rPr lang="en-US" sz="1600"/>
              <a:t>Host thread</a:t>
            </a:r>
          </a:p>
        </p:txBody>
      </p:sp>
      <p:sp>
        <p:nvSpPr>
          <p:cNvPr id="6" name="TextBox 5"/>
          <p:cNvSpPr txBox="1"/>
          <p:nvPr/>
        </p:nvSpPr>
        <p:spPr>
          <a:xfrm>
            <a:off x="3121602" y="1706812"/>
            <a:ext cx="1701800" cy="338554"/>
          </a:xfrm>
          <a:prstGeom prst="rect">
            <a:avLst/>
          </a:prstGeom>
          <a:noFill/>
        </p:spPr>
        <p:txBody>
          <a:bodyPr wrap="square" rtlCol="0">
            <a:spAutoFit/>
          </a:bodyPr>
          <a:lstStyle/>
          <a:p>
            <a:pPr algn="ctr"/>
            <a:r>
              <a:rPr lang="en-US" sz="1600"/>
              <a:t>Generating Task</a:t>
            </a:r>
          </a:p>
        </p:txBody>
      </p:sp>
      <p:sp>
        <p:nvSpPr>
          <p:cNvPr id="7" name="TextBox 6"/>
          <p:cNvSpPr txBox="1"/>
          <p:nvPr/>
        </p:nvSpPr>
        <p:spPr>
          <a:xfrm>
            <a:off x="7068506" y="2772116"/>
            <a:ext cx="1701800" cy="338554"/>
          </a:xfrm>
          <a:prstGeom prst="rect">
            <a:avLst/>
          </a:prstGeom>
          <a:noFill/>
        </p:spPr>
        <p:txBody>
          <a:bodyPr wrap="square" rtlCol="0">
            <a:spAutoFit/>
          </a:bodyPr>
          <a:lstStyle/>
          <a:p>
            <a:pPr algn="ctr"/>
            <a:r>
              <a:rPr lang="en-US" sz="1600"/>
              <a:t>Initial task</a:t>
            </a:r>
          </a:p>
        </p:txBody>
      </p:sp>
      <p:sp>
        <p:nvSpPr>
          <p:cNvPr id="8" name="TextBox 7"/>
          <p:cNvSpPr txBox="1"/>
          <p:nvPr/>
        </p:nvSpPr>
        <p:spPr>
          <a:xfrm>
            <a:off x="3204572" y="3187926"/>
            <a:ext cx="1562100" cy="338554"/>
          </a:xfrm>
          <a:prstGeom prst="rect">
            <a:avLst/>
          </a:prstGeom>
          <a:noFill/>
          <a:ln>
            <a:noFill/>
          </a:ln>
        </p:spPr>
        <p:txBody>
          <a:bodyPr wrap="square" rtlCol="0">
            <a:spAutoFit/>
          </a:bodyPr>
          <a:lstStyle/>
          <a:p>
            <a:pPr algn="ctr"/>
            <a:r>
              <a:rPr lang="en-US" sz="1600"/>
              <a:t>Target task</a:t>
            </a:r>
          </a:p>
        </p:txBody>
      </p:sp>
      <p:sp>
        <p:nvSpPr>
          <p:cNvPr id="9" name="TextBox 8"/>
          <p:cNvSpPr txBox="1"/>
          <p:nvPr/>
        </p:nvSpPr>
        <p:spPr>
          <a:xfrm>
            <a:off x="2839340" y="2721394"/>
            <a:ext cx="2552700" cy="338554"/>
          </a:xfrm>
          <a:prstGeom prst="rect">
            <a:avLst/>
          </a:prstGeom>
          <a:noFill/>
        </p:spPr>
        <p:txBody>
          <a:bodyPr wrap="square" rtlCol="0">
            <a:spAutoFit/>
          </a:bodyPr>
          <a:lstStyle/>
          <a:p>
            <a:pPr algn="ctr"/>
            <a:r>
              <a:rPr lang="en-US" sz="1600" b="1">
                <a:solidFill>
                  <a:srgbClr val="C00000"/>
                </a:solidFill>
              </a:rPr>
              <a:t>#pragma </a:t>
            </a:r>
            <a:r>
              <a:rPr lang="en-US" sz="1600" b="1" err="1">
                <a:solidFill>
                  <a:srgbClr val="C00000"/>
                </a:solidFill>
              </a:rPr>
              <a:t>omp</a:t>
            </a:r>
            <a:r>
              <a:rPr lang="en-US" sz="1600" b="1">
                <a:solidFill>
                  <a:srgbClr val="C00000"/>
                </a:solidFill>
              </a:rPr>
              <a:t> target</a:t>
            </a:r>
          </a:p>
        </p:txBody>
      </p:sp>
      <p:sp>
        <p:nvSpPr>
          <p:cNvPr id="10" name="TextBox 9"/>
          <p:cNvSpPr txBox="1"/>
          <p:nvPr/>
        </p:nvSpPr>
        <p:spPr>
          <a:xfrm>
            <a:off x="6937203" y="2970948"/>
            <a:ext cx="2152232" cy="1569660"/>
          </a:xfrm>
          <a:prstGeom prst="rect">
            <a:avLst/>
          </a:prstGeom>
          <a:noFill/>
        </p:spPr>
        <p:txBody>
          <a:bodyPr wrap="square" rtlCol="0">
            <a:spAutoFit/>
          </a:bodyPr>
          <a:lstStyle/>
          <a:p>
            <a:r>
              <a:rPr lang="en-US" sz="1600" b="1">
                <a:solidFill>
                  <a:srgbClr val="C00000"/>
                </a:solidFill>
              </a:rPr>
              <a:t>{</a:t>
            </a:r>
          </a:p>
          <a:p>
            <a:r>
              <a:rPr lang="en-US" sz="1600" b="1">
                <a:solidFill>
                  <a:srgbClr val="C00000"/>
                </a:solidFill>
              </a:rPr>
              <a:t>      target region, can use A, B and N</a:t>
            </a:r>
          </a:p>
          <a:p>
            <a:r>
              <a:rPr lang="en-US" sz="1600" b="1">
                <a:solidFill>
                  <a:srgbClr val="C00000"/>
                </a:solidFill>
              </a:rPr>
              <a:t>    </a:t>
            </a:r>
          </a:p>
          <a:p>
            <a:endParaRPr lang="en-US" sz="1600" b="1">
              <a:solidFill>
                <a:srgbClr val="C00000"/>
              </a:solidFill>
            </a:endParaRPr>
          </a:p>
          <a:p>
            <a:r>
              <a:rPr lang="en-US" sz="1600" b="1">
                <a:solidFill>
                  <a:srgbClr val="C00000"/>
                </a:solidFill>
              </a:rPr>
              <a:t>}</a:t>
            </a:r>
          </a:p>
        </p:txBody>
      </p:sp>
      <p:sp>
        <p:nvSpPr>
          <p:cNvPr id="11" name="TextBox 10"/>
          <p:cNvSpPr txBox="1"/>
          <p:nvPr/>
        </p:nvSpPr>
        <p:spPr>
          <a:xfrm>
            <a:off x="9316158" y="3340280"/>
            <a:ext cx="1498600" cy="584775"/>
          </a:xfrm>
          <a:prstGeom prst="rect">
            <a:avLst/>
          </a:prstGeom>
          <a:noFill/>
        </p:spPr>
        <p:txBody>
          <a:bodyPr wrap="square" rtlCol="0">
            <a:spAutoFit/>
          </a:bodyPr>
          <a:lstStyle/>
          <a:p>
            <a:pPr algn="ctr"/>
            <a:r>
              <a:rPr lang="en-US" sz="1600"/>
              <a:t>Device Initial thread</a:t>
            </a:r>
          </a:p>
        </p:txBody>
      </p:sp>
      <p:cxnSp>
        <p:nvCxnSpPr>
          <p:cNvPr id="13" name="Straight Arrow Connector 12"/>
          <p:cNvCxnSpPr/>
          <p:nvPr/>
        </p:nvCxnSpPr>
        <p:spPr bwMode="auto">
          <a:xfrm>
            <a:off x="2313147" y="1742964"/>
            <a:ext cx="0" cy="1227985"/>
          </a:xfrm>
          <a:prstGeom prst="straightConnector1">
            <a:avLst/>
          </a:prstGeom>
          <a:noFill/>
          <a:ln w="2857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2313148" y="4466788"/>
            <a:ext cx="13453" cy="1189511"/>
          </a:xfrm>
          <a:prstGeom prst="straightConnector1">
            <a:avLst/>
          </a:prstGeom>
          <a:no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9378633" y="2772117"/>
            <a:ext cx="0" cy="1808101"/>
          </a:xfrm>
          <a:prstGeom prst="straightConnector1">
            <a:avLst/>
          </a:prstGeom>
          <a:noFill/>
          <a:ln w="28575" cap="flat" cmpd="sng" algn="ctr">
            <a:solidFill>
              <a:schemeClr val="tx1"/>
            </a:solidFill>
            <a:prstDash val="solid"/>
            <a:round/>
            <a:headEnd type="none" w="med" len="med"/>
            <a:tailEnd type="triangle"/>
          </a:ln>
          <a:effectLst/>
        </p:spPr>
      </p:cxnSp>
      <p:sp>
        <p:nvSpPr>
          <p:cNvPr id="19" name="Rectangle 18"/>
          <p:cNvSpPr/>
          <p:nvPr/>
        </p:nvSpPr>
        <p:spPr bwMode="auto">
          <a:xfrm>
            <a:off x="6823743" y="2772116"/>
            <a:ext cx="2265692" cy="3385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20" name="Rectangle 19"/>
          <p:cNvSpPr/>
          <p:nvPr/>
        </p:nvSpPr>
        <p:spPr bwMode="auto">
          <a:xfrm>
            <a:off x="2869487" y="1706811"/>
            <a:ext cx="2518133" cy="3385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21" name="Rectangle 20"/>
          <p:cNvSpPr/>
          <p:nvPr/>
        </p:nvSpPr>
        <p:spPr bwMode="auto">
          <a:xfrm>
            <a:off x="3121603" y="3102846"/>
            <a:ext cx="2097717" cy="3385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27" name="Straight Arrow Connector 26"/>
          <p:cNvCxnSpPr/>
          <p:nvPr/>
        </p:nvCxnSpPr>
        <p:spPr bwMode="auto">
          <a:xfrm>
            <a:off x="5332583" y="3138744"/>
            <a:ext cx="1491161" cy="0"/>
          </a:xfrm>
          <a:prstGeom prst="straightConnector1">
            <a:avLst/>
          </a:prstGeom>
          <a:noFill/>
          <a:ln w="25400" cap="flat" cmpd="sng" algn="ctr">
            <a:solidFill>
              <a:srgbClr val="C00000"/>
            </a:solidFill>
            <a:prstDash val="sysDash"/>
            <a:round/>
            <a:headEnd type="none" w="med" len="med"/>
            <a:tailEnd type="triangle"/>
          </a:ln>
          <a:effectLst/>
        </p:spPr>
      </p:cxnSp>
      <p:cxnSp>
        <p:nvCxnSpPr>
          <p:cNvPr id="28" name="Straight Arrow Connector 27"/>
          <p:cNvCxnSpPr/>
          <p:nvPr/>
        </p:nvCxnSpPr>
        <p:spPr bwMode="auto">
          <a:xfrm>
            <a:off x="5332583" y="4359922"/>
            <a:ext cx="1491161" cy="0"/>
          </a:xfrm>
          <a:prstGeom prst="straightConnector1">
            <a:avLst/>
          </a:prstGeom>
          <a:noFill/>
          <a:ln w="25400" cap="flat" cmpd="sng" algn="ctr">
            <a:solidFill>
              <a:srgbClr val="C00000"/>
            </a:solidFill>
            <a:prstDash val="sysDash"/>
            <a:round/>
            <a:headEnd type="triangle" w="med" len="med"/>
            <a:tailEnd type="none"/>
          </a:ln>
          <a:effectLst/>
        </p:spPr>
      </p:cxnSp>
      <p:sp>
        <p:nvSpPr>
          <p:cNvPr id="29" name="TextBox 28"/>
          <p:cNvSpPr txBox="1"/>
          <p:nvPr/>
        </p:nvSpPr>
        <p:spPr>
          <a:xfrm>
            <a:off x="1473200" y="3097075"/>
            <a:ext cx="1498600" cy="1077218"/>
          </a:xfrm>
          <a:prstGeom prst="rect">
            <a:avLst/>
          </a:prstGeom>
          <a:noFill/>
        </p:spPr>
        <p:txBody>
          <a:bodyPr wrap="square" rtlCol="0">
            <a:spAutoFit/>
          </a:bodyPr>
          <a:lstStyle/>
          <a:p>
            <a:pPr algn="ctr"/>
            <a:r>
              <a:rPr lang="en-US" sz="1600"/>
              <a:t>Host thread</a:t>
            </a:r>
          </a:p>
          <a:p>
            <a:pPr algn="ctr"/>
            <a:r>
              <a:rPr lang="en-US" sz="1600"/>
              <a:t>waits for the task region to complete</a:t>
            </a:r>
          </a:p>
        </p:txBody>
      </p:sp>
      <p:sp>
        <p:nvSpPr>
          <p:cNvPr id="30" name="TextBox 29"/>
          <p:cNvSpPr txBox="1"/>
          <p:nvPr/>
        </p:nvSpPr>
        <p:spPr>
          <a:xfrm>
            <a:off x="2923748" y="2367234"/>
            <a:ext cx="1942179" cy="338554"/>
          </a:xfrm>
          <a:prstGeom prst="rect">
            <a:avLst/>
          </a:prstGeom>
          <a:noFill/>
        </p:spPr>
        <p:txBody>
          <a:bodyPr wrap="square" rtlCol="0">
            <a:spAutoFit/>
          </a:bodyPr>
          <a:lstStyle/>
          <a:p>
            <a:pPr algn="ctr"/>
            <a:r>
              <a:rPr lang="en-US" sz="1600" b="1">
                <a:solidFill>
                  <a:srgbClr val="C00000"/>
                </a:solidFill>
              </a:rPr>
              <a:t>float A[N], B[N];</a:t>
            </a:r>
          </a:p>
        </p:txBody>
      </p:sp>
      <p:sp>
        <p:nvSpPr>
          <p:cNvPr id="31" name="TextBox 30"/>
          <p:cNvSpPr txBox="1"/>
          <p:nvPr/>
        </p:nvSpPr>
        <p:spPr>
          <a:xfrm>
            <a:off x="5301055" y="2312103"/>
            <a:ext cx="1701800" cy="830997"/>
          </a:xfrm>
          <a:prstGeom prst="rect">
            <a:avLst/>
          </a:prstGeom>
          <a:noFill/>
        </p:spPr>
        <p:txBody>
          <a:bodyPr wrap="square" rtlCol="0">
            <a:spAutoFit/>
          </a:bodyPr>
          <a:lstStyle/>
          <a:p>
            <a:pPr algn="ctr"/>
            <a:r>
              <a:rPr lang="en-US" sz="1600"/>
              <a:t>A, B and N mapped to the device</a:t>
            </a:r>
          </a:p>
        </p:txBody>
      </p:sp>
      <p:sp>
        <p:nvSpPr>
          <p:cNvPr id="32" name="TextBox 31"/>
          <p:cNvSpPr txBox="1"/>
          <p:nvPr/>
        </p:nvSpPr>
        <p:spPr>
          <a:xfrm>
            <a:off x="5281794" y="4398757"/>
            <a:ext cx="1701800" cy="1077218"/>
          </a:xfrm>
          <a:prstGeom prst="rect">
            <a:avLst/>
          </a:prstGeom>
          <a:noFill/>
        </p:spPr>
        <p:txBody>
          <a:bodyPr wrap="square" rtlCol="0">
            <a:spAutoFit/>
          </a:bodyPr>
          <a:lstStyle/>
          <a:p>
            <a:pPr algn="ctr"/>
            <a:r>
              <a:rPr lang="en-US" sz="1600"/>
              <a:t>the arrays </a:t>
            </a:r>
            <a:br>
              <a:rPr lang="en-US" sz="1600"/>
            </a:br>
            <a:r>
              <a:rPr lang="en-US" sz="1600"/>
              <a:t>A and B </a:t>
            </a:r>
            <a:br>
              <a:rPr lang="en-US" sz="1600"/>
            </a:br>
            <a:r>
              <a:rPr lang="en-US" sz="1600"/>
              <a:t>mapped back to the host</a:t>
            </a:r>
          </a:p>
        </p:txBody>
      </p:sp>
      <p:sp>
        <p:nvSpPr>
          <p:cNvPr id="33" name="TextBox 32"/>
          <p:cNvSpPr txBox="1"/>
          <p:nvPr/>
        </p:nvSpPr>
        <p:spPr>
          <a:xfrm>
            <a:off x="1690689" y="6562410"/>
            <a:ext cx="8816890" cy="276999"/>
          </a:xfrm>
          <a:prstGeom prst="rect">
            <a:avLst/>
          </a:prstGeom>
          <a:noFill/>
        </p:spPr>
        <p:txBody>
          <a:bodyPr wrap="square" rtlCol="0">
            <a:spAutoFit/>
          </a:bodyPr>
          <a:lstStyle/>
          <a:p>
            <a:r>
              <a:rPr lang="en-US" sz="1200"/>
              <a:t>Based on figure 6.4 in </a:t>
            </a:r>
            <a:r>
              <a:rPr lang="en-US" sz="1200" b="1"/>
              <a:t>Using </a:t>
            </a:r>
            <a:r>
              <a:rPr lang="en-US" sz="1200" b="1" err="1"/>
              <a:t>OpenMP</a:t>
            </a:r>
            <a:r>
              <a:rPr lang="en-US" sz="1200" b="1"/>
              <a:t> </a:t>
            </a:r>
            <a:r>
              <a:rPr lang="mr-IN" sz="1200" b="1"/>
              <a:t>–</a:t>
            </a:r>
            <a:r>
              <a:rPr lang="en-US" sz="1200" b="1"/>
              <a:t> The Next Step </a:t>
            </a:r>
            <a:r>
              <a:rPr lang="en-US" sz="1200"/>
              <a:t>by van der Pas, </a:t>
            </a:r>
            <a:r>
              <a:rPr lang="en-US" sz="1200" err="1"/>
              <a:t>Stotzer</a:t>
            </a:r>
            <a:r>
              <a:rPr lang="en-US" sz="1200"/>
              <a:t> and </a:t>
            </a:r>
            <a:r>
              <a:rPr lang="en-US" sz="1200" err="1"/>
              <a:t>Terboven</a:t>
            </a:r>
            <a:r>
              <a:rPr lang="en-US" sz="1200"/>
              <a:t>, MIT Press, 2017</a:t>
            </a:r>
          </a:p>
        </p:txBody>
      </p:sp>
      <p:sp>
        <p:nvSpPr>
          <p:cNvPr id="34" name="TextBox 33"/>
          <p:cNvSpPr txBox="1"/>
          <p:nvPr/>
        </p:nvSpPr>
        <p:spPr>
          <a:xfrm>
            <a:off x="6634103" y="897402"/>
            <a:ext cx="3749040" cy="923330"/>
          </a:xfrm>
          <a:prstGeom prst="rect">
            <a:avLst/>
          </a:prstGeom>
          <a:noFill/>
        </p:spPr>
        <p:txBody>
          <a:bodyPr wrap="square" rtlCol="0">
            <a:spAutoFit/>
          </a:bodyPr>
          <a:lstStyle/>
          <a:p>
            <a:pPr algn="ctr"/>
            <a:r>
              <a:rPr lang="en-US"/>
              <a:t>Scalars and statically allocated arrays are moved onto the device by default before execution</a:t>
            </a:r>
          </a:p>
        </p:txBody>
      </p:sp>
      <p:sp>
        <p:nvSpPr>
          <p:cNvPr id="35" name="TextBox 34"/>
          <p:cNvSpPr txBox="1"/>
          <p:nvPr/>
        </p:nvSpPr>
        <p:spPr>
          <a:xfrm>
            <a:off x="6733105" y="5474670"/>
            <a:ext cx="3749040" cy="923330"/>
          </a:xfrm>
          <a:prstGeom prst="rect">
            <a:avLst/>
          </a:prstGeom>
          <a:noFill/>
        </p:spPr>
        <p:txBody>
          <a:bodyPr wrap="square" rtlCol="0">
            <a:spAutoFit/>
          </a:bodyPr>
          <a:lstStyle/>
          <a:p>
            <a:pPr algn="ctr"/>
            <a:r>
              <a:rPr lang="en-US"/>
              <a:t>Only the statically allocated arrays are moved back to the host after the target region completes</a:t>
            </a:r>
          </a:p>
        </p:txBody>
      </p:sp>
      <p:sp>
        <p:nvSpPr>
          <p:cNvPr id="25" name="Slide Number Placeholder 3">
            <a:extLst>
              <a:ext uri="{FF2B5EF4-FFF2-40B4-BE49-F238E27FC236}">
                <a16:creationId xmlns:a16="http://schemas.microsoft.com/office/drawing/2014/main" id="{79490513-D34B-CC4C-9D8A-492CB5CF54BF}"/>
              </a:ext>
            </a:extLst>
          </p:cNvPr>
          <p:cNvSpPr>
            <a:spLocks noGrp="1"/>
          </p:cNvSpPr>
          <p:nvPr>
            <p:ph type="sldNum" sz="quarter" idx="10"/>
          </p:nvPr>
        </p:nvSpPr>
        <p:spPr>
          <a:xfrm>
            <a:off x="11430000" y="6534609"/>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242</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92413400"/>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Default Data Sharing: example</a:t>
            </a:r>
          </a:p>
        </p:txBody>
      </p:sp>
      <p:sp>
        <p:nvSpPr>
          <p:cNvPr id="3" name="Content Placeholder 2"/>
          <p:cNvSpPr>
            <a:spLocks noGrp="1"/>
          </p:cNvSpPr>
          <p:nvPr>
            <p:ph idx="1"/>
          </p:nvPr>
        </p:nvSpPr>
        <p:spPr>
          <a:xfrm>
            <a:off x="1979614" y="963168"/>
            <a:ext cx="8451904" cy="5766816"/>
          </a:xfrm>
        </p:spPr>
        <p:txBody>
          <a:bodyPr>
            <a:normAutofit/>
          </a:bodyPr>
          <a:lstStyle/>
          <a:p>
            <a:pPr marL="0" indent="0">
              <a:buNone/>
            </a:pPr>
            <a:r>
              <a:rPr lang="en-US" err="1"/>
              <a:t>int</a:t>
            </a:r>
            <a:r>
              <a:rPr lang="en-US"/>
              <a:t> main(void) {</a:t>
            </a:r>
          </a:p>
          <a:p>
            <a:pPr marL="0" indent="0">
              <a:buNone/>
            </a:pPr>
            <a:r>
              <a:rPr lang="en-US" sz="2000"/>
              <a:t>   </a:t>
            </a:r>
            <a:r>
              <a:rPr lang="en-US" sz="2000" err="1"/>
              <a:t>int</a:t>
            </a:r>
            <a:r>
              <a:rPr lang="en-US" sz="2000"/>
              <a:t> </a:t>
            </a:r>
            <a:r>
              <a:rPr lang="en-US" sz="2000" b="1"/>
              <a:t>N</a:t>
            </a:r>
            <a:r>
              <a:rPr lang="en-US" sz="2000"/>
              <a:t> = 1024;</a:t>
            </a:r>
          </a:p>
          <a:p>
            <a:pPr marL="0" indent="0">
              <a:buNone/>
            </a:pPr>
            <a:r>
              <a:rPr lang="en-US" sz="2000"/>
              <a:t>   double </a:t>
            </a:r>
            <a:r>
              <a:rPr lang="en-US" sz="2000" b="1"/>
              <a:t>A</a:t>
            </a:r>
            <a:r>
              <a:rPr lang="en-US" sz="2000"/>
              <a:t>[</a:t>
            </a:r>
            <a:r>
              <a:rPr lang="en-US" sz="2000" b="1"/>
              <a:t>N</a:t>
            </a:r>
            <a:r>
              <a:rPr lang="en-US" sz="2000"/>
              <a:t>]</a:t>
            </a:r>
            <a:r>
              <a:rPr lang="en-US" sz="2000" b="1"/>
              <a:t>, B</a:t>
            </a:r>
            <a:r>
              <a:rPr lang="en-US" sz="2000"/>
              <a:t>[</a:t>
            </a:r>
            <a:r>
              <a:rPr lang="en-US" sz="2000" b="1"/>
              <a:t>N</a:t>
            </a:r>
            <a:r>
              <a:rPr lang="en-US" sz="2000"/>
              <a:t>]</a:t>
            </a:r>
            <a:r>
              <a:rPr lang="en-US" sz="2000" b="1"/>
              <a:t>;</a:t>
            </a:r>
          </a:p>
          <a:p>
            <a:pPr marL="0" indent="0">
              <a:buNone/>
            </a:pPr>
            <a:endParaRPr lang="en-US" sz="2000" b="1"/>
          </a:p>
          <a:p>
            <a:pPr marL="0" indent="0">
              <a:buNone/>
            </a:pPr>
            <a:r>
              <a:rPr lang="en-US" sz="2000" b="1">
                <a:solidFill>
                  <a:srgbClr val="C00000"/>
                </a:solidFill>
              </a:rPr>
              <a:t>   #pragma </a:t>
            </a:r>
            <a:r>
              <a:rPr lang="en-US" sz="2000" b="1" err="1">
                <a:solidFill>
                  <a:srgbClr val="C00000"/>
                </a:solidFill>
              </a:rPr>
              <a:t>omp</a:t>
            </a:r>
            <a:r>
              <a:rPr lang="en-US" sz="2000" b="1">
                <a:solidFill>
                  <a:srgbClr val="C00000"/>
                </a:solidFill>
              </a:rPr>
              <a:t> target </a:t>
            </a:r>
          </a:p>
          <a:p>
            <a:pPr marL="0" indent="0">
              <a:buNone/>
            </a:pPr>
            <a:r>
              <a:rPr lang="en-US" sz="2000"/>
              <a:t>   {</a:t>
            </a:r>
          </a:p>
          <a:p>
            <a:pPr marL="0" indent="0">
              <a:buNone/>
            </a:pPr>
            <a:endParaRPr lang="en-US" sz="2000"/>
          </a:p>
          <a:p>
            <a:pPr marL="0" indent="0">
              <a:buNone/>
            </a:pPr>
            <a:r>
              <a:rPr lang="en-US" sz="2000"/>
              <a:t>      for (</a:t>
            </a:r>
            <a:r>
              <a:rPr lang="en-US" sz="2000" err="1"/>
              <a:t>int</a:t>
            </a:r>
            <a:r>
              <a:rPr lang="en-US" sz="2000"/>
              <a:t> </a:t>
            </a:r>
            <a:r>
              <a:rPr lang="en-US" sz="2000" b="1"/>
              <a:t>ii</a:t>
            </a:r>
            <a:r>
              <a:rPr lang="en-US" sz="2000"/>
              <a:t> = 0; </a:t>
            </a:r>
            <a:r>
              <a:rPr lang="en-US" sz="2000" b="1"/>
              <a:t>ii</a:t>
            </a:r>
            <a:r>
              <a:rPr lang="en-US" sz="2000"/>
              <a:t> &lt; </a:t>
            </a:r>
            <a:r>
              <a:rPr lang="en-US" sz="2000" b="1"/>
              <a:t>N</a:t>
            </a:r>
            <a:r>
              <a:rPr lang="en-US" sz="2000"/>
              <a:t>; ++</a:t>
            </a:r>
            <a:r>
              <a:rPr lang="en-US" sz="2000" b="1"/>
              <a:t>ii</a:t>
            </a:r>
            <a:r>
              <a:rPr lang="en-US" sz="2000"/>
              <a:t>) {</a:t>
            </a:r>
          </a:p>
          <a:p>
            <a:pPr marL="0" indent="0">
              <a:buNone/>
            </a:pPr>
            <a:endParaRPr lang="en-US" sz="2000"/>
          </a:p>
          <a:p>
            <a:pPr marL="0" indent="0">
              <a:buNone/>
            </a:pPr>
            <a:r>
              <a:rPr lang="en-US" sz="2000"/>
              <a:t>         A[ii] = A[ii] + B[ii];</a:t>
            </a:r>
          </a:p>
          <a:p>
            <a:pPr marL="0" indent="0">
              <a:buNone/>
            </a:pPr>
            <a:endParaRPr lang="en-US" sz="2000"/>
          </a:p>
          <a:p>
            <a:pPr marL="0" indent="0">
              <a:buNone/>
            </a:pPr>
            <a:r>
              <a:rPr lang="en-US" sz="2000"/>
              <a:t>      }</a:t>
            </a:r>
          </a:p>
          <a:p>
            <a:pPr marL="0" indent="0">
              <a:buNone/>
            </a:pPr>
            <a:br>
              <a:rPr lang="en-US" sz="2000"/>
            </a:br>
            <a:r>
              <a:rPr lang="en-US" sz="2000"/>
              <a:t>   } // end of </a:t>
            </a:r>
            <a:r>
              <a:rPr lang="en-US" sz="2000" b="1"/>
              <a:t>target</a:t>
            </a:r>
            <a:r>
              <a:rPr lang="en-US" sz="2000"/>
              <a:t> region</a:t>
            </a:r>
          </a:p>
          <a:p>
            <a:pPr marL="0" indent="0">
              <a:buNone/>
            </a:pPr>
            <a:r>
              <a:rPr lang="en-US" sz="2000"/>
              <a:t>}</a:t>
            </a:r>
          </a:p>
        </p:txBody>
      </p:sp>
      <p:sp>
        <p:nvSpPr>
          <p:cNvPr id="12" name="TextBox 11">
            <a:extLst>
              <a:ext uri="{FF2B5EF4-FFF2-40B4-BE49-F238E27FC236}">
                <a16:creationId xmlns:a16="http://schemas.microsoft.com/office/drawing/2014/main" id="{F4651317-108F-C048-BBA2-D96FC6A47249}"/>
              </a:ext>
            </a:extLst>
          </p:cNvPr>
          <p:cNvSpPr txBox="1"/>
          <p:nvPr/>
        </p:nvSpPr>
        <p:spPr>
          <a:xfrm>
            <a:off x="6230112" y="849029"/>
            <a:ext cx="4019000" cy="584775"/>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1. Variables created in host memory.</a:t>
            </a:r>
          </a:p>
        </p:txBody>
      </p:sp>
      <p:cxnSp>
        <p:nvCxnSpPr>
          <p:cNvPr id="13" name="Straight Arrow Connector 12">
            <a:extLst>
              <a:ext uri="{FF2B5EF4-FFF2-40B4-BE49-F238E27FC236}">
                <a16:creationId xmlns:a16="http://schemas.microsoft.com/office/drawing/2014/main" id="{3D8272EE-7D33-0645-8642-92693E0607A8}"/>
              </a:ext>
            </a:extLst>
          </p:cNvPr>
          <p:cNvCxnSpPr>
            <a:cxnSpLocks/>
            <a:stCxn id="12" idx="1"/>
          </p:cNvCxnSpPr>
          <p:nvPr/>
        </p:nvCxnSpPr>
        <p:spPr>
          <a:xfrm flipH="1">
            <a:off x="4376928" y="1141417"/>
            <a:ext cx="1853184" cy="5386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7D66DB8-8A16-7B4C-A5DC-69AA8F4C9002}"/>
              </a:ext>
            </a:extLst>
          </p:cNvPr>
          <p:cNvSpPr txBox="1"/>
          <p:nvPr/>
        </p:nvSpPr>
        <p:spPr>
          <a:xfrm>
            <a:off x="6230112" y="1907575"/>
            <a:ext cx="4019000" cy="1077218"/>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2. Scalar </a:t>
            </a:r>
            <a:r>
              <a:rPr lang="en-US" sz="2000" b="1">
                <a:latin typeface="Verdana" pitchFamily="96" charset="0"/>
              </a:rPr>
              <a:t>N</a:t>
            </a:r>
            <a:r>
              <a:rPr lang="en-US" sz="2000">
                <a:latin typeface="Verdana" pitchFamily="96" charset="0"/>
              </a:rPr>
              <a:t> and stack arrays </a:t>
            </a:r>
            <a:r>
              <a:rPr lang="en-US" sz="2000" b="1">
                <a:latin typeface="Verdana" pitchFamily="96" charset="0"/>
              </a:rPr>
              <a:t>A</a:t>
            </a:r>
            <a:r>
              <a:rPr lang="en-US" sz="2000">
                <a:latin typeface="Verdana" pitchFamily="96" charset="0"/>
              </a:rPr>
              <a:t> and </a:t>
            </a:r>
            <a:r>
              <a:rPr lang="en-US" sz="2000" b="1">
                <a:latin typeface="Verdana" pitchFamily="96" charset="0"/>
              </a:rPr>
              <a:t>B</a:t>
            </a:r>
            <a:r>
              <a:rPr lang="en-US" sz="2000">
                <a:latin typeface="Verdana" pitchFamily="96" charset="0"/>
              </a:rPr>
              <a:t> are copied </a:t>
            </a:r>
            <a:r>
              <a:rPr lang="en-US" sz="2000" i="1">
                <a:latin typeface="Verdana" pitchFamily="96" charset="0"/>
              </a:rPr>
              <a:t>to</a:t>
            </a:r>
            <a:r>
              <a:rPr lang="en-US" sz="2000">
                <a:latin typeface="Verdana" pitchFamily="96" charset="0"/>
              </a:rPr>
              <a:t> device memory. Execution transferred to device.</a:t>
            </a:r>
          </a:p>
        </p:txBody>
      </p:sp>
      <p:cxnSp>
        <p:nvCxnSpPr>
          <p:cNvPr id="16" name="Straight Arrow Connector 15">
            <a:extLst>
              <a:ext uri="{FF2B5EF4-FFF2-40B4-BE49-F238E27FC236}">
                <a16:creationId xmlns:a16="http://schemas.microsoft.com/office/drawing/2014/main" id="{2DD16AFA-ADDF-5945-9AD7-7861C0858C47}"/>
              </a:ext>
            </a:extLst>
          </p:cNvPr>
          <p:cNvCxnSpPr>
            <a:cxnSpLocks/>
            <a:stCxn id="15" idx="1"/>
          </p:cNvCxnSpPr>
          <p:nvPr/>
        </p:nvCxnSpPr>
        <p:spPr>
          <a:xfrm flipH="1">
            <a:off x="4886642" y="2446185"/>
            <a:ext cx="1343470" cy="1589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F471C4F-0395-944B-A427-3FE46EC4DF42}"/>
              </a:ext>
            </a:extLst>
          </p:cNvPr>
          <p:cNvSpPr txBox="1"/>
          <p:nvPr/>
        </p:nvSpPr>
        <p:spPr>
          <a:xfrm>
            <a:off x="6230112" y="3248163"/>
            <a:ext cx="4019000" cy="830997"/>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3. </a:t>
            </a:r>
            <a:r>
              <a:rPr lang="en-US" sz="2000" b="1">
                <a:latin typeface="Verdana" pitchFamily="96" charset="0"/>
              </a:rPr>
              <a:t>ii</a:t>
            </a:r>
            <a:r>
              <a:rPr lang="en-US" sz="2000">
                <a:latin typeface="Verdana" pitchFamily="96" charset="0"/>
              </a:rPr>
              <a:t> is </a:t>
            </a:r>
            <a:r>
              <a:rPr lang="en-US" sz="2000" b="1">
                <a:latin typeface="Verdana" pitchFamily="96" charset="0"/>
              </a:rPr>
              <a:t>private</a:t>
            </a:r>
            <a:r>
              <a:rPr lang="en-US" sz="2000">
                <a:latin typeface="Verdana" pitchFamily="96" charset="0"/>
              </a:rPr>
              <a:t> on the device as it’s declared within the target region</a:t>
            </a:r>
            <a:endParaRPr lang="en-US" sz="2000" b="1">
              <a:latin typeface="Verdana" pitchFamily="96" charset="0"/>
            </a:endParaRPr>
          </a:p>
        </p:txBody>
      </p:sp>
      <p:cxnSp>
        <p:nvCxnSpPr>
          <p:cNvPr id="22" name="Straight Arrow Connector 21">
            <a:extLst>
              <a:ext uri="{FF2B5EF4-FFF2-40B4-BE49-F238E27FC236}">
                <a16:creationId xmlns:a16="http://schemas.microsoft.com/office/drawing/2014/main" id="{D94C738F-22E9-B349-816A-BF2CB6C873C6}"/>
              </a:ext>
            </a:extLst>
          </p:cNvPr>
          <p:cNvCxnSpPr>
            <a:cxnSpLocks/>
            <a:stCxn id="21" idx="1"/>
          </p:cNvCxnSpPr>
          <p:nvPr/>
        </p:nvCxnSpPr>
        <p:spPr>
          <a:xfrm flipH="1">
            <a:off x="5413248" y="3663662"/>
            <a:ext cx="816864" cy="115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748EAD3-4FD2-4048-B1E6-7FE4E59212CA}"/>
              </a:ext>
            </a:extLst>
          </p:cNvPr>
          <p:cNvSpPr txBox="1"/>
          <p:nvPr/>
        </p:nvSpPr>
        <p:spPr>
          <a:xfrm>
            <a:off x="6230112" y="4360028"/>
            <a:ext cx="4019000" cy="338554"/>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4. Execution on the device.</a:t>
            </a:r>
            <a:endParaRPr lang="en-US" sz="2000" b="1">
              <a:latin typeface="Verdana" pitchFamily="96" charset="0"/>
            </a:endParaRPr>
          </a:p>
        </p:txBody>
      </p:sp>
      <p:cxnSp>
        <p:nvCxnSpPr>
          <p:cNvPr id="27" name="Straight Arrow Connector 26">
            <a:extLst>
              <a:ext uri="{FF2B5EF4-FFF2-40B4-BE49-F238E27FC236}">
                <a16:creationId xmlns:a16="http://schemas.microsoft.com/office/drawing/2014/main" id="{1F2C3F79-D769-C54A-85C0-3D3F1CF17247}"/>
              </a:ext>
            </a:extLst>
          </p:cNvPr>
          <p:cNvCxnSpPr>
            <a:cxnSpLocks/>
            <a:stCxn id="26" idx="1"/>
          </p:cNvCxnSpPr>
          <p:nvPr/>
        </p:nvCxnSpPr>
        <p:spPr>
          <a:xfrm flipH="1" flipV="1">
            <a:off x="4718304" y="4494659"/>
            <a:ext cx="1511808" cy="34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46E0881-A581-224C-A571-C7043BA44C3F}"/>
              </a:ext>
            </a:extLst>
          </p:cNvPr>
          <p:cNvSpPr txBox="1"/>
          <p:nvPr/>
        </p:nvSpPr>
        <p:spPr>
          <a:xfrm>
            <a:off x="6230112" y="5095391"/>
            <a:ext cx="4019000" cy="1077218"/>
          </a:xfrm>
          <a:prstGeom prst="rect">
            <a:avLst/>
          </a:prstGeom>
          <a:noFill/>
          <a:ln>
            <a:solidFill>
              <a:schemeClr val="tx1"/>
            </a:solidFill>
          </a:ln>
        </p:spPr>
        <p:txBody>
          <a:bodyPr wrap="square" rtlCol="0" anchor="t">
            <a:spAutoFit/>
          </a:bodyPr>
          <a:lstStyle/>
          <a:p>
            <a:pPr algn="ctr" eaLnBrk="0" fontAlgn="base" hangingPunct="0">
              <a:lnSpc>
                <a:spcPct val="80000"/>
              </a:lnSpc>
              <a:spcBef>
                <a:spcPct val="50000"/>
              </a:spcBef>
              <a:spcAft>
                <a:spcPct val="0"/>
              </a:spcAft>
            </a:pPr>
            <a:r>
              <a:rPr lang="en-US" sz="2000" dirty="0">
                <a:latin typeface="Verdana" pitchFamily="96" charset="0"/>
              </a:rPr>
              <a:t>5. stack arrays </a:t>
            </a:r>
            <a:r>
              <a:rPr lang="en-US" sz="2000" b="1" dirty="0">
                <a:latin typeface="Verdana" pitchFamily="96" charset="0"/>
              </a:rPr>
              <a:t>A</a:t>
            </a:r>
            <a:r>
              <a:rPr lang="en-US" sz="2000" dirty="0">
                <a:latin typeface="Verdana" pitchFamily="96" charset="0"/>
              </a:rPr>
              <a:t> and </a:t>
            </a:r>
            <a:r>
              <a:rPr lang="en-US" sz="2000" b="1" dirty="0">
                <a:latin typeface="Verdana" pitchFamily="96" charset="0"/>
              </a:rPr>
              <a:t>B</a:t>
            </a:r>
            <a:r>
              <a:rPr lang="en-US" sz="2000" dirty="0">
                <a:latin typeface="Verdana" pitchFamily="96" charset="0"/>
              </a:rPr>
              <a:t> are copied </a:t>
            </a:r>
            <a:r>
              <a:rPr lang="en-US" sz="2000" i="1" dirty="0">
                <a:latin typeface="Verdana" pitchFamily="96" charset="0"/>
              </a:rPr>
              <a:t>from</a:t>
            </a:r>
            <a:r>
              <a:rPr lang="en-US" sz="2000" dirty="0">
                <a:latin typeface="Verdana" pitchFamily="96" charset="0"/>
              </a:rPr>
              <a:t> device memory back to the host. Host resumes execution.</a:t>
            </a:r>
          </a:p>
        </p:txBody>
      </p:sp>
      <p:cxnSp>
        <p:nvCxnSpPr>
          <p:cNvPr id="31" name="Straight Arrow Connector 30">
            <a:extLst>
              <a:ext uri="{FF2B5EF4-FFF2-40B4-BE49-F238E27FC236}">
                <a16:creationId xmlns:a16="http://schemas.microsoft.com/office/drawing/2014/main" id="{5FD69A57-ED57-2D4D-B05A-C745A84CFBA1}"/>
              </a:ext>
            </a:extLst>
          </p:cNvPr>
          <p:cNvCxnSpPr>
            <a:cxnSpLocks/>
            <a:stCxn id="30" idx="1"/>
          </p:cNvCxnSpPr>
          <p:nvPr/>
        </p:nvCxnSpPr>
        <p:spPr>
          <a:xfrm flipH="1">
            <a:off x="4886642" y="5634000"/>
            <a:ext cx="1343470" cy="165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6D7457EF-2B97-C14C-931B-C8932C518A97}"/>
              </a:ext>
            </a:extLst>
          </p:cNvPr>
          <p:cNvSpPr>
            <a:spLocks noGrp="1"/>
          </p:cNvSpPr>
          <p:nvPr>
            <p:ph type="sldNum" sz="quarter" idx="10"/>
          </p:nvPr>
        </p:nvSpPr>
        <p:spPr>
          <a:xfrm>
            <a:off x="11426880" y="6537896"/>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243</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90789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animBg="1"/>
      <p:bldP spid="26" grpId="0" animBg="1"/>
      <p:bldP spid="3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Explicit Data Sharing</a:t>
            </a:r>
          </a:p>
        </p:txBody>
      </p:sp>
      <p:sp>
        <p:nvSpPr>
          <p:cNvPr id="4" name="Content Placeholder 3">
            <a:extLst>
              <a:ext uri="{FF2B5EF4-FFF2-40B4-BE49-F238E27FC236}">
                <a16:creationId xmlns:a16="http://schemas.microsoft.com/office/drawing/2014/main" id="{12E22295-A6DF-A741-B11E-4A3128BA336C}"/>
              </a:ext>
            </a:extLst>
          </p:cNvPr>
          <p:cNvSpPr>
            <a:spLocks noGrp="1"/>
          </p:cNvSpPr>
          <p:nvPr>
            <p:ph idx="1"/>
          </p:nvPr>
        </p:nvSpPr>
        <p:spPr/>
        <p:txBody>
          <a:bodyPr>
            <a:normAutofit fontScale="85000" lnSpcReduction="20000"/>
          </a:bodyPr>
          <a:lstStyle/>
          <a:p>
            <a:r>
              <a:rPr lang="en-US" dirty="0"/>
              <a:t>Previously, we described the rules for </a:t>
            </a:r>
            <a:r>
              <a:rPr lang="en-US" i="1" dirty="0"/>
              <a:t>implicit</a:t>
            </a:r>
            <a:r>
              <a:rPr lang="en-US" dirty="0"/>
              <a:t> data movement.</a:t>
            </a:r>
          </a:p>
          <a:p>
            <a:endParaRPr lang="en-US" dirty="0"/>
          </a:p>
          <a:p>
            <a:r>
              <a:rPr lang="en-US" dirty="0"/>
              <a:t>We </a:t>
            </a:r>
            <a:r>
              <a:rPr lang="en-US" i="1" dirty="0"/>
              <a:t>explicitly </a:t>
            </a:r>
            <a:r>
              <a:rPr lang="en-US" dirty="0"/>
              <a:t>control the movement of data using the </a:t>
            </a:r>
            <a:r>
              <a:rPr lang="en-US" b="1" dirty="0"/>
              <a:t>map</a:t>
            </a:r>
            <a:r>
              <a:rPr lang="en-US" dirty="0"/>
              <a:t> clause.</a:t>
            </a:r>
          </a:p>
          <a:p>
            <a:endParaRPr lang="en-US" dirty="0"/>
          </a:p>
          <a:p>
            <a:r>
              <a:rPr lang="en-US" dirty="0"/>
              <a:t>Data allocated on the heap needs to explicitly copied to/from the device:</a:t>
            </a:r>
          </a:p>
          <a:p>
            <a:pPr marL="0" indent="0">
              <a:buNone/>
            </a:pPr>
            <a:br>
              <a:rPr lang="en-US" dirty="0"/>
            </a:br>
            <a:r>
              <a:rPr lang="en-US" dirty="0"/>
              <a:t>int main(void) {</a:t>
            </a:r>
          </a:p>
          <a:p>
            <a:pPr marL="0" indent="0">
              <a:buNone/>
            </a:pPr>
            <a:r>
              <a:rPr lang="en-US" dirty="0"/>
              <a:t>   int  ii=0, </a:t>
            </a:r>
            <a:r>
              <a:rPr lang="en-US" b="1" dirty="0"/>
              <a:t>N</a:t>
            </a:r>
            <a:r>
              <a:rPr lang="en-US" dirty="0"/>
              <a:t> = 1024;</a:t>
            </a:r>
          </a:p>
          <a:p>
            <a:pPr marL="0" indent="0">
              <a:buNone/>
            </a:pPr>
            <a:r>
              <a:rPr lang="en-US" dirty="0"/>
              <a:t>   int* </a:t>
            </a:r>
            <a:r>
              <a:rPr lang="en-US" b="1" dirty="0"/>
              <a:t>A</a:t>
            </a:r>
            <a:r>
              <a:rPr lang="en-US" dirty="0"/>
              <a:t> = malloc(</a:t>
            </a:r>
            <a:r>
              <a:rPr lang="en-US" dirty="0" err="1"/>
              <a:t>sizeof</a:t>
            </a:r>
            <a:r>
              <a:rPr lang="en-US" dirty="0"/>
              <a:t>(int)*</a:t>
            </a:r>
            <a:r>
              <a:rPr lang="en-US" b="1" dirty="0"/>
              <a:t>N</a:t>
            </a:r>
            <a:r>
              <a:rPr lang="en-US" dirty="0"/>
              <a:t>);</a:t>
            </a:r>
          </a:p>
          <a:p>
            <a:pPr marL="0" indent="0">
              <a:buNone/>
            </a:pPr>
            <a:endParaRPr lang="en-US" dirty="0"/>
          </a:p>
          <a:p>
            <a:pPr marL="0" indent="0">
              <a:buNone/>
            </a:pPr>
            <a:r>
              <a:rPr lang="en-US" b="1" dirty="0">
                <a:solidFill>
                  <a:srgbClr val="C00000"/>
                </a:solidFill>
              </a:rPr>
              <a:t>   #pragma </a:t>
            </a:r>
            <a:r>
              <a:rPr lang="en-US" b="1" dirty="0" err="1">
                <a:solidFill>
                  <a:srgbClr val="C00000"/>
                </a:solidFill>
              </a:rPr>
              <a:t>omp</a:t>
            </a:r>
            <a:r>
              <a:rPr lang="en-US" b="1" dirty="0">
                <a:solidFill>
                  <a:srgbClr val="C00000"/>
                </a:solidFill>
              </a:rPr>
              <a:t> target</a:t>
            </a:r>
          </a:p>
          <a:p>
            <a:pPr marL="0" indent="0">
              <a:buNone/>
            </a:pPr>
            <a:r>
              <a:rPr lang="en-US" dirty="0"/>
              <a:t>   {</a:t>
            </a:r>
          </a:p>
          <a:p>
            <a:pPr marL="0" indent="0">
              <a:buNone/>
            </a:pPr>
            <a:r>
              <a:rPr lang="en-US" dirty="0"/>
              <a:t>     // </a:t>
            </a:r>
            <a:r>
              <a:rPr lang="en-US" b="1" dirty="0"/>
              <a:t>N, ii</a:t>
            </a:r>
            <a:r>
              <a:rPr lang="en-US" dirty="0"/>
              <a:t> and </a:t>
            </a:r>
            <a:r>
              <a:rPr lang="en-US" b="1" dirty="0"/>
              <a:t>A</a:t>
            </a:r>
            <a:r>
              <a:rPr lang="en-US" dirty="0"/>
              <a:t> all exist here</a:t>
            </a:r>
          </a:p>
          <a:p>
            <a:pPr marL="0" indent="0">
              <a:buNone/>
            </a:pPr>
            <a:r>
              <a:rPr lang="en-US" dirty="0"/>
              <a:t>     // The data that </a:t>
            </a:r>
            <a:r>
              <a:rPr lang="en-US" b="1" dirty="0"/>
              <a:t>A</a:t>
            </a:r>
            <a:r>
              <a:rPr lang="en-US" dirty="0"/>
              <a:t> points to (</a:t>
            </a:r>
            <a:r>
              <a:rPr lang="en-US" b="1" dirty="0"/>
              <a:t>*A </a:t>
            </a:r>
            <a:r>
              <a:rPr lang="en-US" dirty="0"/>
              <a:t>,</a:t>
            </a:r>
            <a:r>
              <a:rPr lang="en-US" b="1" dirty="0"/>
              <a:t> A[ii]</a:t>
            </a:r>
            <a:r>
              <a:rPr lang="en-US" dirty="0"/>
              <a:t>) </a:t>
            </a:r>
            <a:r>
              <a:rPr lang="en-US" u="sng" dirty="0"/>
              <a:t>DOES NOT</a:t>
            </a:r>
            <a:r>
              <a:rPr lang="en-US" dirty="0"/>
              <a:t> exist here!</a:t>
            </a:r>
            <a:endParaRPr lang="en-US" u="sng" dirty="0"/>
          </a:p>
          <a:p>
            <a:pPr marL="0" indent="0">
              <a:buNone/>
            </a:pPr>
            <a:r>
              <a:rPr lang="en-US" dirty="0"/>
              <a:t>   }</a:t>
            </a:r>
            <a:br>
              <a:rPr lang="en-US" dirty="0"/>
            </a:br>
            <a:r>
              <a:rPr lang="en-US" dirty="0"/>
              <a:t>}</a:t>
            </a:r>
          </a:p>
          <a:p>
            <a:endParaRPr lang="en-US" dirty="0"/>
          </a:p>
        </p:txBody>
      </p:sp>
      <p:sp>
        <p:nvSpPr>
          <p:cNvPr id="5" name="Slide Number Placeholder 3">
            <a:extLst>
              <a:ext uri="{FF2B5EF4-FFF2-40B4-BE49-F238E27FC236}">
                <a16:creationId xmlns:a16="http://schemas.microsoft.com/office/drawing/2014/main" id="{77FBD285-2E32-6349-8FA9-408939A45D4A}"/>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244</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949657360"/>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0775"/>
            <a:ext cx="8229600" cy="603437"/>
          </a:xfrm>
        </p:spPr>
        <p:txBody>
          <a:bodyPr>
            <a:normAutofit/>
          </a:bodyPr>
          <a:lstStyle/>
          <a:p>
            <a:r>
              <a:rPr lang="en-US" dirty="0"/>
              <a:t>Controlling data movement</a:t>
            </a:r>
          </a:p>
        </p:txBody>
      </p:sp>
      <p:sp>
        <p:nvSpPr>
          <p:cNvPr id="3" name="Content Placeholder 2"/>
          <p:cNvSpPr>
            <a:spLocks noGrp="1"/>
          </p:cNvSpPr>
          <p:nvPr>
            <p:ph idx="1"/>
          </p:nvPr>
        </p:nvSpPr>
        <p:spPr>
          <a:xfrm>
            <a:off x="228600" y="2313288"/>
            <a:ext cx="10259730" cy="4270074"/>
          </a:xfrm>
        </p:spPr>
        <p:txBody>
          <a:bodyPr>
            <a:normAutofit fontScale="92500" lnSpcReduction="10000"/>
          </a:bodyPr>
          <a:lstStyle/>
          <a:p>
            <a:r>
              <a:rPr lang="en-US" dirty="0"/>
              <a:t>The various forms of the map clause</a:t>
            </a:r>
          </a:p>
          <a:p>
            <a:pPr lvl="1"/>
            <a:r>
              <a:rPr lang="en-US" b="1" dirty="0"/>
              <a:t>map(</a:t>
            </a:r>
            <a:r>
              <a:rPr lang="en-US" b="1" dirty="0" err="1"/>
              <a:t>to:list</a:t>
            </a:r>
            <a:r>
              <a:rPr lang="en-US" b="1" dirty="0"/>
              <a:t>)</a:t>
            </a:r>
            <a:r>
              <a:rPr lang="en-US" dirty="0"/>
              <a:t>: On entering the region, variables in the list are initialized on the device using the original values from the host (host to device copy).</a:t>
            </a:r>
          </a:p>
          <a:p>
            <a:pPr lvl="1"/>
            <a:r>
              <a:rPr lang="en-US" b="1" dirty="0"/>
              <a:t>map(</a:t>
            </a:r>
            <a:r>
              <a:rPr lang="en-US" b="1" dirty="0" err="1"/>
              <a:t>from:list</a:t>
            </a:r>
            <a:r>
              <a:rPr lang="en-US" b="1" dirty="0"/>
              <a:t>)</a:t>
            </a:r>
            <a:r>
              <a:rPr lang="en-US" dirty="0"/>
              <a:t>:  At the end of the target region, the values from variables in the list are copied into the original variables (device to host copy). On entering the region, initial value of the variable is not initialized.</a:t>
            </a:r>
          </a:p>
          <a:p>
            <a:pPr lvl="1"/>
            <a:r>
              <a:rPr lang="en-US" b="1" dirty="0"/>
              <a:t>map(</a:t>
            </a:r>
            <a:r>
              <a:rPr lang="en-US" b="1" dirty="0" err="1"/>
              <a:t>tofrom:list</a:t>
            </a:r>
            <a:r>
              <a:rPr lang="en-US" b="1" dirty="0"/>
              <a:t>)</a:t>
            </a:r>
            <a:r>
              <a:rPr lang="en-US" dirty="0"/>
              <a:t>: the effect of both a map-to and a map-from (host to device copy at start of region, device to host copy at end)</a:t>
            </a:r>
          </a:p>
          <a:p>
            <a:pPr lvl="1"/>
            <a:r>
              <a:rPr lang="en-US" b="1" dirty="0"/>
              <a:t>map(</a:t>
            </a:r>
            <a:r>
              <a:rPr lang="en-US" b="1" dirty="0" err="1"/>
              <a:t>alloc:list</a:t>
            </a:r>
            <a:r>
              <a:rPr lang="en-US" b="1" dirty="0"/>
              <a:t>)</a:t>
            </a:r>
            <a:r>
              <a:rPr lang="en-US" dirty="0"/>
              <a:t>: On entering the region, data is allocated and uninitialized on the device.</a:t>
            </a:r>
          </a:p>
          <a:p>
            <a:pPr lvl="1"/>
            <a:r>
              <a:rPr lang="en-US" b="1" dirty="0"/>
              <a:t>map(list)</a:t>
            </a:r>
            <a:r>
              <a:rPr lang="en-US" dirty="0"/>
              <a:t>: equivalent to </a:t>
            </a:r>
            <a:r>
              <a:rPr lang="en-US" b="1" dirty="0"/>
              <a:t>map(</a:t>
            </a:r>
            <a:r>
              <a:rPr lang="en-US" b="1" dirty="0" err="1"/>
              <a:t>tofrom:list</a:t>
            </a:r>
            <a:r>
              <a:rPr lang="en-US" b="1" dirty="0"/>
              <a:t>)</a:t>
            </a:r>
            <a:r>
              <a:rPr lang="en-US" dirty="0"/>
              <a:t>.</a:t>
            </a:r>
          </a:p>
          <a:p>
            <a:pPr lvl="1"/>
            <a:endParaRPr lang="en-US" sz="2400" dirty="0"/>
          </a:p>
          <a:p>
            <a:r>
              <a:rPr lang="en-US" dirty="0"/>
              <a:t>For pointers you must use array section notation ..</a:t>
            </a:r>
          </a:p>
          <a:p>
            <a:pPr lvl="1"/>
            <a:r>
              <a:rPr lang="en-US" b="1" dirty="0"/>
              <a:t>map(</a:t>
            </a:r>
            <a:r>
              <a:rPr lang="en-US" b="1" dirty="0" err="1"/>
              <a:t>to:a</a:t>
            </a:r>
            <a:r>
              <a:rPr lang="en-US" b="1" dirty="0"/>
              <a:t>[0:N]). </a:t>
            </a:r>
            <a:r>
              <a:rPr lang="en-US" dirty="0"/>
              <a:t>Notation is </a:t>
            </a:r>
            <a:r>
              <a:rPr lang="en-US" b="1" dirty="0"/>
              <a:t>A[lower-bound : length]</a:t>
            </a:r>
          </a:p>
        </p:txBody>
      </p:sp>
      <p:sp>
        <p:nvSpPr>
          <p:cNvPr id="4" name="TextBox 3"/>
          <p:cNvSpPr txBox="1"/>
          <p:nvPr/>
        </p:nvSpPr>
        <p:spPr>
          <a:xfrm>
            <a:off x="1863725" y="1285754"/>
            <a:ext cx="7107167" cy="707886"/>
          </a:xfrm>
          <a:prstGeom prst="rect">
            <a:avLst/>
          </a:prstGeom>
          <a:noFill/>
        </p:spPr>
        <p:txBody>
          <a:bodyPr wrap="square" rtlCol="0">
            <a:spAutoFit/>
          </a:bodyPr>
          <a:lstStyle/>
          <a:p>
            <a:r>
              <a:rPr lang="en-US" sz="2000" err="1"/>
              <a:t>int</a:t>
            </a:r>
            <a:r>
              <a:rPr lang="en-US" sz="2000"/>
              <a:t> </a:t>
            </a:r>
            <a:r>
              <a:rPr lang="en-US" sz="2000" err="1"/>
              <a:t>i</a:t>
            </a:r>
            <a:r>
              <a:rPr lang="en-US" sz="2000"/>
              <a:t>, a[N], b[N], c[N];</a:t>
            </a:r>
          </a:p>
          <a:p>
            <a:r>
              <a:rPr lang="en-US" sz="2000" b="1">
                <a:solidFill>
                  <a:srgbClr val="C00000"/>
                </a:solidFill>
              </a:rPr>
              <a:t>#pragma </a:t>
            </a:r>
            <a:r>
              <a:rPr lang="en-US" sz="2000" b="1" err="1">
                <a:solidFill>
                  <a:srgbClr val="C00000"/>
                </a:solidFill>
              </a:rPr>
              <a:t>omp</a:t>
            </a:r>
            <a:r>
              <a:rPr lang="en-US" sz="2000" b="1">
                <a:solidFill>
                  <a:srgbClr val="C00000"/>
                </a:solidFill>
              </a:rPr>
              <a:t> target map(</a:t>
            </a:r>
            <a:r>
              <a:rPr lang="en-US" sz="2000" b="1" err="1">
                <a:solidFill>
                  <a:srgbClr val="C00000"/>
                </a:solidFill>
              </a:rPr>
              <a:t>to:a,b</a:t>
            </a:r>
            <a:r>
              <a:rPr lang="en-US" sz="2000" b="1">
                <a:solidFill>
                  <a:srgbClr val="C00000"/>
                </a:solidFill>
              </a:rPr>
              <a:t>) map(</a:t>
            </a:r>
            <a:r>
              <a:rPr lang="en-US" sz="2000" b="1" err="1">
                <a:solidFill>
                  <a:srgbClr val="C00000"/>
                </a:solidFill>
              </a:rPr>
              <a:t>tofrom:c</a:t>
            </a:r>
            <a:r>
              <a:rPr lang="en-US" b="1">
                <a:solidFill>
                  <a:srgbClr val="C00000"/>
                </a:solidFill>
              </a:rPr>
              <a:t>)</a:t>
            </a:r>
          </a:p>
        </p:txBody>
      </p:sp>
      <p:sp>
        <p:nvSpPr>
          <p:cNvPr id="5" name="TextBox 4"/>
          <p:cNvSpPr txBox="1"/>
          <p:nvPr/>
        </p:nvSpPr>
        <p:spPr>
          <a:xfrm>
            <a:off x="8168174" y="933963"/>
            <a:ext cx="2132163" cy="1015663"/>
          </a:xfrm>
          <a:prstGeom prst="rect">
            <a:avLst/>
          </a:prstGeom>
          <a:noFill/>
          <a:ln>
            <a:solidFill>
              <a:srgbClr val="002060"/>
            </a:solidFill>
          </a:ln>
        </p:spPr>
        <p:txBody>
          <a:bodyPr wrap="square" rtlCol="0">
            <a:spAutoFit/>
          </a:bodyPr>
          <a:lstStyle/>
          <a:p>
            <a:r>
              <a:rPr lang="en-US" sz="2000"/>
              <a:t>Data movement defined from the </a:t>
            </a:r>
            <a:r>
              <a:rPr lang="en-US" sz="2000" i="1"/>
              <a:t>host</a:t>
            </a:r>
            <a:r>
              <a:rPr lang="en-US" sz="2000"/>
              <a:t> perspective.</a:t>
            </a:r>
          </a:p>
        </p:txBody>
      </p:sp>
      <p:sp>
        <p:nvSpPr>
          <p:cNvPr id="6" name="Slide Number Placeholder 3">
            <a:extLst>
              <a:ext uri="{FF2B5EF4-FFF2-40B4-BE49-F238E27FC236}">
                <a16:creationId xmlns:a16="http://schemas.microsoft.com/office/drawing/2014/main" id="{633D2897-FAF6-7B4E-892F-814A944F58E2}"/>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245</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479399362"/>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Moving arrays with the map clause</a:t>
            </a:r>
          </a:p>
        </p:txBody>
      </p:sp>
      <p:sp>
        <p:nvSpPr>
          <p:cNvPr id="3" name="Content Placeholder 2"/>
          <p:cNvSpPr>
            <a:spLocks noGrp="1"/>
          </p:cNvSpPr>
          <p:nvPr>
            <p:ph idx="1"/>
          </p:nvPr>
        </p:nvSpPr>
        <p:spPr/>
        <p:txBody>
          <a:bodyPr>
            <a:normAutofit/>
          </a:bodyPr>
          <a:lstStyle/>
          <a:p>
            <a:pPr marL="0" indent="0">
              <a:buNone/>
            </a:pPr>
            <a:r>
              <a:rPr lang="en-US" err="1"/>
              <a:t>int</a:t>
            </a:r>
            <a:r>
              <a:rPr lang="en-US"/>
              <a:t> main(void) {</a:t>
            </a:r>
          </a:p>
          <a:p>
            <a:pPr marL="0" indent="0">
              <a:buNone/>
            </a:pPr>
            <a:r>
              <a:rPr lang="en-US"/>
              <a:t>   </a:t>
            </a:r>
            <a:r>
              <a:rPr lang="en-US" err="1"/>
              <a:t>int</a:t>
            </a:r>
            <a:r>
              <a:rPr lang="en-US"/>
              <a:t>  </a:t>
            </a:r>
            <a:r>
              <a:rPr lang="en-US" b="1"/>
              <a:t>N</a:t>
            </a:r>
            <a:r>
              <a:rPr lang="en-US"/>
              <a:t> = 1024;</a:t>
            </a:r>
          </a:p>
          <a:p>
            <a:pPr marL="0" indent="0">
              <a:buNone/>
            </a:pPr>
            <a:r>
              <a:rPr lang="en-US"/>
              <a:t>   </a:t>
            </a:r>
            <a:r>
              <a:rPr lang="en-US" err="1"/>
              <a:t>int</a:t>
            </a:r>
            <a:r>
              <a:rPr lang="en-US"/>
              <a:t>* </a:t>
            </a:r>
            <a:r>
              <a:rPr lang="en-US" b="1"/>
              <a:t>A</a:t>
            </a:r>
            <a:r>
              <a:rPr lang="en-US"/>
              <a:t> = malloc(</a:t>
            </a:r>
            <a:r>
              <a:rPr lang="en-US" err="1"/>
              <a:t>sizeof</a:t>
            </a:r>
            <a:r>
              <a:rPr lang="en-US"/>
              <a:t>(</a:t>
            </a:r>
            <a:r>
              <a:rPr lang="en-US" err="1"/>
              <a:t>int</a:t>
            </a:r>
            <a:r>
              <a:rPr lang="en-US"/>
              <a:t>)*</a:t>
            </a:r>
            <a:r>
              <a:rPr lang="en-US" b="1"/>
              <a:t>N</a:t>
            </a:r>
            <a:r>
              <a:rPr lang="en-US"/>
              <a:t>);</a:t>
            </a:r>
          </a:p>
          <a:p>
            <a:pPr marL="0" indent="0">
              <a:buNone/>
            </a:pPr>
            <a:endParaRPr lang="en-US"/>
          </a:p>
          <a:p>
            <a:pPr marL="0" indent="0">
              <a:buNone/>
            </a:pPr>
            <a:r>
              <a:rPr lang="en-US" b="1">
                <a:solidFill>
                  <a:srgbClr val="C00000"/>
                </a:solidFill>
              </a:rPr>
              <a:t>   #pragma </a:t>
            </a:r>
            <a:r>
              <a:rPr lang="en-US" b="1" err="1">
                <a:solidFill>
                  <a:srgbClr val="C00000"/>
                </a:solidFill>
              </a:rPr>
              <a:t>omp</a:t>
            </a:r>
            <a:r>
              <a:rPr lang="en-US" b="1">
                <a:solidFill>
                  <a:srgbClr val="C00000"/>
                </a:solidFill>
              </a:rPr>
              <a:t> target map(A[0:N])</a:t>
            </a:r>
          </a:p>
          <a:p>
            <a:pPr marL="0" indent="0">
              <a:buNone/>
            </a:pPr>
            <a:r>
              <a:rPr lang="en-US"/>
              <a:t>   {</a:t>
            </a:r>
          </a:p>
          <a:p>
            <a:pPr marL="0" indent="0">
              <a:buNone/>
            </a:pPr>
            <a:r>
              <a:rPr lang="en-US"/>
              <a:t>     // </a:t>
            </a:r>
            <a:r>
              <a:rPr lang="en-US" b="1"/>
              <a:t>N, ii</a:t>
            </a:r>
            <a:r>
              <a:rPr lang="en-US"/>
              <a:t> and </a:t>
            </a:r>
            <a:r>
              <a:rPr lang="en-US" b="1"/>
              <a:t>A</a:t>
            </a:r>
            <a:r>
              <a:rPr lang="en-US"/>
              <a:t> all exist here</a:t>
            </a:r>
          </a:p>
          <a:p>
            <a:pPr marL="0" indent="0">
              <a:buNone/>
            </a:pPr>
            <a:r>
              <a:rPr lang="en-US"/>
              <a:t>     // The data that </a:t>
            </a:r>
            <a:r>
              <a:rPr lang="en-US" b="1"/>
              <a:t>A</a:t>
            </a:r>
            <a:r>
              <a:rPr lang="en-US"/>
              <a:t> points to </a:t>
            </a:r>
            <a:r>
              <a:rPr lang="en-US" u="sng"/>
              <a:t>DOES </a:t>
            </a:r>
            <a:r>
              <a:rPr lang="en-US"/>
              <a:t>exist here!</a:t>
            </a:r>
            <a:endParaRPr lang="en-US" u="sng"/>
          </a:p>
          <a:p>
            <a:pPr marL="0" indent="0">
              <a:buNone/>
            </a:pPr>
            <a:r>
              <a:rPr lang="en-US"/>
              <a:t>   }</a:t>
            </a:r>
            <a:br>
              <a:rPr lang="en-US"/>
            </a:br>
            <a:r>
              <a:rPr lang="en-US"/>
              <a:t>}</a:t>
            </a:r>
          </a:p>
          <a:p>
            <a:pPr marL="0" indent="0">
              <a:buNone/>
            </a:pPr>
            <a:endParaRPr lang="en-US" sz="2000"/>
          </a:p>
        </p:txBody>
      </p:sp>
      <p:sp>
        <p:nvSpPr>
          <p:cNvPr id="4" name="TextBox 3">
            <a:extLst>
              <a:ext uri="{FF2B5EF4-FFF2-40B4-BE49-F238E27FC236}">
                <a16:creationId xmlns:a16="http://schemas.microsoft.com/office/drawing/2014/main" id="{B498A3A1-E6D7-904D-B221-B576E62F8EEC}"/>
              </a:ext>
            </a:extLst>
          </p:cNvPr>
          <p:cNvSpPr txBox="1"/>
          <p:nvPr/>
        </p:nvSpPr>
        <p:spPr>
          <a:xfrm>
            <a:off x="7663934" y="1866406"/>
            <a:ext cx="2901696" cy="1631216"/>
          </a:xfrm>
          <a:prstGeom prst="rect">
            <a:avLst/>
          </a:prstGeom>
          <a:noFill/>
          <a:ln>
            <a:solidFill>
              <a:srgbClr val="002060"/>
            </a:solidFill>
          </a:ln>
        </p:spPr>
        <p:txBody>
          <a:bodyPr wrap="square" rtlCol="0">
            <a:spAutoFit/>
          </a:bodyPr>
          <a:lstStyle/>
          <a:p>
            <a:r>
              <a:rPr lang="en-US" sz="2000"/>
              <a:t>Default mapping </a:t>
            </a:r>
            <a:r>
              <a:rPr lang="en-US" sz="2000" b="1"/>
              <a:t>map(</a:t>
            </a:r>
            <a:r>
              <a:rPr lang="en-US" sz="2000" b="1" err="1"/>
              <a:t>tofrom</a:t>
            </a:r>
            <a:r>
              <a:rPr lang="en-US" sz="2000" b="1"/>
              <a:t>: A[0:N])</a:t>
            </a:r>
          </a:p>
          <a:p>
            <a:endParaRPr lang="en-US" sz="2000" b="1"/>
          </a:p>
          <a:p>
            <a:r>
              <a:rPr lang="en-US" sz="2000"/>
              <a:t>Copy at start and end of </a:t>
            </a:r>
            <a:r>
              <a:rPr lang="en-US" sz="2000" b="1"/>
              <a:t>target</a:t>
            </a:r>
            <a:r>
              <a:rPr lang="en-US" sz="2000"/>
              <a:t> region.</a:t>
            </a:r>
          </a:p>
        </p:txBody>
      </p:sp>
      <p:sp>
        <p:nvSpPr>
          <p:cNvPr id="5" name="Slide Number Placeholder 3">
            <a:extLst>
              <a:ext uri="{FF2B5EF4-FFF2-40B4-BE49-F238E27FC236}">
                <a16:creationId xmlns:a16="http://schemas.microsoft.com/office/drawing/2014/main" id="{20BFD129-486E-734F-956B-F210D0F609EF}"/>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728333621"/>
      </p:ext>
    </p:extLst>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98350"/>
            <a:ext cx="8237538" cy="889000"/>
          </a:xfrm>
        </p:spPr>
        <p:txBody>
          <a:bodyPr/>
          <a:lstStyle/>
          <a:p>
            <a:pPr algn="l"/>
            <a:r>
              <a:rPr lang="en-US" dirty="0">
                <a:latin typeface="+mj-lt"/>
                <a:cs typeface="Courier New" panose="02070309020205020404" pitchFamily="49" charset="0"/>
              </a:rPr>
              <a:t>teams and distribute c</a:t>
            </a:r>
            <a:r>
              <a:rPr lang="en-US" dirty="0">
                <a:latin typeface="+mj-lt"/>
              </a:rPr>
              <a:t>onstructs</a:t>
            </a:r>
          </a:p>
        </p:txBody>
      </p:sp>
      <p:sp>
        <p:nvSpPr>
          <p:cNvPr id="2" name="Text Placeholder 1"/>
          <p:cNvSpPr>
            <a:spLocks noGrp="1"/>
          </p:cNvSpPr>
          <p:nvPr>
            <p:ph idx="1"/>
          </p:nvPr>
        </p:nvSpPr>
        <p:spPr/>
        <p:txBody>
          <a:bodyPr>
            <a:normAutofit fontScale="92500" lnSpcReduction="10000"/>
          </a:bodyPr>
          <a:lstStyle/>
          <a:p>
            <a:r>
              <a:rPr lang="en-US">
                <a:latin typeface="+mn-lt"/>
              </a:rPr>
              <a:t>The </a:t>
            </a:r>
            <a:r>
              <a:rPr lang="en-US" b="1">
                <a:latin typeface="+mn-lt"/>
                <a:cs typeface="Courier New" panose="02070309020205020404" pitchFamily="49" charset="0"/>
              </a:rPr>
              <a:t>teams</a:t>
            </a:r>
            <a:r>
              <a:rPr lang="en-US">
                <a:latin typeface="+mn-lt"/>
              </a:rPr>
              <a:t> construct</a:t>
            </a:r>
          </a:p>
          <a:p>
            <a:pPr marL="575945" lvl="1" indent="-236220"/>
            <a:r>
              <a:rPr lang="en-US">
                <a:latin typeface="+mn-lt"/>
              </a:rPr>
              <a:t>Similar to the </a:t>
            </a:r>
            <a:r>
              <a:rPr lang="en-US" b="1">
                <a:latin typeface="+mn-lt"/>
              </a:rPr>
              <a:t>parallel</a:t>
            </a:r>
            <a:r>
              <a:rPr lang="en-US">
                <a:latin typeface="+mn-lt"/>
              </a:rPr>
              <a:t> construct</a:t>
            </a:r>
          </a:p>
          <a:p>
            <a:pPr marL="575945" lvl="1" indent="-236220"/>
            <a:r>
              <a:rPr lang="en-US">
                <a:latin typeface="+mn-lt"/>
              </a:rPr>
              <a:t>It starts a league of thread teams</a:t>
            </a:r>
          </a:p>
          <a:p>
            <a:pPr marL="575945" lvl="1" indent="-236220"/>
            <a:r>
              <a:rPr lang="en-US">
                <a:latin typeface="+mn-lt"/>
              </a:rPr>
              <a:t>Each team in the league starts as one initial thread – a team of one</a:t>
            </a:r>
          </a:p>
          <a:p>
            <a:pPr marL="575945" lvl="1" indent="-236220"/>
            <a:r>
              <a:rPr lang="en-US">
                <a:latin typeface="+mn-lt"/>
              </a:rPr>
              <a:t>Threads in different teams cannot synchronize with each other</a:t>
            </a:r>
          </a:p>
          <a:p>
            <a:pPr marL="575945" lvl="1" indent="-236220"/>
            <a:r>
              <a:rPr lang="en-US">
                <a:latin typeface="+mn-lt"/>
              </a:rPr>
              <a:t>The construct must be “perfectly” nested in a </a:t>
            </a:r>
            <a:r>
              <a:rPr lang="en-US" b="1">
                <a:latin typeface="+mn-lt"/>
                <a:cs typeface="Courier New" panose="02070309020205020404" pitchFamily="49" charset="0"/>
              </a:rPr>
              <a:t>target</a:t>
            </a:r>
            <a:r>
              <a:rPr lang="en-US" b="1">
                <a:latin typeface="+mn-lt"/>
              </a:rPr>
              <a:t> </a:t>
            </a:r>
            <a:r>
              <a:rPr lang="en-US">
                <a:latin typeface="+mn-lt"/>
              </a:rPr>
              <a:t>construct</a:t>
            </a:r>
          </a:p>
          <a:p>
            <a:endParaRPr lang="en-US"/>
          </a:p>
          <a:p>
            <a:r>
              <a:rPr lang="en-US"/>
              <a:t>The </a:t>
            </a:r>
            <a:r>
              <a:rPr lang="en-US" b="1">
                <a:latin typeface="Calibri"/>
                <a:cs typeface="Calibri"/>
              </a:rPr>
              <a:t>distribute </a:t>
            </a:r>
            <a:r>
              <a:rPr lang="en-US"/>
              <a:t>construct</a:t>
            </a:r>
            <a:endParaRPr lang="en-US">
              <a:cs typeface="Arial"/>
            </a:endParaRPr>
          </a:p>
          <a:p>
            <a:pPr marL="575945" lvl="1" indent="-236220"/>
            <a:r>
              <a:rPr lang="en-US"/>
              <a:t>Similar to the </a:t>
            </a:r>
            <a:r>
              <a:rPr lang="en-US" b="1"/>
              <a:t>for </a:t>
            </a:r>
            <a:r>
              <a:rPr lang="en-US"/>
              <a:t>construct</a:t>
            </a:r>
            <a:endParaRPr lang="en-US">
              <a:cs typeface="Arial"/>
            </a:endParaRPr>
          </a:p>
          <a:p>
            <a:pPr marL="575945" lvl="1" indent="-236220"/>
            <a:r>
              <a:rPr lang="en-US"/>
              <a:t>Loop iterations are </a:t>
            </a:r>
            <a:r>
              <a:rPr lang="en-US" err="1"/>
              <a:t>workshared</a:t>
            </a:r>
            <a:r>
              <a:rPr lang="en-US"/>
              <a:t> across the initial threads in a league</a:t>
            </a:r>
            <a:endParaRPr lang="en-US">
              <a:cs typeface="Arial"/>
            </a:endParaRPr>
          </a:p>
          <a:p>
            <a:pPr marL="575945" lvl="1" indent="-236220"/>
            <a:r>
              <a:rPr lang="en-US"/>
              <a:t>No implicit barrier at the end of the construct</a:t>
            </a:r>
            <a:endParaRPr lang="en-US">
              <a:cs typeface="Arial"/>
            </a:endParaRPr>
          </a:p>
          <a:p>
            <a:pPr marL="575945" lvl="1" indent="-236220"/>
            <a:r>
              <a:rPr lang="en-US" b="1" err="1">
                <a:cs typeface="Courier New" panose="02070309020205020404" pitchFamily="49" charset="0"/>
              </a:rPr>
              <a:t>dist_schedule</a:t>
            </a:r>
            <a:r>
              <a:rPr lang="en-US" b="1">
                <a:cs typeface="Courier New" panose="02070309020205020404" pitchFamily="49" charset="0"/>
              </a:rPr>
              <a:t>(</a:t>
            </a:r>
            <a:r>
              <a:rPr lang="en-US" b="1" i="1">
                <a:cs typeface="Courier New" panose="02070309020205020404" pitchFamily="49" charset="0"/>
              </a:rPr>
              <a:t>kind[, </a:t>
            </a:r>
            <a:r>
              <a:rPr lang="en-US" b="1" i="1" err="1">
                <a:cs typeface="Courier New" panose="02070309020205020404" pitchFamily="49" charset="0"/>
              </a:rPr>
              <a:t>chunk_size</a:t>
            </a:r>
            <a:r>
              <a:rPr lang="en-US" b="1" i="1">
                <a:cs typeface="Courier New" panose="02070309020205020404" pitchFamily="49" charset="0"/>
              </a:rPr>
              <a:t>]</a:t>
            </a:r>
            <a:r>
              <a:rPr lang="en-US" b="1">
                <a:cs typeface="Courier New" panose="02070309020205020404" pitchFamily="49" charset="0"/>
              </a:rPr>
              <a:t>)</a:t>
            </a:r>
            <a:endParaRPr lang="en-US" b="1">
              <a:cs typeface="Arial"/>
            </a:endParaRPr>
          </a:p>
          <a:p>
            <a:pPr lvl="2" indent="-223520"/>
            <a:r>
              <a:rPr lang="en-US"/>
              <a:t>If specified, scheduling kind must be static</a:t>
            </a:r>
            <a:endParaRPr lang="en-US">
              <a:cs typeface="Arial"/>
            </a:endParaRPr>
          </a:p>
          <a:p>
            <a:pPr lvl="2" indent="-223520"/>
            <a:r>
              <a:rPr lang="en-US"/>
              <a:t>Chunks are distributed in round-robin fashion in chunks of size </a:t>
            </a:r>
            <a:r>
              <a:rPr lang="en-US" b="1" i="1" err="1">
                <a:cs typeface="Courier New" panose="02070309020205020404" pitchFamily="49" charset="0"/>
              </a:rPr>
              <a:t>chunk_size</a:t>
            </a:r>
            <a:endParaRPr lang="en-US" b="1" i="1">
              <a:cs typeface="Arial"/>
            </a:endParaRPr>
          </a:p>
          <a:p>
            <a:pPr lvl="2" indent="-223520"/>
            <a:r>
              <a:rPr lang="en-US"/>
              <a:t>If no chunk size specified, chunks are of (almost) equal size; each team receives at least one chunk</a:t>
            </a:r>
            <a:endParaRPr lang="en-US">
              <a:cs typeface="Arial"/>
            </a:endParaRPr>
          </a:p>
          <a:p>
            <a:endParaRPr lang="en-US" b="1">
              <a:latin typeface="+mn-lt"/>
            </a:endParaRPr>
          </a:p>
        </p:txBody>
      </p:sp>
      <p:sp>
        <p:nvSpPr>
          <p:cNvPr id="4" name="Slide Number Placeholder 3">
            <a:extLst>
              <a:ext uri="{FF2B5EF4-FFF2-40B4-BE49-F238E27FC236}">
                <a16:creationId xmlns:a16="http://schemas.microsoft.com/office/drawing/2014/main" id="{CD2CDC60-EF08-4949-8A5B-8E328A41F697}"/>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247</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756825131"/>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Accelerated workshare v2.0</a:t>
            </a:r>
          </a:p>
        </p:txBody>
      </p:sp>
      <p:sp>
        <p:nvSpPr>
          <p:cNvPr id="3" name="Content Placeholder 2"/>
          <p:cNvSpPr>
            <a:spLocks noGrp="1"/>
          </p:cNvSpPr>
          <p:nvPr>
            <p:ph idx="1"/>
          </p:nvPr>
        </p:nvSpPr>
        <p:spPr>
          <a:xfrm>
            <a:off x="1811162" y="1081089"/>
            <a:ext cx="8451904" cy="5413061"/>
          </a:xfrm>
        </p:spPr>
        <p:txBody>
          <a:bodyPr/>
          <a:lstStyle/>
          <a:p>
            <a:r>
              <a:rPr lang="en-US"/>
              <a:t>teams construct</a:t>
            </a:r>
          </a:p>
          <a:p>
            <a:r>
              <a:rPr lang="en-US"/>
              <a:t>distribute construct</a:t>
            </a:r>
          </a:p>
          <a:p>
            <a:endParaRPr lang="en-US"/>
          </a:p>
          <a:p>
            <a:endParaRPr lang="en-US"/>
          </a:p>
          <a:p>
            <a:endParaRPr lang="en-US"/>
          </a:p>
          <a:p>
            <a:endParaRPr lang="en-US"/>
          </a:p>
          <a:p>
            <a:endParaRPr lang="en-US"/>
          </a:p>
          <a:p>
            <a:endParaRPr lang="en-US"/>
          </a:p>
          <a:p>
            <a:pPr marL="339725" lvl="1" indent="0">
              <a:buNone/>
            </a:pPr>
            <a:endParaRPr lang="en-US"/>
          </a:p>
          <a:p>
            <a:pPr lvl="1"/>
            <a:endParaRPr lang="en-US"/>
          </a:p>
          <a:p>
            <a:pPr eaLnBrk="1" hangingPunct="1">
              <a:spcBef>
                <a:spcPct val="0"/>
              </a:spcBef>
              <a:buClr>
                <a:srgbClr val="000000"/>
              </a:buClr>
              <a:defRPr/>
            </a:pPr>
            <a:endParaRPr lang="en-US" sz="2000">
              <a:solidFill>
                <a:srgbClr val="000000"/>
              </a:solidFill>
              <a:latin typeface="Arial"/>
              <a:ea typeface="ＭＳ Ｐゴシック"/>
            </a:endParaRPr>
          </a:p>
          <a:p>
            <a:pPr eaLnBrk="1" hangingPunct="1">
              <a:spcBef>
                <a:spcPct val="0"/>
              </a:spcBef>
              <a:buClr>
                <a:srgbClr val="000000"/>
              </a:buClr>
              <a:defRPr/>
            </a:pPr>
            <a:r>
              <a:rPr lang="en-US" sz="2000">
                <a:solidFill>
                  <a:srgbClr val="000000"/>
                </a:solidFill>
                <a:latin typeface="Arial"/>
                <a:ea typeface="ＭＳ Ｐゴシック"/>
              </a:rPr>
              <a:t>Transfer execution control to </a:t>
            </a:r>
            <a:r>
              <a:rPr lang="en-US" sz="2000">
                <a:solidFill>
                  <a:srgbClr val="FF0000"/>
                </a:solidFill>
                <a:latin typeface="Arial"/>
                <a:ea typeface="ＭＳ Ｐゴシック"/>
              </a:rPr>
              <a:t>MULTIPLE</a:t>
            </a:r>
            <a:r>
              <a:rPr lang="en-US" sz="2000">
                <a:solidFill>
                  <a:srgbClr val="000000"/>
                </a:solidFill>
                <a:latin typeface="Arial"/>
                <a:ea typeface="ＭＳ Ｐゴシック"/>
              </a:rPr>
              <a:t> device initial threads</a:t>
            </a:r>
          </a:p>
          <a:p>
            <a:r>
              <a:rPr lang="en-US" sz="2000"/>
              <a:t>Workshare loop iterations across the initial threads.</a:t>
            </a:r>
          </a:p>
          <a:p>
            <a:pPr lvl="1"/>
            <a:endParaRPr lang="en-US"/>
          </a:p>
        </p:txBody>
      </p:sp>
      <p:cxnSp>
        <p:nvCxnSpPr>
          <p:cNvPr id="23" name="Straight Arrow Connector 22"/>
          <p:cNvCxnSpPr/>
          <p:nvPr/>
        </p:nvCxnSpPr>
        <p:spPr bwMode="auto">
          <a:xfrm>
            <a:off x="6674508" y="1358678"/>
            <a:ext cx="0" cy="765575"/>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TextBox 32"/>
          <p:cNvSpPr txBox="1"/>
          <p:nvPr/>
        </p:nvSpPr>
        <p:spPr>
          <a:xfrm>
            <a:off x="6752870" y="1277148"/>
            <a:ext cx="1079142" cy="286232"/>
          </a:xfrm>
          <a:prstGeom prst="rect">
            <a:avLst/>
          </a:prstGeom>
          <a:noFill/>
        </p:spPr>
        <p:txBody>
          <a:bodyPr wrap="none" rtlCol="0">
            <a:spAutoFit/>
          </a:bodyPr>
          <a:lstStyle/>
          <a:p>
            <a:pPr fontAlgn="base">
              <a:lnSpc>
                <a:spcPct val="90000"/>
              </a:lnSpc>
              <a:spcBef>
                <a:spcPct val="0"/>
              </a:spcBef>
              <a:spcAft>
                <a:spcPct val="0"/>
              </a:spcAft>
            </a:pPr>
            <a:r>
              <a:rPr lang="en-US" sz="1400">
                <a:latin typeface="Arial" charset="0"/>
                <a:ea typeface="ＭＳ Ｐゴシック" charset="0"/>
              </a:rPr>
              <a:t>host thread</a:t>
            </a:r>
          </a:p>
        </p:txBody>
      </p:sp>
      <p:cxnSp>
        <p:nvCxnSpPr>
          <p:cNvPr id="38" name="Straight Arrow Connector 37"/>
          <p:cNvCxnSpPr/>
          <p:nvPr/>
        </p:nvCxnSpPr>
        <p:spPr bwMode="auto">
          <a:xfrm>
            <a:off x="6674508" y="4725145"/>
            <a:ext cx="0" cy="404543"/>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Straight Arrow Connector 38"/>
          <p:cNvCxnSpPr>
            <a:cxnSpLocks/>
          </p:cNvCxnSpPr>
          <p:nvPr/>
        </p:nvCxnSpPr>
        <p:spPr bwMode="auto">
          <a:xfrm>
            <a:off x="7355490" y="2550896"/>
            <a:ext cx="0" cy="175309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a:xfrm>
            <a:off x="9001858" y="1572177"/>
            <a:ext cx="1261209" cy="483722"/>
          </a:xfrm>
          <a:prstGeom prst="rect">
            <a:avLst/>
          </a:prstGeom>
          <a:solidFill>
            <a:schemeClr val="bg1"/>
          </a:solid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device initial threads</a:t>
            </a:r>
          </a:p>
        </p:txBody>
      </p:sp>
      <p:cxnSp>
        <p:nvCxnSpPr>
          <p:cNvPr id="49" name="Straight Arrow Connector 48"/>
          <p:cNvCxnSpPr>
            <a:endCxn id="18" idx="1"/>
          </p:cNvCxnSpPr>
          <p:nvPr/>
        </p:nvCxnSpPr>
        <p:spPr bwMode="auto">
          <a:xfrm>
            <a:off x="6674508" y="2122823"/>
            <a:ext cx="1961220" cy="122531"/>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Straight Arrow Connector 50"/>
          <p:cNvCxnSpPr/>
          <p:nvPr/>
        </p:nvCxnSpPr>
        <p:spPr bwMode="auto">
          <a:xfrm flipH="1">
            <a:off x="6674508" y="4609536"/>
            <a:ext cx="1961220" cy="115608"/>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Straight Arrow Connector 65"/>
          <p:cNvCxnSpPr>
            <a:cxnSpLocks/>
            <a:endCxn id="85" idx="2"/>
          </p:cNvCxnSpPr>
          <p:nvPr/>
        </p:nvCxnSpPr>
        <p:spPr bwMode="auto">
          <a:xfrm>
            <a:off x="8603536" y="2564904"/>
            <a:ext cx="0" cy="1791218"/>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Straight Arrow Connector 75"/>
          <p:cNvCxnSpPr>
            <a:cxnSpLocks/>
          </p:cNvCxnSpPr>
          <p:nvPr/>
        </p:nvCxnSpPr>
        <p:spPr bwMode="auto">
          <a:xfrm>
            <a:off x="9857488" y="2564904"/>
            <a:ext cx="0" cy="1805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ight Brace 17"/>
          <p:cNvSpPr/>
          <p:nvPr/>
        </p:nvSpPr>
        <p:spPr bwMode="auto">
          <a:xfrm rot="16200000">
            <a:off x="8456673" y="115007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78" name="Right Brace 77"/>
          <p:cNvSpPr/>
          <p:nvPr/>
        </p:nvSpPr>
        <p:spPr bwMode="auto">
          <a:xfrm rot="5400000" flipV="1">
            <a:off x="8450766" y="320871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cxnSp>
        <p:nvCxnSpPr>
          <p:cNvPr id="79" name="Straight Arrow Connector 78"/>
          <p:cNvCxnSpPr/>
          <p:nvPr/>
        </p:nvCxnSpPr>
        <p:spPr bwMode="auto">
          <a:xfrm>
            <a:off x="9632463" y="2124252"/>
            <a:ext cx="219121" cy="65667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Arrow Connector 79"/>
          <p:cNvCxnSpPr/>
          <p:nvPr/>
        </p:nvCxnSpPr>
        <p:spPr bwMode="auto">
          <a:xfrm flipH="1">
            <a:off x="8635730" y="2124252"/>
            <a:ext cx="996733" cy="584668"/>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Arrow Connector 80"/>
          <p:cNvCxnSpPr/>
          <p:nvPr/>
        </p:nvCxnSpPr>
        <p:spPr bwMode="auto">
          <a:xfrm flipH="1">
            <a:off x="7361398" y="2122822"/>
            <a:ext cx="2271065" cy="65810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ounded Rectangle 83"/>
          <p:cNvSpPr/>
          <p:nvPr/>
        </p:nvSpPr>
        <p:spPr bwMode="auto">
          <a:xfrm>
            <a:off x="6829480" y="2550896"/>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5" name="Rounded Rectangle 84"/>
          <p:cNvSpPr/>
          <p:nvPr/>
        </p:nvSpPr>
        <p:spPr bwMode="auto">
          <a:xfrm>
            <a:off x="8070176" y="2564904"/>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6" name="Rounded Rectangle 85"/>
          <p:cNvSpPr/>
          <p:nvPr/>
        </p:nvSpPr>
        <p:spPr bwMode="auto">
          <a:xfrm>
            <a:off x="9310872" y="2578912"/>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7" name="TextBox 86"/>
          <p:cNvSpPr txBox="1"/>
          <p:nvPr/>
        </p:nvSpPr>
        <p:spPr>
          <a:xfrm>
            <a:off x="9147633" y="4979737"/>
            <a:ext cx="1261209" cy="289823"/>
          </a:xfrm>
          <a:prstGeom prst="rect">
            <a:avLst/>
          </a:prstGeom>
          <a:no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teams</a:t>
            </a:r>
          </a:p>
        </p:txBody>
      </p:sp>
      <p:cxnSp>
        <p:nvCxnSpPr>
          <p:cNvPr id="88" name="Straight Arrow Connector 87"/>
          <p:cNvCxnSpPr>
            <a:cxnSpLocks/>
            <a:stCxn id="87" idx="0"/>
          </p:cNvCxnSpPr>
          <p:nvPr/>
        </p:nvCxnSpPr>
        <p:spPr bwMode="auto">
          <a:xfrm flipV="1">
            <a:off x="9778237" y="4422260"/>
            <a:ext cx="299628" cy="55747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2" name="Textfeld 4">
            <a:extLst>
              <a:ext uri="{FF2B5EF4-FFF2-40B4-BE49-F238E27FC236}">
                <a16:creationId xmlns:a16="http://schemas.microsoft.com/office/drawing/2014/main" id="{92F2FF1A-6865-6648-A83A-F10492898C2D}"/>
              </a:ext>
            </a:extLst>
          </p:cNvPr>
          <p:cNvSpPr txBox="1"/>
          <p:nvPr/>
        </p:nvSpPr>
        <p:spPr>
          <a:xfrm>
            <a:off x="2271769" y="2472670"/>
            <a:ext cx="4200368" cy="1831322"/>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r>
              <a:rPr lang="de-DE" sz="2000" b="1">
                <a:solidFill>
                  <a:srgbClr val="C00000"/>
                </a:solidFill>
                <a:cs typeface="Courier New" pitchFamily="49" charset="0"/>
              </a:rPr>
              <a:t>#pragma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target</a:t>
            </a:r>
            <a:r>
              <a:rPr lang="de-DE" sz="2000" b="1">
                <a:solidFill>
                  <a:srgbClr val="C00000"/>
                </a:solidFill>
                <a:cs typeface="Courier New" pitchFamily="49" charset="0"/>
              </a:rPr>
              <a:t> </a:t>
            </a:r>
          </a:p>
          <a:p>
            <a:pPr marL="91440"/>
            <a:r>
              <a:rPr lang="de-DE" sz="2000" b="1">
                <a:solidFill>
                  <a:srgbClr val="C00000"/>
                </a:solidFill>
                <a:cs typeface="Courier New" pitchFamily="49" charset="0"/>
              </a:rPr>
              <a:t>#</a:t>
            </a:r>
            <a:r>
              <a:rPr lang="de-DE" sz="2000" b="1" err="1">
                <a:solidFill>
                  <a:srgbClr val="C00000"/>
                </a:solidFill>
                <a:cs typeface="Courier New" pitchFamily="49" charset="0"/>
              </a:rPr>
              <a:t>pragma</a:t>
            </a:r>
            <a:r>
              <a:rPr lang="de-DE" sz="2000" b="1">
                <a:solidFill>
                  <a:srgbClr val="C00000"/>
                </a:solidFill>
                <a:cs typeface="Courier New" pitchFamily="49" charset="0"/>
              </a:rPr>
              <a:t>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teams</a:t>
            </a:r>
            <a:endParaRPr lang="de-DE" sz="2000" b="1">
              <a:solidFill>
                <a:srgbClr val="C00000"/>
              </a:solidFill>
              <a:cs typeface="Courier New" pitchFamily="49" charset="0"/>
            </a:endParaRPr>
          </a:p>
          <a:p>
            <a:pPr marL="91440"/>
            <a:r>
              <a:rPr lang="de-DE" sz="2000" b="1">
                <a:solidFill>
                  <a:srgbClr val="C00000"/>
                </a:solidFill>
                <a:cs typeface="Courier New" pitchFamily="49" charset="0"/>
              </a:rPr>
              <a:t>#pragma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distribute</a:t>
            </a:r>
            <a:r>
              <a:rPr lang="de-DE" sz="2000" b="1">
                <a:solidFill>
                  <a:srgbClr val="C00000"/>
                </a:solidFill>
                <a:cs typeface="Courier New" pitchFamily="49" charset="0"/>
              </a:rPr>
              <a:t>  </a:t>
            </a:r>
          </a:p>
          <a:p>
            <a:pPr marL="91440"/>
            <a:r>
              <a:rPr lang="en-US" sz="2000" b="1">
                <a:cs typeface="Courier New" panose="02070309020205020404" pitchFamily="49" charset="0"/>
              </a:rPr>
              <a:t> for (</a:t>
            </a:r>
            <a:r>
              <a:rPr lang="en-US" sz="2000" b="1" err="1">
                <a:cs typeface="Courier New" panose="02070309020205020404" pitchFamily="49" charset="0"/>
              </a:rPr>
              <a:t>i</a:t>
            </a:r>
            <a:r>
              <a:rPr lang="en-US" sz="2000" b="1">
                <a:cs typeface="Courier New" panose="02070309020205020404" pitchFamily="49" charset="0"/>
              </a:rPr>
              <a:t>=0;i&lt;</a:t>
            </a:r>
            <a:r>
              <a:rPr lang="en-US" sz="2000" b="1" err="1">
                <a:cs typeface="Courier New" panose="02070309020205020404" pitchFamily="49" charset="0"/>
              </a:rPr>
              <a:t>N;i</a:t>
            </a:r>
            <a:r>
              <a:rPr lang="en-US" sz="2000" b="1">
                <a:cs typeface="Courier New" panose="02070309020205020404" pitchFamily="49" charset="0"/>
              </a:rPr>
              <a:t>++)</a:t>
            </a:r>
          </a:p>
          <a:p>
            <a:pPr marL="91440"/>
            <a:r>
              <a:rPr lang="en-US" sz="2000" b="1">
                <a:cs typeface="Courier New" panose="02070309020205020404" pitchFamily="49" charset="0"/>
              </a:rPr>
              <a:t>    …</a:t>
            </a:r>
            <a:endParaRPr lang="de-DE" sz="2000" b="1">
              <a:cs typeface="Courier New" panose="02070309020205020404" pitchFamily="49" charset="0"/>
            </a:endParaRPr>
          </a:p>
          <a:p>
            <a:pPr marL="91440"/>
            <a:r>
              <a:rPr lang="de-DE" sz="2000" b="1">
                <a:cs typeface="Courier New" panose="02070309020205020404" pitchFamily="49" charset="0"/>
              </a:rPr>
              <a:t> </a:t>
            </a:r>
          </a:p>
        </p:txBody>
      </p:sp>
      <p:cxnSp>
        <p:nvCxnSpPr>
          <p:cNvPr id="25" name="Straight Arrow Connector 24">
            <a:extLst>
              <a:ext uri="{FF2B5EF4-FFF2-40B4-BE49-F238E27FC236}">
                <a16:creationId xmlns:a16="http://schemas.microsoft.com/office/drawing/2014/main" id="{BEBA123E-E4F0-AE4B-BFF6-C65FD1FD5E7A}"/>
              </a:ext>
            </a:extLst>
          </p:cNvPr>
          <p:cNvCxnSpPr>
            <a:cxnSpLocks/>
            <a:stCxn id="87" idx="0"/>
          </p:cNvCxnSpPr>
          <p:nvPr/>
        </p:nvCxnSpPr>
        <p:spPr bwMode="auto">
          <a:xfrm flipH="1" flipV="1">
            <a:off x="8935357" y="4398146"/>
            <a:ext cx="842881" cy="581590"/>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4FE7F847-11BA-0548-82AC-B6A3DFEF4B7D}"/>
              </a:ext>
            </a:extLst>
          </p:cNvPr>
          <p:cNvCxnSpPr>
            <a:cxnSpLocks/>
            <a:stCxn id="87" idx="0"/>
          </p:cNvCxnSpPr>
          <p:nvPr/>
        </p:nvCxnSpPr>
        <p:spPr bwMode="auto">
          <a:xfrm flipH="1" flipV="1">
            <a:off x="7687311" y="4398146"/>
            <a:ext cx="2090927" cy="581590"/>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7" name="Slide Number Placeholder 3">
            <a:extLst>
              <a:ext uri="{FF2B5EF4-FFF2-40B4-BE49-F238E27FC236}">
                <a16:creationId xmlns:a16="http://schemas.microsoft.com/office/drawing/2014/main" id="{4226D8DA-CD1C-9C41-A37E-999078C668FE}"/>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248</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488811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8525"/>
            <a:ext cx="8237538" cy="889000"/>
          </a:xfrm>
        </p:spPr>
        <p:txBody>
          <a:bodyPr/>
          <a:lstStyle/>
          <a:p>
            <a:r>
              <a:rPr lang="en-US" dirty="0"/>
              <a:t>Accelerate workshare v3.0</a:t>
            </a:r>
          </a:p>
        </p:txBody>
      </p:sp>
      <p:sp>
        <p:nvSpPr>
          <p:cNvPr id="3" name="Content Placeholder 2"/>
          <p:cNvSpPr>
            <a:spLocks noGrp="1"/>
          </p:cNvSpPr>
          <p:nvPr>
            <p:ph idx="1"/>
          </p:nvPr>
        </p:nvSpPr>
        <p:spPr>
          <a:xfrm>
            <a:off x="1962264" y="824750"/>
            <a:ext cx="8451904" cy="5663449"/>
          </a:xfrm>
        </p:spPr>
        <p:txBody>
          <a:bodyPr/>
          <a:lstStyle/>
          <a:p>
            <a:r>
              <a:rPr lang="en-US" dirty="0"/>
              <a:t>teams distribute</a:t>
            </a:r>
          </a:p>
          <a:p>
            <a:r>
              <a:rPr lang="en-US" dirty="0"/>
              <a:t>parallel for </a:t>
            </a:r>
            <a:r>
              <a:rPr lang="en-US" dirty="0" err="1"/>
              <a:t>simd</a:t>
            </a:r>
            <a:endParaRPr lang="en-US" dirty="0"/>
          </a:p>
          <a:p>
            <a:endParaRPr lang="en-US" dirty="0"/>
          </a:p>
          <a:p>
            <a:endParaRPr lang="en-US" dirty="0"/>
          </a:p>
          <a:p>
            <a:endParaRPr lang="en-US" dirty="0"/>
          </a:p>
          <a:p>
            <a:endParaRPr lang="en-US" dirty="0"/>
          </a:p>
          <a:p>
            <a:endParaRPr lang="en-US" dirty="0"/>
          </a:p>
          <a:p>
            <a:pPr marL="339725" lvl="1" indent="0">
              <a:buNone/>
            </a:pPr>
            <a:endParaRPr lang="en-US" dirty="0"/>
          </a:p>
          <a:p>
            <a:pPr marL="339725" lvl="1" indent="0">
              <a:buNone/>
            </a:pPr>
            <a:endParaRPr lang="en-US" dirty="0"/>
          </a:p>
          <a:p>
            <a:pPr lvl="1"/>
            <a:endParaRPr lang="en-US" sz="1800" dirty="0"/>
          </a:p>
          <a:p>
            <a:pPr eaLnBrk="1" hangingPunct="1">
              <a:spcBef>
                <a:spcPct val="0"/>
              </a:spcBef>
              <a:buClr>
                <a:srgbClr val="000000"/>
              </a:buClr>
              <a:defRPr/>
            </a:pPr>
            <a:endParaRPr lang="en-US" sz="2000" dirty="0">
              <a:solidFill>
                <a:srgbClr val="000000"/>
              </a:solidFill>
              <a:latin typeface="Arial"/>
              <a:ea typeface="ＭＳ Ｐゴシック"/>
            </a:endParaRPr>
          </a:p>
          <a:p>
            <a:pPr eaLnBrk="1" hangingPunct="1">
              <a:spcBef>
                <a:spcPct val="0"/>
              </a:spcBef>
              <a:buClr>
                <a:srgbClr val="000000"/>
              </a:buClr>
              <a:defRPr/>
            </a:pPr>
            <a:r>
              <a:rPr lang="en-US" sz="2000" dirty="0">
                <a:solidFill>
                  <a:srgbClr val="000000"/>
                </a:solidFill>
                <a:latin typeface="Arial"/>
                <a:ea typeface="ＭＳ Ｐゴシック"/>
              </a:rPr>
              <a:t>Transfer execution control to </a:t>
            </a:r>
            <a:r>
              <a:rPr lang="en-US" sz="2000" dirty="0">
                <a:solidFill>
                  <a:srgbClr val="FF0000"/>
                </a:solidFill>
                <a:latin typeface="Arial"/>
                <a:ea typeface="ＭＳ Ｐゴシック"/>
              </a:rPr>
              <a:t>MULTIPLE</a:t>
            </a:r>
            <a:r>
              <a:rPr lang="en-US" sz="2000" dirty="0">
                <a:solidFill>
                  <a:srgbClr val="000000"/>
                </a:solidFill>
                <a:latin typeface="Arial"/>
                <a:ea typeface="ＭＳ Ｐゴシック"/>
              </a:rPr>
              <a:t> device initial threads</a:t>
            </a:r>
          </a:p>
          <a:p>
            <a:pPr lvl="1"/>
            <a:r>
              <a:rPr lang="en-US" sz="1600" dirty="0"/>
              <a:t>Workshare loop iterations across the initial threads (teams distribute)</a:t>
            </a:r>
          </a:p>
          <a:p>
            <a:r>
              <a:rPr lang="en-US" sz="2000" dirty="0"/>
              <a:t>Each initial thread becomes the primary* thread in a thread team</a:t>
            </a:r>
          </a:p>
          <a:p>
            <a:pPr lvl="1"/>
            <a:r>
              <a:rPr lang="en-US" sz="1600" dirty="0"/>
              <a:t>Workshare loop iterations across the threads in a team (parallel for)</a:t>
            </a:r>
          </a:p>
        </p:txBody>
      </p:sp>
      <p:cxnSp>
        <p:nvCxnSpPr>
          <p:cNvPr id="23" name="Straight Arrow Connector 22"/>
          <p:cNvCxnSpPr/>
          <p:nvPr/>
        </p:nvCxnSpPr>
        <p:spPr bwMode="auto">
          <a:xfrm>
            <a:off x="6711084" y="1261142"/>
            <a:ext cx="0" cy="765575"/>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5" name="Group 14"/>
          <p:cNvGrpSpPr/>
          <p:nvPr/>
        </p:nvGrpSpPr>
        <p:grpSpPr>
          <a:xfrm>
            <a:off x="6936110" y="2971425"/>
            <a:ext cx="900101" cy="823407"/>
            <a:chOff x="5885449" y="2914173"/>
            <a:chExt cx="1800200" cy="1266226"/>
          </a:xfrm>
        </p:grpSpPr>
        <p:cxnSp>
          <p:nvCxnSpPr>
            <p:cNvPr id="25" name="Straight Connector 24"/>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Straight Arrow Connector 25"/>
            <p:cNvCxnSpPr/>
            <p:nvPr/>
          </p:nvCxnSpPr>
          <p:spPr bwMode="auto">
            <a:xfrm>
              <a:off x="588544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Arrow Connector 26"/>
            <p:cNvCxnSpPr/>
            <p:nvPr/>
          </p:nvCxnSpPr>
          <p:spPr bwMode="auto">
            <a:xfrm>
              <a:off x="633549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Straight Arrow Connector 28"/>
            <p:cNvCxnSpPr/>
            <p:nvPr/>
          </p:nvCxnSpPr>
          <p:spPr bwMode="auto">
            <a:xfrm>
              <a:off x="768564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Straight Arrow Connector 29"/>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Straight Arrow Connector 30"/>
            <p:cNvCxnSpPr/>
            <p:nvPr/>
          </p:nvCxnSpPr>
          <p:spPr bwMode="auto">
            <a:xfrm>
              <a:off x="723559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Straight Connector 31"/>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3" name="TextBox 32"/>
          <p:cNvSpPr txBox="1"/>
          <p:nvPr/>
        </p:nvSpPr>
        <p:spPr>
          <a:xfrm>
            <a:off x="6104989" y="871891"/>
            <a:ext cx="1212191" cy="313932"/>
          </a:xfrm>
          <a:prstGeom prst="rect">
            <a:avLst/>
          </a:prstGeom>
          <a:noFill/>
        </p:spPr>
        <p:txBody>
          <a:bodyPr wrap="none" rtlCol="0">
            <a:spAutoFit/>
          </a:bodyPr>
          <a:lstStyle/>
          <a:p>
            <a:pPr algn="ctr" fontAlgn="base">
              <a:lnSpc>
                <a:spcPct val="90000"/>
              </a:lnSpc>
              <a:spcBef>
                <a:spcPct val="0"/>
              </a:spcBef>
              <a:spcAft>
                <a:spcPct val="0"/>
              </a:spcAft>
            </a:pPr>
            <a:r>
              <a:rPr lang="en-US" sz="1600">
                <a:latin typeface="Arial" charset="0"/>
                <a:ea typeface="ＭＳ Ｐゴシック" charset="0"/>
              </a:rPr>
              <a:t>host thread</a:t>
            </a:r>
          </a:p>
        </p:txBody>
      </p:sp>
      <p:cxnSp>
        <p:nvCxnSpPr>
          <p:cNvPr id="38" name="Straight Arrow Connector 37"/>
          <p:cNvCxnSpPr/>
          <p:nvPr/>
        </p:nvCxnSpPr>
        <p:spPr bwMode="auto">
          <a:xfrm>
            <a:off x="6711084" y="4627609"/>
            <a:ext cx="0" cy="404543"/>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Straight Arrow Connector 38"/>
          <p:cNvCxnSpPr/>
          <p:nvPr/>
        </p:nvCxnSpPr>
        <p:spPr bwMode="auto">
          <a:xfrm>
            <a:off x="7386160" y="2467368"/>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a:xfrm>
            <a:off x="8813409" y="1358806"/>
            <a:ext cx="1261209" cy="480131"/>
          </a:xfrm>
          <a:prstGeom prst="rect">
            <a:avLst/>
          </a:prstGeom>
          <a:no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device thread teams</a:t>
            </a:r>
          </a:p>
        </p:txBody>
      </p:sp>
      <p:cxnSp>
        <p:nvCxnSpPr>
          <p:cNvPr id="42" name="Straight Arrow Connector 41"/>
          <p:cNvCxnSpPr/>
          <p:nvPr/>
        </p:nvCxnSpPr>
        <p:spPr bwMode="auto">
          <a:xfrm>
            <a:off x="7386160" y="3840036"/>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48"/>
          <p:cNvCxnSpPr>
            <a:endCxn id="18" idx="1"/>
          </p:cNvCxnSpPr>
          <p:nvPr/>
        </p:nvCxnSpPr>
        <p:spPr bwMode="auto">
          <a:xfrm>
            <a:off x="6711084" y="2025287"/>
            <a:ext cx="1961220" cy="122531"/>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Straight Arrow Connector 50"/>
          <p:cNvCxnSpPr/>
          <p:nvPr/>
        </p:nvCxnSpPr>
        <p:spPr bwMode="auto">
          <a:xfrm flipH="1">
            <a:off x="6711084" y="4512000"/>
            <a:ext cx="1961220" cy="115608"/>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57" name="Group 56"/>
          <p:cNvGrpSpPr/>
          <p:nvPr/>
        </p:nvGrpSpPr>
        <p:grpSpPr>
          <a:xfrm>
            <a:off x="8190062" y="2971425"/>
            <a:ext cx="900101" cy="823407"/>
            <a:chOff x="5885449" y="2914173"/>
            <a:chExt cx="1800200" cy="1266226"/>
          </a:xfrm>
        </p:grpSpPr>
        <p:cxnSp>
          <p:nvCxnSpPr>
            <p:cNvPr id="59" name="Straight Connector 58"/>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Straight Arrow Connector 59"/>
            <p:cNvCxnSpPr/>
            <p:nvPr/>
          </p:nvCxnSpPr>
          <p:spPr bwMode="auto">
            <a:xfrm>
              <a:off x="58854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Straight Arrow Connector 60"/>
            <p:cNvCxnSpPr/>
            <p:nvPr/>
          </p:nvCxnSpPr>
          <p:spPr bwMode="auto">
            <a:xfrm>
              <a:off x="63354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Straight Arrow Connector 61"/>
            <p:cNvCxnSpPr/>
            <p:nvPr/>
          </p:nvCxnSpPr>
          <p:spPr bwMode="auto">
            <a:xfrm>
              <a:off x="76856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Straight Arrow Connector 62"/>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p:nvPr/>
          </p:nvCxnSpPr>
          <p:spPr bwMode="auto">
            <a:xfrm>
              <a:off x="72355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66" name="Straight Arrow Connector 65"/>
          <p:cNvCxnSpPr/>
          <p:nvPr/>
        </p:nvCxnSpPr>
        <p:spPr bwMode="auto">
          <a:xfrm>
            <a:off x="8640112" y="2467368"/>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Straight Arrow Connector 66"/>
          <p:cNvCxnSpPr/>
          <p:nvPr/>
        </p:nvCxnSpPr>
        <p:spPr bwMode="auto">
          <a:xfrm>
            <a:off x="8640112" y="3840036"/>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68" name="Group 67"/>
          <p:cNvGrpSpPr/>
          <p:nvPr/>
        </p:nvGrpSpPr>
        <p:grpSpPr>
          <a:xfrm>
            <a:off x="9444014" y="2971425"/>
            <a:ext cx="900101" cy="823407"/>
            <a:chOff x="5885449" y="2914173"/>
            <a:chExt cx="1800200" cy="1266226"/>
          </a:xfrm>
        </p:grpSpPr>
        <p:cxnSp>
          <p:nvCxnSpPr>
            <p:cNvPr id="69" name="Straight Connector 68"/>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Straight Arrow Connector 69"/>
            <p:cNvCxnSpPr/>
            <p:nvPr/>
          </p:nvCxnSpPr>
          <p:spPr bwMode="auto">
            <a:xfrm>
              <a:off x="58854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Straight Arrow Connector 70"/>
            <p:cNvCxnSpPr/>
            <p:nvPr/>
          </p:nvCxnSpPr>
          <p:spPr bwMode="auto">
            <a:xfrm>
              <a:off x="63354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Straight Arrow Connector 71"/>
            <p:cNvCxnSpPr/>
            <p:nvPr/>
          </p:nvCxnSpPr>
          <p:spPr bwMode="auto">
            <a:xfrm>
              <a:off x="76856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Straight Arrow Connector 72"/>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Arrow Connector 73"/>
            <p:cNvCxnSpPr/>
            <p:nvPr/>
          </p:nvCxnSpPr>
          <p:spPr bwMode="auto">
            <a:xfrm>
              <a:off x="72355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76" name="Straight Arrow Connector 75"/>
          <p:cNvCxnSpPr/>
          <p:nvPr/>
        </p:nvCxnSpPr>
        <p:spPr bwMode="auto">
          <a:xfrm>
            <a:off x="9894064" y="2467368"/>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Straight Arrow Connector 76"/>
          <p:cNvCxnSpPr/>
          <p:nvPr/>
        </p:nvCxnSpPr>
        <p:spPr bwMode="auto">
          <a:xfrm>
            <a:off x="9894064" y="3840036"/>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ight Brace 17"/>
          <p:cNvSpPr/>
          <p:nvPr/>
        </p:nvSpPr>
        <p:spPr bwMode="auto">
          <a:xfrm rot="16200000">
            <a:off x="8493249" y="1052542"/>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78" name="Right Brace 77"/>
          <p:cNvSpPr/>
          <p:nvPr/>
        </p:nvSpPr>
        <p:spPr bwMode="auto">
          <a:xfrm rot="5400000" flipV="1">
            <a:off x="8487342" y="3111182"/>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cxnSp>
        <p:nvCxnSpPr>
          <p:cNvPr id="79" name="Straight Arrow Connector 78"/>
          <p:cNvCxnSpPr>
            <a:cxnSpLocks/>
            <a:stCxn id="40" idx="2"/>
          </p:cNvCxnSpPr>
          <p:nvPr/>
        </p:nvCxnSpPr>
        <p:spPr bwMode="auto">
          <a:xfrm>
            <a:off x="9444013" y="1838936"/>
            <a:ext cx="337194" cy="614424"/>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Arrow Connector 79"/>
          <p:cNvCxnSpPr>
            <a:cxnSpLocks/>
            <a:stCxn id="40" idx="2"/>
          </p:cNvCxnSpPr>
          <p:nvPr/>
        </p:nvCxnSpPr>
        <p:spPr bwMode="auto">
          <a:xfrm flipH="1">
            <a:off x="8875113" y="1838936"/>
            <a:ext cx="568900" cy="602248"/>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Arrow Connector 80"/>
          <p:cNvCxnSpPr>
            <a:cxnSpLocks/>
            <a:stCxn id="40" idx="2"/>
          </p:cNvCxnSpPr>
          <p:nvPr/>
        </p:nvCxnSpPr>
        <p:spPr bwMode="auto">
          <a:xfrm flipH="1">
            <a:off x="7932777" y="1838937"/>
            <a:ext cx="1511236" cy="664123"/>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ounded Rectangle 83"/>
          <p:cNvSpPr/>
          <p:nvPr/>
        </p:nvSpPr>
        <p:spPr bwMode="auto">
          <a:xfrm>
            <a:off x="6866056" y="2453360"/>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5" name="Rounded Rectangle 84"/>
          <p:cNvSpPr/>
          <p:nvPr/>
        </p:nvSpPr>
        <p:spPr bwMode="auto">
          <a:xfrm>
            <a:off x="8106752" y="2467368"/>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6" name="Rounded Rectangle 85"/>
          <p:cNvSpPr/>
          <p:nvPr/>
        </p:nvSpPr>
        <p:spPr bwMode="auto">
          <a:xfrm>
            <a:off x="9347448" y="2481376"/>
            <a:ext cx="1066720" cy="179121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52" name="Textfeld 4">
            <a:extLst>
              <a:ext uri="{FF2B5EF4-FFF2-40B4-BE49-F238E27FC236}">
                <a16:creationId xmlns:a16="http://schemas.microsoft.com/office/drawing/2014/main" id="{8338F8BD-BC91-0E43-AAA1-781322F9B575}"/>
              </a:ext>
            </a:extLst>
          </p:cNvPr>
          <p:cNvSpPr txBox="1"/>
          <p:nvPr/>
        </p:nvSpPr>
        <p:spPr>
          <a:xfrm>
            <a:off x="2033992" y="2342256"/>
            <a:ext cx="4200368" cy="1831322"/>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r>
              <a:rPr lang="de-DE" sz="1600" b="1">
                <a:solidFill>
                  <a:srgbClr val="FF0000"/>
                </a:solidFill>
                <a:cs typeface="Courier New" pitchFamily="49" charset="0"/>
              </a:rPr>
              <a:t>#</a:t>
            </a:r>
            <a:r>
              <a:rPr lang="de-DE" sz="1600" b="1">
                <a:solidFill>
                  <a:srgbClr val="C00000"/>
                </a:solidFill>
                <a:cs typeface="Courier New" pitchFamily="49" charset="0"/>
              </a:rPr>
              <a:t>pragma </a:t>
            </a:r>
            <a:r>
              <a:rPr lang="de-DE" sz="1600" b="1" err="1">
                <a:solidFill>
                  <a:srgbClr val="C00000"/>
                </a:solidFill>
                <a:cs typeface="Courier New" pitchFamily="49" charset="0"/>
              </a:rPr>
              <a:t>omp</a:t>
            </a:r>
            <a:r>
              <a:rPr lang="de-DE" sz="1600" b="1">
                <a:solidFill>
                  <a:srgbClr val="C00000"/>
                </a:solidFill>
                <a:cs typeface="Courier New" pitchFamily="49" charset="0"/>
              </a:rPr>
              <a:t> </a:t>
            </a:r>
            <a:r>
              <a:rPr lang="de-DE" sz="1600" b="1" err="1">
                <a:solidFill>
                  <a:srgbClr val="C00000"/>
                </a:solidFill>
                <a:cs typeface="Courier New" pitchFamily="49" charset="0"/>
              </a:rPr>
              <a:t>target</a:t>
            </a:r>
            <a:r>
              <a:rPr lang="de-DE" sz="1600" b="1">
                <a:solidFill>
                  <a:srgbClr val="C00000"/>
                </a:solidFill>
                <a:cs typeface="Courier New" pitchFamily="49" charset="0"/>
              </a:rPr>
              <a:t> </a:t>
            </a:r>
          </a:p>
          <a:p>
            <a:pPr marL="91440"/>
            <a:r>
              <a:rPr lang="de-DE" sz="1600" b="1">
                <a:solidFill>
                  <a:srgbClr val="C00000"/>
                </a:solidFill>
                <a:cs typeface="Courier New" pitchFamily="49" charset="0"/>
              </a:rPr>
              <a:t>#pragma </a:t>
            </a:r>
            <a:r>
              <a:rPr lang="de-DE" sz="1600" b="1" err="1">
                <a:solidFill>
                  <a:srgbClr val="C00000"/>
                </a:solidFill>
                <a:cs typeface="Courier New" pitchFamily="49" charset="0"/>
              </a:rPr>
              <a:t>omp</a:t>
            </a:r>
            <a:r>
              <a:rPr lang="de-DE" sz="1600" b="1">
                <a:solidFill>
                  <a:srgbClr val="C00000"/>
                </a:solidFill>
                <a:cs typeface="Courier New" pitchFamily="49" charset="0"/>
              </a:rPr>
              <a:t> </a:t>
            </a:r>
            <a:r>
              <a:rPr lang="de-DE" sz="1600" b="1" err="1">
                <a:solidFill>
                  <a:srgbClr val="C00000"/>
                </a:solidFill>
                <a:cs typeface="Courier New" pitchFamily="49" charset="0"/>
              </a:rPr>
              <a:t>teams</a:t>
            </a:r>
            <a:r>
              <a:rPr lang="de-DE" sz="1600" b="1">
                <a:solidFill>
                  <a:srgbClr val="C00000"/>
                </a:solidFill>
                <a:cs typeface="Courier New" pitchFamily="49" charset="0"/>
              </a:rPr>
              <a:t> </a:t>
            </a:r>
            <a:r>
              <a:rPr lang="de-DE" sz="1600" b="1" err="1">
                <a:solidFill>
                  <a:srgbClr val="C00000"/>
                </a:solidFill>
                <a:cs typeface="Courier New" pitchFamily="49" charset="0"/>
              </a:rPr>
              <a:t>distribute</a:t>
            </a:r>
            <a:endParaRPr lang="de-DE" sz="1600" b="1">
              <a:solidFill>
                <a:srgbClr val="C00000"/>
              </a:solidFill>
              <a:cs typeface="Courier New" pitchFamily="49" charset="0"/>
            </a:endParaRPr>
          </a:p>
          <a:p>
            <a:pPr marL="91440"/>
            <a:r>
              <a:rPr lang="de-DE" sz="1600" b="1">
                <a:solidFill>
                  <a:srgbClr val="FF0000"/>
                </a:solidFill>
                <a:cs typeface="Courier New" pitchFamily="49" charset="0"/>
              </a:rPr>
              <a:t> </a:t>
            </a:r>
            <a:r>
              <a:rPr lang="de-DE" sz="1600" b="1" err="1">
                <a:cs typeface="Courier New" pitchFamily="49" charset="0"/>
              </a:rPr>
              <a:t>for</a:t>
            </a:r>
            <a:r>
              <a:rPr lang="de-DE" sz="1600" b="1">
                <a:cs typeface="Courier New" pitchFamily="49" charset="0"/>
              </a:rPr>
              <a:t> (i=0;i&lt;</a:t>
            </a:r>
            <a:r>
              <a:rPr lang="de-DE" sz="1600" b="1" err="1">
                <a:cs typeface="Courier New" pitchFamily="49" charset="0"/>
              </a:rPr>
              <a:t>N;i</a:t>
            </a:r>
            <a:r>
              <a:rPr lang="de-DE" sz="1600" b="1">
                <a:cs typeface="Courier New" pitchFamily="49" charset="0"/>
              </a:rPr>
              <a:t>++)</a:t>
            </a:r>
            <a:endParaRPr lang="de-DE" sz="1600" b="1">
              <a:solidFill>
                <a:srgbClr val="FF0000"/>
              </a:solidFill>
              <a:cs typeface="Courier New" pitchFamily="49" charset="0"/>
            </a:endParaRPr>
          </a:p>
          <a:p>
            <a:pPr marL="91440"/>
            <a:r>
              <a:rPr lang="de-DE" sz="1600" b="1">
                <a:solidFill>
                  <a:srgbClr val="FF0000"/>
                </a:solidFill>
                <a:cs typeface="Courier New" pitchFamily="49" charset="0"/>
              </a:rPr>
              <a:t> </a:t>
            </a:r>
            <a:r>
              <a:rPr lang="de-DE" sz="1600" b="1">
                <a:solidFill>
                  <a:srgbClr val="C00000"/>
                </a:solidFill>
                <a:cs typeface="Courier New" pitchFamily="49" charset="0"/>
              </a:rPr>
              <a:t>#</a:t>
            </a:r>
            <a:r>
              <a:rPr lang="de-DE" sz="1600" b="1" err="1">
                <a:solidFill>
                  <a:srgbClr val="C00000"/>
                </a:solidFill>
                <a:cs typeface="Courier New" pitchFamily="49" charset="0"/>
              </a:rPr>
              <a:t>pragma</a:t>
            </a:r>
            <a:r>
              <a:rPr lang="de-DE" sz="1600" b="1">
                <a:solidFill>
                  <a:srgbClr val="C00000"/>
                </a:solidFill>
                <a:cs typeface="Courier New" pitchFamily="49" charset="0"/>
              </a:rPr>
              <a:t> </a:t>
            </a:r>
            <a:r>
              <a:rPr lang="de-DE" sz="1600" b="1" err="1">
                <a:solidFill>
                  <a:srgbClr val="C00000"/>
                </a:solidFill>
                <a:cs typeface="Courier New" pitchFamily="49" charset="0"/>
              </a:rPr>
              <a:t>omp</a:t>
            </a:r>
            <a:r>
              <a:rPr lang="de-DE" sz="1600" b="1">
                <a:solidFill>
                  <a:srgbClr val="C00000"/>
                </a:solidFill>
                <a:cs typeface="Courier New" pitchFamily="49" charset="0"/>
              </a:rPr>
              <a:t> parallel </a:t>
            </a:r>
            <a:r>
              <a:rPr lang="de-DE" sz="1600" b="1" err="1">
                <a:solidFill>
                  <a:srgbClr val="C00000"/>
                </a:solidFill>
                <a:cs typeface="Courier New" pitchFamily="49" charset="0"/>
              </a:rPr>
              <a:t>for</a:t>
            </a:r>
            <a:r>
              <a:rPr lang="de-DE" sz="1600" b="1">
                <a:solidFill>
                  <a:srgbClr val="C00000"/>
                </a:solidFill>
                <a:cs typeface="Courier New" pitchFamily="49" charset="0"/>
              </a:rPr>
              <a:t> </a:t>
            </a:r>
            <a:r>
              <a:rPr lang="de-DE" sz="1600" b="1" err="1">
                <a:solidFill>
                  <a:srgbClr val="C00000"/>
                </a:solidFill>
                <a:cs typeface="Courier New" pitchFamily="49" charset="0"/>
              </a:rPr>
              <a:t>simd</a:t>
            </a:r>
            <a:r>
              <a:rPr lang="de-DE" sz="1600" b="1">
                <a:solidFill>
                  <a:srgbClr val="C00000"/>
                </a:solidFill>
                <a:cs typeface="Courier New" pitchFamily="49" charset="0"/>
              </a:rPr>
              <a:t> </a:t>
            </a:r>
          </a:p>
          <a:p>
            <a:pPr marL="91440"/>
            <a:r>
              <a:rPr lang="en-US" sz="1600" b="1">
                <a:cs typeface="Courier New" panose="02070309020205020404" pitchFamily="49" charset="0"/>
              </a:rPr>
              <a:t> for (j=0;j&lt;</a:t>
            </a:r>
            <a:r>
              <a:rPr lang="en-US" sz="1600" b="1" err="1">
                <a:cs typeface="Courier New" panose="02070309020205020404" pitchFamily="49" charset="0"/>
              </a:rPr>
              <a:t>M;i</a:t>
            </a:r>
            <a:r>
              <a:rPr lang="en-US" sz="1600" b="1">
                <a:cs typeface="Courier New" panose="02070309020205020404" pitchFamily="49" charset="0"/>
              </a:rPr>
              <a:t>++)</a:t>
            </a:r>
          </a:p>
          <a:p>
            <a:pPr marL="91440"/>
            <a:r>
              <a:rPr lang="en-US" sz="1600" b="1">
                <a:cs typeface="Courier New" panose="02070309020205020404" pitchFamily="49" charset="0"/>
              </a:rPr>
              <a:t>    …</a:t>
            </a:r>
            <a:endParaRPr lang="de-DE" sz="1600" b="1">
              <a:cs typeface="Courier New" panose="02070309020205020404" pitchFamily="49" charset="0"/>
            </a:endParaRPr>
          </a:p>
          <a:p>
            <a:pPr marL="91440"/>
            <a:r>
              <a:rPr lang="de-DE" sz="1400" b="1">
                <a:latin typeface="Courier New" pitchFamily="49" charset="0"/>
                <a:cs typeface="Courier New" pitchFamily="49" charset="0"/>
              </a:rPr>
              <a:t> </a:t>
            </a:r>
          </a:p>
        </p:txBody>
      </p:sp>
      <p:sp>
        <p:nvSpPr>
          <p:cNvPr id="50" name="TextBox 49">
            <a:extLst>
              <a:ext uri="{FF2B5EF4-FFF2-40B4-BE49-F238E27FC236}">
                <a16:creationId xmlns:a16="http://schemas.microsoft.com/office/drawing/2014/main" id="{5B86EB63-73BF-F14F-92A2-456634600801}"/>
              </a:ext>
            </a:extLst>
          </p:cNvPr>
          <p:cNvSpPr txBox="1"/>
          <p:nvPr/>
        </p:nvSpPr>
        <p:spPr>
          <a:xfrm>
            <a:off x="1788226" y="6512024"/>
            <a:ext cx="8392095" cy="307777"/>
          </a:xfrm>
          <a:prstGeom prst="rect">
            <a:avLst/>
          </a:prstGeom>
          <a:noFill/>
        </p:spPr>
        <p:txBody>
          <a:bodyPr wrap="square" rtlCol="0">
            <a:spAutoFit/>
          </a:bodyPr>
          <a:lstStyle/>
          <a:p>
            <a:r>
              <a:rPr lang="en-US" sz="1400" dirty="0"/>
              <a:t>*the term “master” has been deprecated in OpenMP 5.1 and replaced with the term “primary”.    </a:t>
            </a:r>
          </a:p>
        </p:txBody>
      </p:sp>
      <p:sp>
        <p:nvSpPr>
          <p:cNvPr id="53" name="Slide Number Placeholder 3">
            <a:extLst>
              <a:ext uri="{FF2B5EF4-FFF2-40B4-BE49-F238E27FC236}">
                <a16:creationId xmlns:a16="http://schemas.microsoft.com/office/drawing/2014/main" id="{0EA734BB-02F8-4C49-9060-6AF832C0B24E}"/>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249</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747965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pPr>
                <a:defRPr/>
              </a:pPr>
              <a:t>25</a:t>
            </a:fld>
            <a:endParaRPr lang="en-US" altLang="zh-CN"/>
          </a:p>
        </p:txBody>
      </p:sp>
      <p:sp>
        <p:nvSpPr>
          <p:cNvPr id="2765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Serial PI Program</a:t>
            </a:r>
          </a:p>
        </p:txBody>
      </p:sp>
      <p:sp>
        <p:nvSpPr>
          <p:cNvPr id="27652" name="Rectangle 3"/>
          <p:cNvSpPr>
            <a:spLocks noChangeArrowheads="1"/>
          </p:cNvSpPr>
          <p:nvPr/>
        </p:nvSpPr>
        <p:spPr bwMode="auto">
          <a:xfrm>
            <a:off x="2438400" y="2057400"/>
            <a:ext cx="7696200" cy="369974"/>
          </a:xfrm>
          <a:prstGeom prst="rect">
            <a:avLst/>
          </a:prstGeom>
          <a:noFill/>
          <a:ln w="9525">
            <a:noFill/>
            <a:miter lim="800000"/>
            <a:headEnd/>
            <a:tailEnd/>
          </a:ln>
        </p:spPr>
        <p:txBody>
          <a:bodyPr lIns="92075" tIns="46038" rIns="92075" bIns="46038">
            <a:spAutoFit/>
          </a:bodyPr>
          <a:lstStyle/>
          <a:p>
            <a:pPr algn="l">
              <a:spcBef>
                <a:spcPct val="50000"/>
              </a:spcBef>
            </a:pPr>
            <a:endParaRPr lang="zh-CN" altLang="en-US">
              <a:latin typeface="Arial" charset="0"/>
            </a:endParaRPr>
          </a:p>
        </p:txBody>
      </p:sp>
      <p:sp>
        <p:nvSpPr>
          <p:cNvPr id="3139588" name="Rectangle 4"/>
          <p:cNvSpPr>
            <a:spLocks noChangeArrowheads="1"/>
          </p:cNvSpPr>
          <p:nvPr/>
        </p:nvSpPr>
        <p:spPr bwMode="auto">
          <a:xfrm>
            <a:off x="2971800" y="1367118"/>
            <a:ext cx="6629400" cy="4094070"/>
          </a:xfrm>
          <a:prstGeom prst="rect">
            <a:avLst/>
          </a:prstGeom>
          <a:noFill/>
          <a:ln w="9525">
            <a:noFill/>
            <a:miter lim="800000"/>
            <a:headEnd/>
            <a:tailEnd/>
          </a:ln>
          <a:effectLst/>
        </p:spPr>
        <p:txBody>
          <a:bodyPr lIns="92075" tIns="46038" rIns="92075" bIns="46038">
            <a:spAutoFit/>
          </a:bodyPr>
          <a:lstStyle/>
          <a:p>
            <a:pPr algn="l" eaLnBrk="0" hangingPunct="0">
              <a:defRPr/>
            </a:pPr>
            <a:r>
              <a:rPr lang="en-US" altLang="zh-CN" sz="2000" dirty="0">
                <a:latin typeface="Arial" charset="0"/>
              </a:rPr>
              <a:t>static long </a:t>
            </a:r>
            <a:r>
              <a:rPr lang="en-US" altLang="zh-CN" sz="2000" dirty="0" err="1">
                <a:latin typeface="Arial" charset="0"/>
              </a:rPr>
              <a:t>num_steps</a:t>
            </a:r>
            <a:r>
              <a:rPr lang="en-US" altLang="zh-CN" sz="2000" dirty="0">
                <a:latin typeface="Arial" charset="0"/>
              </a:rPr>
              <a:t> = 100000;</a:t>
            </a:r>
          </a:p>
          <a:p>
            <a:pPr algn="l" eaLnBrk="0" hangingPunct="0">
              <a:defRPr/>
            </a:pPr>
            <a:r>
              <a:rPr lang="en-US" altLang="zh-CN" sz="2000" dirty="0">
                <a:latin typeface="Arial" charset="0"/>
              </a:rPr>
              <a:t>double step;</a:t>
            </a:r>
          </a:p>
          <a:p>
            <a:pPr algn="l" eaLnBrk="0" hangingPunct="0">
              <a:defRPr/>
            </a:pPr>
            <a:r>
              <a:rPr lang="en-US" altLang="zh-CN" sz="2000" dirty="0" err="1">
                <a:latin typeface="Arial" charset="0"/>
              </a:rPr>
              <a:t>int</a:t>
            </a:r>
            <a:r>
              <a:rPr lang="en-US" altLang="zh-CN" sz="2000" dirty="0">
                <a:latin typeface="Arial" charset="0"/>
              </a:rPr>
              <a:t> main ()</a:t>
            </a:r>
          </a:p>
          <a:p>
            <a:pPr algn="l" eaLnBrk="0" hangingPunct="0">
              <a:defRPr/>
            </a:pPr>
            <a:r>
              <a:rPr lang="en-US" altLang="zh-CN" sz="2000" dirty="0">
                <a:latin typeface="Arial" charset="0"/>
              </a:rPr>
              <a:t>{	  </a:t>
            </a:r>
            <a:r>
              <a:rPr lang="en-US" altLang="zh-CN" sz="2000" dirty="0" err="1">
                <a:latin typeface="Arial" charset="0"/>
              </a:rPr>
              <a:t>int</a:t>
            </a:r>
            <a:r>
              <a:rPr lang="en-US" altLang="zh-CN" sz="2000" dirty="0">
                <a:latin typeface="Arial" charset="0"/>
              </a:rPr>
              <a:t> i; 	  double x, pi, sum = 0.0;</a:t>
            </a:r>
          </a:p>
          <a:p>
            <a:pPr algn="l" eaLnBrk="0" hangingPunct="0">
              <a:defRPr/>
            </a:pPr>
            <a:endParaRPr lang="en-US" altLang="zh-CN" sz="2000" dirty="0">
              <a:latin typeface="Arial" charset="0"/>
            </a:endParaRPr>
          </a:p>
          <a:p>
            <a:pPr algn="l" eaLnBrk="0" hangingPunct="0">
              <a:defRPr/>
            </a:pPr>
            <a:r>
              <a:rPr lang="en-US" altLang="zh-CN" sz="2000" dirty="0">
                <a:latin typeface="Arial" charset="0"/>
              </a:rPr>
              <a:t>	  step = 1.0/(double) </a:t>
            </a:r>
            <a:r>
              <a:rPr lang="en-US" altLang="zh-CN" sz="2000" dirty="0" err="1">
                <a:latin typeface="Arial" charset="0"/>
              </a:rPr>
              <a:t>num_steps</a:t>
            </a:r>
            <a:r>
              <a:rPr lang="en-US" altLang="zh-CN" sz="2000" dirty="0">
                <a:latin typeface="Arial" charset="0"/>
              </a:rPr>
              <a:t>;</a:t>
            </a:r>
          </a:p>
          <a:p>
            <a:pPr algn="l" eaLnBrk="0" hangingPunct="0">
              <a:defRPr/>
            </a:pPr>
            <a:endParaRPr lang="en-US" altLang="zh-CN" sz="2000" dirty="0">
              <a:latin typeface="Arial" charset="0"/>
            </a:endParaRPr>
          </a:p>
          <a:p>
            <a:pPr algn="l" eaLnBrk="0" hangingPunct="0">
              <a:defRPr/>
            </a:pPr>
            <a:r>
              <a:rPr lang="en-US" altLang="zh-CN" sz="2000" dirty="0">
                <a:latin typeface="Arial" charset="0"/>
              </a:rPr>
              <a:t>	  for (i=0;i&lt; </a:t>
            </a:r>
            <a:r>
              <a:rPr lang="en-US" altLang="zh-CN" sz="2000" dirty="0" err="1">
                <a:latin typeface="Arial" charset="0"/>
              </a:rPr>
              <a:t>num_steps</a:t>
            </a:r>
            <a:r>
              <a:rPr lang="en-US" altLang="zh-CN" sz="2000" dirty="0">
                <a:latin typeface="Arial" charset="0"/>
              </a:rPr>
              <a:t>; i++){</a:t>
            </a:r>
          </a:p>
          <a:p>
            <a:pPr algn="l" eaLnBrk="0" hangingPunct="0">
              <a:defRPr/>
            </a:pPr>
            <a:r>
              <a:rPr lang="en-US" altLang="zh-CN" sz="2000" dirty="0">
                <a:latin typeface="Arial" charset="0"/>
              </a:rPr>
              <a:t>		  x = (i+0.5)*step;</a:t>
            </a:r>
          </a:p>
          <a:p>
            <a:pPr algn="l" eaLnBrk="0" hangingPunct="0">
              <a:defRPr/>
            </a:pPr>
            <a:r>
              <a:rPr lang="en-US" altLang="zh-CN" sz="2000" dirty="0">
                <a:latin typeface="Arial" charset="0"/>
              </a:rPr>
              <a:t>		  sum = sum + 4.0/(1.0+x*x);</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pi = step * sum;</a:t>
            </a:r>
          </a:p>
          <a:p>
            <a:pPr algn="l" eaLnBrk="0" hangingPunct="0">
              <a:defRPr/>
            </a:pPr>
            <a:r>
              <a:rPr lang="en-US" altLang="zh-CN" sz="2000" dirty="0">
                <a:effectLst>
                  <a:outerShdw blurRad="38100" dist="38100" dir="2700000" algn="tl">
                    <a:srgbClr val="000000"/>
                  </a:outerShdw>
                </a:effectLst>
              </a:rPr>
              <a:t>}</a:t>
            </a:r>
          </a:p>
        </p:txBody>
      </p:sp>
      <p:sp>
        <p:nvSpPr>
          <p:cNvPr id="2" name="TextBox 1"/>
          <p:cNvSpPr txBox="1"/>
          <p:nvPr/>
        </p:nvSpPr>
        <p:spPr>
          <a:xfrm>
            <a:off x="1524000" y="6434402"/>
            <a:ext cx="6743700" cy="646331"/>
          </a:xfrm>
          <a:prstGeom prst="rect">
            <a:avLst/>
          </a:prstGeom>
          <a:noFill/>
        </p:spPr>
        <p:txBody>
          <a:bodyPr wrap="square" rtlCol="0">
            <a:spAutoFit/>
          </a:bodyPr>
          <a:lstStyle/>
          <a:p>
            <a:r>
              <a:rPr lang="en-US" dirty="0"/>
              <a:t>See </a:t>
            </a:r>
            <a:r>
              <a:rPr lang="en-US" dirty="0" err="1"/>
              <a:t>ParProgCourse</a:t>
            </a:r>
            <a:r>
              <a:rPr lang="en-US" dirty="0"/>
              <a:t>/Exercises/OpenMP/</a:t>
            </a:r>
            <a:r>
              <a:rPr lang="en-US" dirty="0" err="1"/>
              <a:t>pi.c</a:t>
            </a:r>
            <a:endParaRPr lang="en-US" dirty="0"/>
          </a:p>
          <a:p>
            <a:endParaRPr lang="en-US" dirty="0"/>
          </a:p>
        </p:txBody>
      </p:sp>
    </p:spTree>
    <p:extLst>
      <p:ext uri="{BB962C8B-B14F-4D97-AF65-F5344CB8AC3E}">
        <p14:creationId xmlns:p14="http://schemas.microsoft.com/office/powerpoint/2010/main" val="4127418138"/>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1981200" y="274638"/>
            <a:ext cx="8505979" cy="850106"/>
          </a:xfrm>
        </p:spPr>
        <p:txBody>
          <a:bodyPr>
            <a:normAutofit fontScale="90000"/>
          </a:bodyPr>
          <a:lstStyle/>
          <a:p>
            <a:r>
              <a:rPr lang="en-GB"/>
              <a:t>Our host/device Platform Model and </a:t>
            </a:r>
            <a:r>
              <a:rPr lang="en-GB" err="1"/>
              <a:t>OpenMP</a:t>
            </a:r>
            <a:endParaRPr lang="en-GB"/>
          </a:p>
        </p:txBody>
      </p:sp>
      <p:grpSp>
        <p:nvGrpSpPr>
          <p:cNvPr id="5" name="Group 292"/>
          <p:cNvGrpSpPr>
            <a:grpSpLocks/>
          </p:cNvGrpSpPr>
          <p:nvPr/>
        </p:nvGrpSpPr>
        <p:grpSpPr bwMode="auto">
          <a:xfrm>
            <a:off x="2927649"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6" name="Text Box 14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0" name="Text Box 15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4" name="Text Box 16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4" name="Text Box 25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8" name="Text Box 26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2" name="Text Box 27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6" name="Text Box 28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3" name="Text Box 22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7" name="Text Box 235"/>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1" name="Text Box 24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5" name="Text Box 24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2" name="Text Box 6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6" name="Text Box 12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0" name="Text Box 12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4" name="Text Box 13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20" name="Text Box 284"/>
              <p:cNvSpPr txBox="1">
                <a:spLocks noChangeArrowheads="1"/>
              </p:cNvSpPr>
              <p:nvPr/>
            </p:nvSpPr>
            <p:spPr bwMode="auto">
              <a:xfrm>
                <a:off x="4686" y="2499"/>
                <a:ext cx="546" cy="206"/>
              </a:xfrm>
              <a:prstGeom prst="rect">
                <a:avLst/>
              </a:prstGeom>
              <a:noFill/>
              <a:ln w="38100">
                <a:noFill/>
                <a:miter lim="800000"/>
                <a:headEnd/>
                <a:tailEnd/>
              </a:ln>
              <a:effectLst/>
            </p:spPr>
            <p:txBody>
              <a:bodyPr>
                <a:spAutoFit/>
              </a:bodyPr>
              <a:lstStyle/>
              <a:p>
                <a:pPr algn="ctr">
                  <a:spcBef>
                    <a:spcPct val="50000"/>
                  </a:spcBef>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grpSp>
      <p:sp>
        <p:nvSpPr>
          <p:cNvPr id="3" name="TextBox 2"/>
          <p:cNvSpPr txBox="1"/>
          <p:nvPr/>
        </p:nvSpPr>
        <p:spPr>
          <a:xfrm>
            <a:off x="8633871" y="3504420"/>
            <a:ext cx="1853308" cy="1323439"/>
          </a:xfrm>
          <a:prstGeom prst="rect">
            <a:avLst/>
          </a:prstGeom>
          <a:noFill/>
        </p:spPr>
        <p:txBody>
          <a:bodyPr wrap="square" rtlCol="0">
            <a:spAutoFit/>
          </a:bodyPr>
          <a:lstStyle/>
          <a:p>
            <a:pPr algn="ctr"/>
            <a:r>
              <a:rPr lang="en-US" sz="2000" b="1">
                <a:solidFill>
                  <a:srgbClr val="C00000"/>
                </a:solidFill>
              </a:rPr>
              <a:t>Target</a:t>
            </a:r>
            <a:r>
              <a:rPr lang="en-US" sz="2000"/>
              <a:t> construct to get onto a device</a:t>
            </a:r>
          </a:p>
        </p:txBody>
      </p:sp>
      <p:sp>
        <p:nvSpPr>
          <p:cNvPr id="139" name="TextBox 138"/>
          <p:cNvSpPr txBox="1"/>
          <p:nvPr/>
        </p:nvSpPr>
        <p:spPr>
          <a:xfrm>
            <a:off x="3954050" y="4872549"/>
            <a:ext cx="4165701" cy="1938992"/>
          </a:xfrm>
          <a:prstGeom prst="rect">
            <a:avLst/>
          </a:prstGeom>
          <a:noFill/>
        </p:spPr>
        <p:txBody>
          <a:bodyPr wrap="square" rtlCol="0" anchor="t">
            <a:spAutoFit/>
          </a:bodyPr>
          <a:lstStyle/>
          <a:p>
            <a:pPr algn="ctr"/>
            <a:r>
              <a:rPr lang="en-US" sz="2000" b="1">
                <a:solidFill>
                  <a:srgbClr val="C00000"/>
                </a:solidFill>
              </a:rPr>
              <a:t>Teams</a:t>
            </a:r>
            <a:r>
              <a:rPr lang="en-US" sz="2000"/>
              <a:t> construct to create a league of teams with one team of threads on each compute unit.</a:t>
            </a:r>
          </a:p>
          <a:p>
            <a:pPr algn="ctr"/>
            <a:endParaRPr lang="en-US" sz="2000"/>
          </a:p>
          <a:p>
            <a:pPr algn="ctr"/>
            <a:r>
              <a:rPr lang="en-US" sz="2000" b="1">
                <a:solidFill>
                  <a:srgbClr val="C00000"/>
                </a:solidFill>
              </a:rPr>
              <a:t>Distribute</a:t>
            </a:r>
            <a:r>
              <a:rPr lang="en-US" sz="2000">
                <a:solidFill>
                  <a:srgbClr val="C00000"/>
                </a:solidFill>
              </a:rPr>
              <a:t> </a:t>
            </a:r>
            <a:r>
              <a:rPr lang="en-US" sz="2000"/>
              <a:t>construct to assign </a:t>
            </a:r>
            <a:br>
              <a:rPr lang="en-US" sz="2000"/>
            </a:br>
            <a:r>
              <a:rPr lang="en-US" sz="2000"/>
              <a:t>blocks of loop iterations to teams.</a:t>
            </a:r>
          </a:p>
        </p:txBody>
      </p:sp>
      <p:sp>
        <p:nvSpPr>
          <p:cNvPr id="140" name="TextBox 139"/>
          <p:cNvSpPr txBox="1"/>
          <p:nvPr/>
        </p:nvSpPr>
        <p:spPr>
          <a:xfrm>
            <a:off x="1585454" y="4198169"/>
            <a:ext cx="2261990" cy="1631216"/>
          </a:xfrm>
          <a:prstGeom prst="rect">
            <a:avLst/>
          </a:prstGeom>
          <a:noFill/>
        </p:spPr>
        <p:txBody>
          <a:bodyPr wrap="square" rtlCol="0">
            <a:spAutoFit/>
          </a:bodyPr>
          <a:lstStyle/>
          <a:p>
            <a:pPr algn="ctr"/>
            <a:r>
              <a:rPr lang="en-US" sz="2000" b="1">
                <a:solidFill>
                  <a:srgbClr val="C00000"/>
                </a:solidFill>
              </a:rPr>
              <a:t>Parallel for </a:t>
            </a:r>
            <a:r>
              <a:rPr lang="en-US" sz="2000" b="1" err="1">
                <a:solidFill>
                  <a:srgbClr val="C00000"/>
                </a:solidFill>
              </a:rPr>
              <a:t>simd</a:t>
            </a:r>
            <a:r>
              <a:rPr lang="en-US" sz="2000" b="1">
                <a:solidFill>
                  <a:srgbClr val="C00000"/>
                </a:solidFill>
              </a:rPr>
              <a:t> </a:t>
            </a:r>
            <a:r>
              <a:rPr lang="en-US" sz="2000"/>
              <a:t>to run each block of loop iterations on the processing elements</a:t>
            </a:r>
          </a:p>
        </p:txBody>
      </p:sp>
      <p:sp>
        <p:nvSpPr>
          <p:cNvPr id="145" name="Curved Down Arrow 144"/>
          <p:cNvSpPr/>
          <p:nvPr/>
        </p:nvSpPr>
        <p:spPr>
          <a:xfrm rot="8710715">
            <a:off x="7391734"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4644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2397293"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1" name="Slide Number Placeholder 3">
            <a:extLst>
              <a:ext uri="{FF2B5EF4-FFF2-40B4-BE49-F238E27FC236}">
                <a16:creationId xmlns:a16="http://schemas.microsoft.com/office/drawing/2014/main" id="{DF543279-BD3E-864E-BF42-0F7FECF473B9}"/>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250</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466416142"/>
      </p:ext>
    </p:extLst>
  </p:cSld>
  <p:clrMapOvr>
    <a:masterClrMapping/>
  </p:clrMapOvr>
  <p:transition>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1981200" y="274638"/>
            <a:ext cx="8505979" cy="850106"/>
          </a:xfrm>
        </p:spPr>
        <p:txBody>
          <a:bodyPr>
            <a:normAutofit fontScale="90000"/>
          </a:bodyPr>
          <a:lstStyle/>
          <a:p>
            <a:r>
              <a:rPr lang="en-GB"/>
              <a:t>Our host/device Platform Model and </a:t>
            </a:r>
            <a:r>
              <a:rPr lang="en-GB" err="1"/>
              <a:t>OpenMP</a:t>
            </a:r>
            <a:endParaRPr lang="en-GB"/>
          </a:p>
        </p:txBody>
      </p:sp>
      <p:grpSp>
        <p:nvGrpSpPr>
          <p:cNvPr id="5" name="Group 292"/>
          <p:cNvGrpSpPr>
            <a:grpSpLocks/>
          </p:cNvGrpSpPr>
          <p:nvPr/>
        </p:nvGrpSpPr>
        <p:grpSpPr bwMode="auto">
          <a:xfrm>
            <a:off x="2927649"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6" name="Text Box 14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30" name="Text Box 15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24" name="Text Box 16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14" name="Text Box 25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8" name="Text Box 267"/>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102" name="Text Box 274"/>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96" name="Text Box 281"/>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83" name="Text Box 22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7" name="Text Box 235"/>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71" name="Text Box 24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65" name="Text Box 24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52" name="Text Box 68"/>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6" name="Text Box 122"/>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40" name="Text Box 129"/>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34" name="Text Box 136"/>
                  <p:cNvSpPr txBox="1">
                    <a:spLocks noChangeArrowheads="1"/>
                  </p:cNvSpPr>
                  <p:nvPr/>
                </p:nvSpPr>
                <p:spPr bwMode="auto">
                  <a:xfrm>
                    <a:off x="4172" y="2316"/>
                    <a:ext cx="336" cy="206"/>
                  </a:xfrm>
                  <a:prstGeom prst="rect">
                    <a:avLst/>
                  </a:prstGeom>
                  <a:noFill/>
                  <a:ln w="9525">
                    <a:noFill/>
                    <a:miter lim="800000"/>
                    <a:headEnd/>
                    <a:tailEnd/>
                  </a:ln>
                  <a:effectLst/>
                </p:spPr>
                <p:txBody>
                  <a:bodyPr>
                    <a:spAutoFit/>
                  </a:bodyPr>
                  <a:lstStyle/>
                  <a:p>
                    <a:pPr>
                      <a:spcBef>
                        <a:spcPct val="50000"/>
                      </a:spcBef>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a:defRPr/>
                </a:pPr>
                <a:endParaRPr lang="en-US" kern="0">
                  <a:solidFill>
                    <a:sysClr val="windowText" lastClr="000000"/>
                  </a:solidFill>
                </a:endParaRPr>
              </a:p>
            </p:txBody>
          </p:sp>
          <p:sp>
            <p:nvSpPr>
              <p:cNvPr id="20" name="Text Box 284"/>
              <p:cNvSpPr txBox="1">
                <a:spLocks noChangeArrowheads="1"/>
              </p:cNvSpPr>
              <p:nvPr/>
            </p:nvSpPr>
            <p:spPr bwMode="auto">
              <a:xfrm>
                <a:off x="4686" y="2499"/>
                <a:ext cx="546" cy="206"/>
              </a:xfrm>
              <a:prstGeom prst="rect">
                <a:avLst/>
              </a:prstGeom>
              <a:noFill/>
              <a:ln w="38100">
                <a:noFill/>
                <a:miter lim="800000"/>
                <a:headEnd/>
                <a:tailEnd/>
              </a:ln>
              <a:effectLst/>
            </p:spPr>
            <p:txBody>
              <a:bodyPr>
                <a:spAutoFit/>
              </a:bodyPr>
              <a:lstStyle/>
              <a:p>
                <a:pPr algn="ctr">
                  <a:spcBef>
                    <a:spcPct val="50000"/>
                  </a:spcBef>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a:defRPr/>
                </a:pPr>
                <a:endParaRPr lang="en-US"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a:spcBef>
                  <a:spcPct val="50000"/>
                </a:spcBef>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a:defRPr/>
              </a:pPr>
              <a:endParaRPr lang="en-US" kern="0">
                <a:solidFill>
                  <a:sysClr val="windowText" lastClr="000000"/>
                </a:solidFill>
              </a:endParaRPr>
            </a:p>
          </p:txBody>
        </p:sp>
      </p:grpSp>
      <p:sp>
        <p:nvSpPr>
          <p:cNvPr id="3" name="TextBox 2"/>
          <p:cNvSpPr txBox="1"/>
          <p:nvPr/>
        </p:nvSpPr>
        <p:spPr>
          <a:xfrm>
            <a:off x="8633871" y="3504420"/>
            <a:ext cx="1853308" cy="1323439"/>
          </a:xfrm>
          <a:prstGeom prst="rect">
            <a:avLst/>
          </a:prstGeom>
          <a:noFill/>
        </p:spPr>
        <p:txBody>
          <a:bodyPr wrap="square" rtlCol="0">
            <a:spAutoFit/>
          </a:bodyPr>
          <a:lstStyle/>
          <a:p>
            <a:pPr algn="ctr"/>
            <a:r>
              <a:rPr lang="en-US" sz="2000" b="1">
                <a:solidFill>
                  <a:srgbClr val="C00000"/>
                </a:solidFill>
              </a:rPr>
              <a:t>Target</a:t>
            </a:r>
            <a:r>
              <a:rPr lang="en-US" sz="2000"/>
              <a:t> construct to get onto a device</a:t>
            </a:r>
          </a:p>
        </p:txBody>
      </p:sp>
      <p:sp>
        <p:nvSpPr>
          <p:cNvPr id="139" name="TextBox 138"/>
          <p:cNvSpPr txBox="1"/>
          <p:nvPr/>
        </p:nvSpPr>
        <p:spPr>
          <a:xfrm>
            <a:off x="3954050" y="4872549"/>
            <a:ext cx="4165701" cy="1938992"/>
          </a:xfrm>
          <a:prstGeom prst="rect">
            <a:avLst/>
          </a:prstGeom>
          <a:noFill/>
        </p:spPr>
        <p:txBody>
          <a:bodyPr wrap="square" rtlCol="0" anchor="t">
            <a:spAutoFit/>
          </a:bodyPr>
          <a:lstStyle/>
          <a:p>
            <a:pPr algn="ctr"/>
            <a:r>
              <a:rPr lang="en-US" sz="2000" b="1">
                <a:solidFill>
                  <a:srgbClr val="C00000"/>
                </a:solidFill>
              </a:rPr>
              <a:t>Teams</a:t>
            </a:r>
            <a:r>
              <a:rPr lang="en-US" sz="2000"/>
              <a:t> construct to create a league of teams with one team of threads on each compute unit.</a:t>
            </a:r>
          </a:p>
          <a:p>
            <a:pPr algn="ctr"/>
            <a:endParaRPr lang="en-US" sz="2000"/>
          </a:p>
          <a:p>
            <a:pPr algn="ctr"/>
            <a:r>
              <a:rPr lang="en-US" sz="2000" b="1">
                <a:solidFill>
                  <a:srgbClr val="C00000"/>
                </a:solidFill>
              </a:rPr>
              <a:t>Distribute</a:t>
            </a:r>
            <a:r>
              <a:rPr lang="en-US" sz="2000">
                <a:solidFill>
                  <a:srgbClr val="C00000"/>
                </a:solidFill>
              </a:rPr>
              <a:t> </a:t>
            </a:r>
            <a:r>
              <a:rPr lang="en-US" sz="2000"/>
              <a:t>construct to assign </a:t>
            </a:r>
            <a:br>
              <a:rPr lang="en-US" sz="2000"/>
            </a:br>
            <a:r>
              <a:rPr lang="en-US" sz="2000"/>
              <a:t>blocks of loop iterations to teams.</a:t>
            </a:r>
          </a:p>
        </p:txBody>
      </p:sp>
      <p:sp>
        <p:nvSpPr>
          <p:cNvPr id="140" name="TextBox 139"/>
          <p:cNvSpPr txBox="1"/>
          <p:nvPr/>
        </p:nvSpPr>
        <p:spPr>
          <a:xfrm>
            <a:off x="1585454" y="4198169"/>
            <a:ext cx="2261990" cy="1631216"/>
          </a:xfrm>
          <a:prstGeom prst="rect">
            <a:avLst/>
          </a:prstGeom>
          <a:noFill/>
        </p:spPr>
        <p:txBody>
          <a:bodyPr wrap="square" rtlCol="0">
            <a:spAutoFit/>
          </a:bodyPr>
          <a:lstStyle/>
          <a:p>
            <a:pPr algn="ctr"/>
            <a:r>
              <a:rPr lang="en-US" sz="2000" b="1">
                <a:solidFill>
                  <a:srgbClr val="C00000"/>
                </a:solidFill>
              </a:rPr>
              <a:t>Parallel for </a:t>
            </a:r>
            <a:r>
              <a:rPr lang="en-US" sz="2000" b="1" err="1">
                <a:solidFill>
                  <a:srgbClr val="C00000"/>
                </a:solidFill>
              </a:rPr>
              <a:t>simd</a:t>
            </a:r>
            <a:r>
              <a:rPr lang="en-US" sz="2000" b="1">
                <a:solidFill>
                  <a:srgbClr val="C00000"/>
                </a:solidFill>
              </a:rPr>
              <a:t> </a:t>
            </a:r>
            <a:r>
              <a:rPr lang="en-US" sz="2000"/>
              <a:t>to run each block of loop iterations on the processing elements</a:t>
            </a:r>
          </a:p>
        </p:txBody>
      </p:sp>
      <p:sp>
        <p:nvSpPr>
          <p:cNvPr id="145" name="Curved Down Arrow 144"/>
          <p:cNvSpPr/>
          <p:nvPr/>
        </p:nvSpPr>
        <p:spPr>
          <a:xfrm rot="8710715">
            <a:off x="7391734"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4644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2397293"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1" name="Content Placeholder 2"/>
          <p:cNvSpPr txBox="1">
            <a:spLocks/>
          </p:cNvSpPr>
          <p:nvPr/>
        </p:nvSpPr>
        <p:spPr bwMode="auto">
          <a:xfrm>
            <a:off x="2597686" y="868285"/>
            <a:ext cx="7117153" cy="409473"/>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2000" kern="0"/>
              <a:t>Typical usage ... let the compiler do what’s best for the device:</a:t>
            </a:r>
          </a:p>
        </p:txBody>
      </p:sp>
      <p:sp>
        <p:nvSpPr>
          <p:cNvPr id="142" name="Content Placeholder 2"/>
          <p:cNvSpPr txBox="1">
            <a:spLocks/>
          </p:cNvSpPr>
          <p:nvPr/>
        </p:nvSpPr>
        <p:spPr bwMode="auto">
          <a:xfrm>
            <a:off x="7796889" y="1693937"/>
            <a:ext cx="2740494" cy="759762"/>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a:t>#pragma </a:t>
            </a:r>
            <a:r>
              <a:rPr lang="en-US" sz="2000" b="1" kern="0" err="1"/>
              <a:t>omp</a:t>
            </a:r>
            <a:r>
              <a:rPr lang="en-US" sz="2000" b="1" kern="0"/>
              <a:t> target </a:t>
            </a:r>
          </a:p>
          <a:p>
            <a:pPr marL="0" indent="0" algn="ctr">
              <a:buNone/>
            </a:pPr>
            <a:r>
              <a:rPr lang="en-US" sz="2000" kern="0"/>
              <a:t> to get on the device</a:t>
            </a:r>
          </a:p>
        </p:txBody>
      </p:sp>
      <p:sp>
        <p:nvSpPr>
          <p:cNvPr id="148" name="Content Placeholder 2">
            <a:extLst>
              <a:ext uri="{FF2B5EF4-FFF2-40B4-BE49-F238E27FC236}">
                <a16:creationId xmlns:a16="http://schemas.microsoft.com/office/drawing/2014/main" id="{86C6DCF9-D3A2-B54C-A66D-D09C0E18DD8C}"/>
              </a:ext>
            </a:extLst>
          </p:cNvPr>
          <p:cNvSpPr txBox="1">
            <a:spLocks/>
          </p:cNvSpPr>
          <p:nvPr/>
        </p:nvSpPr>
        <p:spPr bwMode="auto">
          <a:xfrm>
            <a:off x="2710862" y="5280474"/>
            <a:ext cx="6301227" cy="783946"/>
          </a:xfrm>
          <a:prstGeom prst="rect">
            <a:avLst/>
          </a:prstGeom>
          <a:solidFill>
            <a:srgbClr val="FFDAC5"/>
          </a:solidFill>
          <a:ln w="9525">
            <a:solidFill>
              <a:srgbClr val="00206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a:t>#pragma </a:t>
            </a:r>
            <a:r>
              <a:rPr lang="en-US" sz="2000" b="1" kern="0" err="1"/>
              <a:t>omp</a:t>
            </a:r>
            <a:r>
              <a:rPr lang="en-US" sz="2000" b="1" kern="0"/>
              <a:t> teams distribute parallel for </a:t>
            </a:r>
            <a:r>
              <a:rPr lang="en-US" sz="2000" b="1" kern="0" err="1"/>
              <a:t>simd</a:t>
            </a:r>
            <a:r>
              <a:rPr lang="en-US" sz="2000" b="1" kern="0"/>
              <a:t> </a:t>
            </a:r>
          </a:p>
          <a:p>
            <a:pPr marL="0" indent="0" algn="ctr">
              <a:buNone/>
            </a:pPr>
            <a:r>
              <a:rPr lang="en-US" sz="2000" kern="0"/>
              <a:t>to assign work to the device processing elements</a:t>
            </a:r>
          </a:p>
        </p:txBody>
      </p:sp>
      <p:sp>
        <p:nvSpPr>
          <p:cNvPr id="144" name="Slide Number Placeholder 3">
            <a:extLst>
              <a:ext uri="{FF2B5EF4-FFF2-40B4-BE49-F238E27FC236}">
                <a16:creationId xmlns:a16="http://schemas.microsoft.com/office/drawing/2014/main" id="{FD3C8C83-76DD-AB4C-82DE-20220C10890D}"/>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251</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273113557"/>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3785"/>
            <a:ext cx="8229600" cy="722186"/>
          </a:xfrm>
        </p:spPr>
        <p:txBody>
          <a:bodyPr/>
          <a:lstStyle/>
          <a:p>
            <a:r>
              <a:rPr lang="en-US" dirty="0"/>
              <a:t>Our running example: </a:t>
            </a:r>
            <a:r>
              <a:rPr lang="en-US" sz="2400" dirty="0"/>
              <a:t>Jacobi solver </a:t>
            </a:r>
          </a:p>
        </p:txBody>
      </p:sp>
      <p:sp>
        <p:nvSpPr>
          <p:cNvPr id="3" name="Content Placeholder 2"/>
          <p:cNvSpPr>
            <a:spLocks noGrp="1"/>
          </p:cNvSpPr>
          <p:nvPr>
            <p:ph idx="1"/>
          </p:nvPr>
        </p:nvSpPr>
        <p:spPr>
          <a:xfrm>
            <a:off x="228600" y="1059543"/>
            <a:ext cx="10439401" cy="5689600"/>
          </a:xfrm>
        </p:spPr>
        <p:txBody>
          <a:bodyPr>
            <a:normAutofit/>
          </a:bodyPr>
          <a:lstStyle/>
          <a:p>
            <a:r>
              <a:rPr lang="en-US" sz="2000" dirty="0"/>
              <a:t>An iterative method to solve a system of linear equations</a:t>
            </a:r>
          </a:p>
          <a:p>
            <a:pPr marL="575945" lvl="1" indent="-236220"/>
            <a:r>
              <a:rPr lang="en-US" sz="1800" dirty="0"/>
              <a:t>Given a matrix A and a vector b find the vector x such that   Ax=b</a:t>
            </a:r>
            <a:endParaRPr lang="en-US" sz="1800" dirty="0">
              <a:cs typeface="Arial"/>
            </a:endParaRPr>
          </a:p>
          <a:p>
            <a:r>
              <a:rPr lang="en-US" dirty="0"/>
              <a:t>The basic algorithm:</a:t>
            </a:r>
          </a:p>
          <a:p>
            <a:pPr marL="575945" lvl="1" indent="-236220"/>
            <a:r>
              <a:rPr lang="en-US" dirty="0"/>
              <a:t>Write A as a lower triangular (L), upper triangular (U) and diagonal matrix</a:t>
            </a:r>
            <a:endParaRPr lang="en-US" dirty="0">
              <a:cs typeface="Arial"/>
            </a:endParaRPr>
          </a:p>
          <a:p>
            <a:pPr marL="690245" lvl="2" indent="0">
              <a:buNone/>
            </a:pPr>
            <a:r>
              <a:rPr lang="en-US" dirty="0"/>
              <a:t>		Ax = (L+D+U)x = b</a:t>
            </a:r>
            <a:endParaRPr lang="en-US" dirty="0">
              <a:cs typeface="Arial"/>
            </a:endParaRPr>
          </a:p>
          <a:p>
            <a:pPr marL="575945" lvl="1" indent="-236220"/>
            <a:r>
              <a:rPr lang="en-US" dirty="0"/>
              <a:t>Carry out multiplications and rearrange</a:t>
            </a:r>
            <a:endParaRPr lang="en-US" dirty="0">
              <a:cs typeface="Arial"/>
            </a:endParaRPr>
          </a:p>
          <a:p>
            <a:pPr marL="690245" lvl="2" indent="0">
              <a:buNone/>
            </a:pPr>
            <a:r>
              <a:rPr lang="en-US" dirty="0"/>
              <a:t>		Dx=b-(L+U)x     </a:t>
            </a:r>
            <a:r>
              <a:rPr lang="en-US" dirty="0">
                <a:sym typeface="Wingdings" pitchFamily="2" charset="2"/>
              </a:rPr>
              <a:t>     x = (b-(L+U)x)/D</a:t>
            </a:r>
            <a:endParaRPr lang="en-US" dirty="0">
              <a:cs typeface="Arial"/>
            </a:endParaRPr>
          </a:p>
          <a:p>
            <a:pPr marL="575945" lvl="1" indent="-236220"/>
            <a:r>
              <a:rPr lang="en-US" dirty="0">
                <a:sym typeface="Wingdings" pitchFamily="2" charset="2"/>
              </a:rPr>
              <a:t>Iteratively compute a new x using the x from the previous iteration</a:t>
            </a:r>
            <a:endParaRPr lang="en-US" dirty="0">
              <a:cs typeface="Arial"/>
            </a:endParaRPr>
          </a:p>
          <a:p>
            <a:pPr marL="690245" lvl="2" indent="0">
              <a:buNone/>
            </a:pPr>
            <a:r>
              <a:rPr lang="en-US" dirty="0">
                <a:sym typeface="Wingdings" pitchFamily="2" charset="2"/>
              </a:rPr>
              <a:t>		</a:t>
            </a:r>
            <a:r>
              <a:rPr lang="en-US" dirty="0" err="1">
                <a:sym typeface="Wingdings" pitchFamily="2" charset="2"/>
              </a:rPr>
              <a:t>X</a:t>
            </a:r>
            <a:r>
              <a:rPr lang="en-US" baseline="-25000" dirty="0" err="1">
                <a:sym typeface="Wingdings" pitchFamily="2" charset="2"/>
              </a:rPr>
              <a:t>new</a:t>
            </a:r>
            <a:r>
              <a:rPr lang="en-US" dirty="0">
                <a:sym typeface="Wingdings" pitchFamily="2" charset="2"/>
              </a:rPr>
              <a:t> = (b-(L+U)</a:t>
            </a:r>
            <a:r>
              <a:rPr lang="en-US" dirty="0" err="1">
                <a:sym typeface="Wingdings" pitchFamily="2" charset="2"/>
              </a:rPr>
              <a:t>x</a:t>
            </a:r>
            <a:r>
              <a:rPr lang="en-US" baseline="-25000" dirty="0" err="1">
                <a:sym typeface="Wingdings" pitchFamily="2" charset="2"/>
              </a:rPr>
              <a:t>old</a:t>
            </a:r>
            <a:r>
              <a:rPr lang="en-US" dirty="0">
                <a:sym typeface="Wingdings" pitchFamily="2" charset="2"/>
              </a:rPr>
              <a:t>)/D  </a:t>
            </a:r>
            <a:endParaRPr lang="en-US" dirty="0">
              <a:cs typeface="Arial"/>
            </a:endParaRPr>
          </a:p>
          <a:p>
            <a:r>
              <a:rPr lang="en-US" dirty="0"/>
              <a:t>Advantage: we can easily test if the answer is correct by multiplying our final x by A and comparing to b</a:t>
            </a:r>
          </a:p>
          <a:p>
            <a:r>
              <a:rPr lang="en-US" dirty="0"/>
              <a:t>Disadvantage: It takes many iterations and only works for diagonally dominant matrices</a:t>
            </a:r>
            <a:endParaRPr lang="en-US" dirty="0">
              <a:cs typeface="Arial"/>
            </a:endParaRPr>
          </a:p>
          <a:p>
            <a:pPr marL="339725" lvl="1" indent="0">
              <a:buNone/>
            </a:pPr>
            <a:endParaRPr lang="en-US" dirty="0"/>
          </a:p>
        </p:txBody>
      </p:sp>
      <p:sp>
        <p:nvSpPr>
          <p:cNvPr id="4" name="Slide Number Placeholder 3">
            <a:extLst>
              <a:ext uri="{FF2B5EF4-FFF2-40B4-BE49-F238E27FC236}">
                <a16:creationId xmlns:a16="http://schemas.microsoft.com/office/drawing/2014/main" id="{B110BEE3-AAA9-604D-9308-2BE21DF934D7}"/>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252</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68641369"/>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09" y="103673"/>
            <a:ext cx="8229600" cy="572077"/>
          </a:xfrm>
        </p:spPr>
        <p:txBody>
          <a:bodyPr>
            <a:normAutofit/>
          </a:bodyPr>
          <a:lstStyle/>
          <a:p>
            <a:r>
              <a:rPr lang="en-US" dirty="0"/>
              <a:t>Jacobi Solver</a:t>
            </a:r>
          </a:p>
        </p:txBody>
      </p:sp>
      <p:sp>
        <p:nvSpPr>
          <p:cNvPr id="3" name="Content Placeholder 2"/>
          <p:cNvSpPr>
            <a:spLocks noGrp="1"/>
          </p:cNvSpPr>
          <p:nvPr>
            <p:ph idx="1"/>
          </p:nvPr>
        </p:nvSpPr>
        <p:spPr>
          <a:xfrm>
            <a:off x="572153" y="1364711"/>
            <a:ext cx="4572153" cy="5079441"/>
          </a:xfrm>
        </p:spPr>
        <p:txBody>
          <a:bodyPr>
            <a:noAutofit/>
          </a:bodyPr>
          <a:lstStyle/>
          <a:p>
            <a:pPr marL="0" indent="0">
              <a:buNone/>
            </a:pPr>
            <a:r>
              <a:rPr lang="en-US" sz="1800" dirty="0"/>
              <a:t>&lt;&lt;&lt; allocate and initialize the matrix A &gt;&gt;&gt;</a:t>
            </a:r>
          </a:p>
          <a:p>
            <a:pPr marL="0" indent="0">
              <a:buNone/>
            </a:pPr>
            <a:r>
              <a:rPr lang="en-US" sz="1800" dirty="0"/>
              <a:t>&lt;&lt;&lt; and vectors x1, x2 and b               &gt;&gt;&gt;</a:t>
            </a:r>
          </a:p>
          <a:p>
            <a:pPr marL="0" indent="0">
              <a:buNone/>
            </a:pPr>
            <a:r>
              <a:rPr lang="en-US" sz="1800" dirty="0"/>
              <a:t> </a:t>
            </a:r>
          </a:p>
          <a:p>
            <a:pPr marL="0" indent="0">
              <a:buNone/>
            </a:pPr>
            <a:r>
              <a:rPr lang="en-US" sz="1800" dirty="0"/>
              <a:t>while((conv &gt; TOL) &amp;&amp; (</a:t>
            </a:r>
            <a:r>
              <a:rPr lang="en-US" sz="1800" dirty="0" err="1"/>
              <a:t>iters</a:t>
            </a:r>
            <a:r>
              <a:rPr lang="en-US" sz="1800" dirty="0"/>
              <a:t>&lt;MAX_ITERS))</a:t>
            </a:r>
          </a:p>
          <a:p>
            <a:pPr marL="0" indent="0">
              <a:buNone/>
            </a:pPr>
            <a:r>
              <a:rPr lang="en-US" sz="1800" dirty="0"/>
              <a:t>   {</a:t>
            </a:r>
          </a:p>
          <a:p>
            <a:pPr marL="0" indent="0">
              <a:buNone/>
            </a:pPr>
            <a:r>
              <a:rPr lang="en-US" sz="1800" dirty="0"/>
              <a:t>     </a:t>
            </a:r>
            <a:r>
              <a:rPr lang="en-US" sz="1800" dirty="0" err="1"/>
              <a:t>iters</a:t>
            </a:r>
            <a:r>
              <a:rPr lang="en-US" sz="1800" dirty="0"/>
              <a:t>++;</a:t>
            </a:r>
          </a:p>
          <a:p>
            <a:pPr marL="0" indent="0">
              <a:buNone/>
            </a:pPr>
            <a:endParaRPr lang="en-US" sz="1800" dirty="0"/>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
        <p:nvSpPr>
          <p:cNvPr id="4" name="Content Placeholder 2">
            <a:extLst>
              <a:ext uri="{FF2B5EF4-FFF2-40B4-BE49-F238E27FC236}">
                <a16:creationId xmlns:a16="http://schemas.microsoft.com/office/drawing/2014/main" id="{7D598138-0486-3F46-8A62-970AB9AA27E7}"/>
              </a:ext>
            </a:extLst>
          </p:cNvPr>
          <p:cNvSpPr txBox="1">
            <a:spLocks/>
          </p:cNvSpPr>
          <p:nvPr/>
        </p:nvSpPr>
        <p:spPr>
          <a:xfrm>
            <a:off x="7157732" y="1012079"/>
            <a:ext cx="3510269" cy="55998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dirty="0"/>
          </a:p>
          <a:p>
            <a:pPr marL="0" indent="0">
              <a:buNone/>
            </a:pPr>
            <a:r>
              <a:rPr lang="en-US" sz="1800" dirty="0"/>
              <a:t>     // test convergence</a:t>
            </a:r>
          </a:p>
          <a:p>
            <a:pPr marL="0" indent="0">
              <a:buNone/>
            </a:pPr>
            <a:r>
              <a:rPr lang="en-US" sz="1800" dirty="0"/>
              <a:t>     conv = 0.0;</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None/>
            </a:pPr>
            <a:r>
              <a:rPr lang="en-US" sz="1800" dirty="0"/>
              <a:t>         conv += </a:t>
            </a:r>
            <a:r>
              <a:rPr lang="en-US" sz="1800" dirty="0" err="1"/>
              <a:t>tmp</a:t>
            </a:r>
            <a:r>
              <a:rPr lang="en-US" sz="1800" dirty="0"/>
              <a:t>*</a:t>
            </a:r>
            <a:r>
              <a:rPr lang="en-US" sz="1800" dirty="0" err="1"/>
              <a:t>tmp</a:t>
            </a:r>
            <a:r>
              <a:rPr lang="en-US" sz="1800" dirty="0"/>
              <a:t>;</a:t>
            </a:r>
          </a:p>
          <a:p>
            <a:pPr marL="0" indent="0">
              <a:buNone/>
            </a:pPr>
            <a:r>
              <a:rPr lang="en-US" sz="1800" dirty="0"/>
              <a:t>     }</a:t>
            </a:r>
          </a:p>
          <a:p>
            <a:pPr marL="0" indent="0">
              <a:buNone/>
            </a:pPr>
            <a:r>
              <a:rPr lang="en-US" sz="1800" dirty="0"/>
              <a:t>     conv = sqrt((double)conv);</a:t>
            </a:r>
          </a:p>
          <a:p>
            <a:pPr marL="0" indent="0">
              <a:buNone/>
            </a:pPr>
            <a:r>
              <a:rPr lang="en-US" sz="1800" dirty="0"/>
              <a:t>    </a:t>
            </a:r>
          </a:p>
          <a:p>
            <a:pPr marL="0" indent="0">
              <a:buNone/>
            </a:pPr>
            <a:r>
              <a:rPr lang="en-US" sz="1800" dirty="0"/>
              <a:t>    // swap pointers for next</a:t>
            </a:r>
          </a:p>
          <a:p>
            <a:pPr marL="0" indent="0">
              <a:buNone/>
            </a:pPr>
            <a:r>
              <a:rPr lang="en-US" sz="1800" dirty="0"/>
              <a:t>    // iteration</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p>
          <a:p>
            <a:pPr marL="0" indent="0">
              <a:buNone/>
            </a:pPr>
            <a:endParaRPr lang="en-US" sz="1800" dirty="0"/>
          </a:p>
          <a:p>
            <a:pPr marL="0" indent="0">
              <a:buNone/>
            </a:pPr>
            <a:r>
              <a:rPr lang="en-US" sz="1800" dirty="0"/>
              <a:t>} // end while loop</a:t>
            </a:r>
          </a:p>
        </p:txBody>
      </p:sp>
      <p:cxnSp>
        <p:nvCxnSpPr>
          <p:cNvPr id="6" name="Straight Connector 5">
            <a:extLst>
              <a:ext uri="{FF2B5EF4-FFF2-40B4-BE49-F238E27FC236}">
                <a16:creationId xmlns:a16="http://schemas.microsoft.com/office/drawing/2014/main" id="{B983B2A6-2C00-F74F-851B-C93414BFAEB9}"/>
              </a:ext>
            </a:extLst>
          </p:cNvPr>
          <p:cNvCxnSpPr>
            <a:cxnSpLocks/>
          </p:cNvCxnSpPr>
          <p:nvPr/>
        </p:nvCxnSpPr>
        <p:spPr bwMode="auto">
          <a:xfrm>
            <a:off x="5958052" y="1179867"/>
            <a:ext cx="0" cy="5264285"/>
          </a:xfrm>
          <a:prstGeom prst="line">
            <a:avLst/>
          </a:prstGeom>
          <a:noFill/>
          <a:ln w="73025" cap="flat" cmpd="sng" algn="ctr">
            <a:solidFill>
              <a:srgbClr val="0070C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AF118BA6-4129-5948-91EA-1DBBD0BDC6F1}"/>
              </a:ext>
            </a:extLst>
          </p:cNvPr>
          <p:cNvSpPr txBox="1"/>
          <p:nvPr/>
        </p:nvSpPr>
        <p:spPr>
          <a:xfrm>
            <a:off x="1759822" y="675750"/>
            <a:ext cx="8908179" cy="369332"/>
          </a:xfrm>
          <a:prstGeom prst="rect">
            <a:avLst/>
          </a:prstGeom>
          <a:noFill/>
        </p:spPr>
        <p:txBody>
          <a:bodyPr wrap="square" rtlCol="0">
            <a:spAutoFit/>
          </a:bodyPr>
          <a:lstStyle/>
          <a:p>
            <a:r>
              <a:rPr lang="en-US"/>
              <a:t>Iteratively update </a:t>
            </a:r>
            <a:r>
              <a:rPr lang="en-US" err="1"/>
              <a:t>xnew</a:t>
            </a:r>
            <a:r>
              <a:rPr lang="en-US"/>
              <a:t> until the value stabilizes (i.e. change less than a preset TOL)</a:t>
            </a:r>
          </a:p>
        </p:txBody>
      </p:sp>
      <p:sp>
        <p:nvSpPr>
          <p:cNvPr id="7" name="Slide Number Placeholder 3">
            <a:extLst>
              <a:ext uri="{FF2B5EF4-FFF2-40B4-BE49-F238E27FC236}">
                <a16:creationId xmlns:a16="http://schemas.microsoft.com/office/drawing/2014/main" id="{1272124F-0FC2-7B4A-A1C6-F1BC9DC4E7DB}"/>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253</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261649691"/>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1319"/>
            <a:ext cx="8229600" cy="572077"/>
          </a:xfrm>
        </p:spPr>
        <p:txBody>
          <a:bodyPr>
            <a:normAutofit/>
          </a:bodyPr>
          <a:lstStyle/>
          <a:p>
            <a:r>
              <a:rPr lang="en-US" dirty="0"/>
              <a:t>Jacobi Solver (Par </a:t>
            </a:r>
            <a:r>
              <a:rPr lang="en-US" dirty="0" err="1"/>
              <a:t>Targ</a:t>
            </a:r>
            <a:r>
              <a:rPr lang="en-US" dirty="0"/>
              <a:t>, 1/2)</a:t>
            </a:r>
          </a:p>
        </p:txBody>
      </p:sp>
      <p:sp>
        <p:nvSpPr>
          <p:cNvPr id="3" name="Content Placeholder 2"/>
          <p:cNvSpPr>
            <a:spLocks noGrp="1"/>
          </p:cNvSpPr>
          <p:nvPr>
            <p:ph idx="1"/>
          </p:nvPr>
        </p:nvSpPr>
        <p:spPr>
          <a:xfrm>
            <a:off x="1833562" y="1035723"/>
            <a:ext cx="8313156" cy="5690958"/>
          </a:xfrm>
        </p:spPr>
        <p:txBody>
          <a:bodyPr>
            <a:noAutofit/>
          </a:bodyPr>
          <a:lstStyle/>
          <a:p>
            <a:pPr marL="0" indent="0">
              <a:buNone/>
            </a:pPr>
            <a:r>
              <a:rPr lang="en-US" sz="1800"/>
              <a:t> while((</a:t>
            </a:r>
            <a:r>
              <a:rPr lang="en-US" sz="1800" err="1"/>
              <a:t>conv</a:t>
            </a:r>
            <a:r>
              <a:rPr lang="en-US" sz="1800"/>
              <a:t> &gt; TOL) &amp;&amp; (</a:t>
            </a:r>
            <a:r>
              <a:rPr lang="en-US" sz="1800" err="1"/>
              <a:t>iters</a:t>
            </a:r>
            <a:r>
              <a:rPr lang="en-US" sz="1800"/>
              <a:t>&lt;MAX_ITERS))</a:t>
            </a:r>
          </a:p>
          <a:p>
            <a:pPr marL="0" indent="0">
              <a:buNone/>
            </a:pPr>
            <a:r>
              <a:rPr lang="en-US" sz="1800"/>
              <a:t>   {</a:t>
            </a:r>
          </a:p>
          <a:p>
            <a:pPr marL="0" indent="0">
              <a:buNone/>
            </a:pPr>
            <a:r>
              <a:rPr lang="en-US" sz="1800"/>
              <a:t>     </a:t>
            </a:r>
            <a:r>
              <a:rPr lang="en-US" sz="1800" err="1"/>
              <a:t>iters</a:t>
            </a:r>
            <a:r>
              <a:rPr lang="en-US" sz="1800"/>
              <a:t>++;</a:t>
            </a:r>
          </a:p>
          <a:p>
            <a:pPr marL="0" indent="0">
              <a:buNone/>
            </a:pPr>
            <a:r>
              <a:rPr lang="en-US" sz="1800" b="1">
                <a:solidFill>
                  <a:srgbClr val="800000"/>
                </a:solidFill>
              </a:rPr>
              <a:t>#pragma </a:t>
            </a:r>
            <a:r>
              <a:rPr lang="en-US" sz="1800" b="1" err="1">
                <a:solidFill>
                  <a:srgbClr val="800000"/>
                </a:solidFill>
              </a:rPr>
              <a:t>omp</a:t>
            </a:r>
            <a:r>
              <a:rPr lang="en-US" sz="1800" b="1">
                <a:solidFill>
                  <a:srgbClr val="800000"/>
                </a:solidFill>
              </a:rPr>
              <a:t> target map(</a:t>
            </a:r>
            <a:r>
              <a:rPr lang="en-US" sz="1800" b="1" err="1">
                <a:solidFill>
                  <a:srgbClr val="800000"/>
                </a:solidFill>
              </a:rPr>
              <a:t>tofrom:xnew</a:t>
            </a:r>
            <a:r>
              <a:rPr lang="en-US" sz="1800" b="1">
                <a:solidFill>
                  <a:srgbClr val="800000"/>
                </a:solidFill>
              </a:rPr>
              <a:t>[0:Ndim],</a:t>
            </a:r>
            <a:r>
              <a:rPr lang="en-US" sz="1800" b="1" err="1">
                <a:solidFill>
                  <a:srgbClr val="800000"/>
                </a:solidFill>
              </a:rPr>
              <a:t>xold</a:t>
            </a:r>
            <a:r>
              <a:rPr lang="en-US" sz="1800" b="1">
                <a:solidFill>
                  <a:srgbClr val="800000"/>
                </a:solidFill>
              </a:rPr>
              <a:t>[0:Ndim]) \</a:t>
            </a:r>
          </a:p>
          <a:p>
            <a:pPr marL="0" indent="0">
              <a:buNone/>
            </a:pPr>
            <a:r>
              <a:rPr lang="en-US" sz="1800" b="1">
                <a:solidFill>
                  <a:srgbClr val="800000"/>
                </a:solidFill>
              </a:rPr>
              <a:t>                        map(</a:t>
            </a:r>
            <a:r>
              <a:rPr lang="en-US" sz="1800" b="1" err="1">
                <a:solidFill>
                  <a:srgbClr val="800000"/>
                </a:solidFill>
              </a:rPr>
              <a:t>to:A</a:t>
            </a:r>
            <a:r>
              <a:rPr lang="en-US" sz="1800" b="1">
                <a:solidFill>
                  <a:srgbClr val="800000"/>
                </a:solidFill>
              </a:rPr>
              <a:t>[0:Ndim*</a:t>
            </a:r>
            <a:r>
              <a:rPr lang="en-US" sz="1800" b="1" err="1">
                <a:solidFill>
                  <a:srgbClr val="800000"/>
                </a:solidFill>
              </a:rPr>
              <a:t>Ndim</a:t>
            </a:r>
            <a:r>
              <a:rPr lang="en-US" sz="1800" b="1">
                <a:solidFill>
                  <a:srgbClr val="800000"/>
                </a:solidFill>
              </a:rPr>
              <a:t>], b[0:Ndim])</a:t>
            </a:r>
          </a:p>
          <a:p>
            <a:pPr marL="0" indent="0">
              <a:buNone/>
            </a:pPr>
            <a:r>
              <a:rPr lang="en-US" sz="1800" b="1">
                <a:solidFill>
                  <a:srgbClr val="800000"/>
                </a:solidFill>
              </a:rPr>
              <a:t>#pragma </a:t>
            </a:r>
            <a:r>
              <a:rPr lang="en-US" sz="1800" b="1" err="1">
                <a:solidFill>
                  <a:srgbClr val="800000"/>
                </a:solidFill>
              </a:rPr>
              <a:t>omp</a:t>
            </a:r>
            <a:r>
              <a:rPr lang="en-US" sz="1800" b="1">
                <a:solidFill>
                  <a:srgbClr val="800000"/>
                </a:solidFill>
              </a:rPr>
              <a:t> teams distribute parallel for </a:t>
            </a:r>
            <a:r>
              <a:rPr lang="en-US" sz="1800" b="1" err="1">
                <a:solidFill>
                  <a:srgbClr val="800000"/>
                </a:solidFill>
              </a:rPr>
              <a:t>simd</a:t>
            </a:r>
            <a:r>
              <a:rPr lang="en-US" sz="1800" b="1">
                <a:solidFill>
                  <a:srgbClr val="800000"/>
                </a:solidFill>
              </a:rPr>
              <a:t> private(</a:t>
            </a:r>
            <a:r>
              <a:rPr lang="en-US" sz="1800" b="1" err="1">
                <a:solidFill>
                  <a:srgbClr val="800000"/>
                </a:solidFill>
              </a:rPr>
              <a:t>i,j</a:t>
            </a:r>
            <a:r>
              <a:rPr lang="en-US" sz="1800" b="1">
                <a:solidFill>
                  <a:srgbClr val="800000"/>
                </a:solidFill>
              </a:rPr>
              <a:t>)</a:t>
            </a:r>
          </a:p>
          <a:p>
            <a:pPr marL="0" indent="0">
              <a:buNone/>
            </a:pPr>
            <a:r>
              <a:rPr lang="da-DK" sz="1800"/>
              <a:t>for (i=0; i&lt;</a:t>
            </a:r>
            <a:r>
              <a:rPr lang="da-DK" sz="1800" err="1"/>
              <a:t>Ndim</a:t>
            </a:r>
            <a:r>
              <a:rPr lang="da-DK" sz="1800"/>
              <a:t>; i++){</a:t>
            </a:r>
          </a:p>
          <a:p>
            <a:pPr marL="0" indent="0">
              <a:buNone/>
            </a:pPr>
            <a:r>
              <a:rPr lang="en-US" sz="1800"/>
              <a:t>         </a:t>
            </a:r>
            <a:r>
              <a:rPr lang="en-US" sz="1800" err="1"/>
              <a:t>xnew</a:t>
            </a:r>
            <a:r>
              <a:rPr lang="en-US" sz="1800"/>
              <a:t>[</a:t>
            </a:r>
            <a:r>
              <a:rPr lang="en-US" sz="1800" err="1"/>
              <a:t>i</a:t>
            </a:r>
            <a:r>
              <a:rPr lang="en-US" sz="1800"/>
              <a:t>] = (TYPE) 0.0;</a:t>
            </a:r>
          </a:p>
          <a:p>
            <a:pPr marL="0" indent="0">
              <a:buNone/>
            </a:pPr>
            <a:r>
              <a:rPr lang="da-DK" sz="1800"/>
              <a:t>         for (j=0; j&lt;</a:t>
            </a:r>
            <a:r>
              <a:rPr lang="da-DK" sz="1800" err="1"/>
              <a:t>Ndim;j</a:t>
            </a:r>
            <a:r>
              <a:rPr lang="da-DK" sz="1800"/>
              <a:t>++){</a:t>
            </a:r>
          </a:p>
          <a:p>
            <a:pPr marL="0" indent="0">
              <a:buNone/>
            </a:pPr>
            <a:r>
              <a:rPr lang="en-US" sz="1800"/>
              <a:t>             if(</a:t>
            </a:r>
            <a:r>
              <a:rPr lang="en-US" sz="1800" err="1"/>
              <a:t>i</a:t>
            </a:r>
            <a:r>
              <a:rPr lang="en-US" sz="1800"/>
              <a:t>!=j)</a:t>
            </a:r>
          </a:p>
          <a:p>
            <a:pPr marL="0" indent="0">
              <a:buNone/>
            </a:pPr>
            <a:r>
              <a:rPr lang="en-US" sz="1800"/>
              <a:t>               </a:t>
            </a:r>
            <a:r>
              <a:rPr lang="en-US" sz="1800" err="1"/>
              <a:t>xnew</a:t>
            </a:r>
            <a:r>
              <a:rPr lang="en-US" sz="1800"/>
              <a:t>[</a:t>
            </a:r>
            <a:r>
              <a:rPr lang="en-US" sz="1800" err="1"/>
              <a:t>i</a:t>
            </a:r>
            <a:r>
              <a:rPr lang="en-US" sz="1800"/>
              <a:t>]+= A[</a:t>
            </a:r>
            <a:r>
              <a:rPr lang="en-US" sz="1800" err="1"/>
              <a:t>i</a:t>
            </a:r>
            <a:r>
              <a:rPr lang="en-US" sz="1800"/>
              <a:t>*</a:t>
            </a:r>
            <a:r>
              <a:rPr lang="en-US" sz="1800" err="1"/>
              <a:t>Ndim</a:t>
            </a:r>
            <a:r>
              <a:rPr lang="en-US" sz="1800"/>
              <a:t> + j]*</a:t>
            </a:r>
            <a:r>
              <a:rPr lang="en-US" sz="1800" err="1"/>
              <a:t>xold</a:t>
            </a:r>
            <a:r>
              <a:rPr lang="en-US" sz="1800"/>
              <a:t>[j];</a:t>
            </a:r>
          </a:p>
          <a:p>
            <a:pPr marL="0" indent="0">
              <a:buNone/>
            </a:pPr>
            <a:r>
              <a:rPr lang="en-US" sz="1800"/>
              <a:t>         }</a:t>
            </a:r>
          </a:p>
          <a:p>
            <a:pPr marL="0" indent="0">
              <a:buNone/>
            </a:pPr>
            <a:r>
              <a:rPr lang="en-US" sz="1800"/>
              <a:t>         </a:t>
            </a:r>
            <a:r>
              <a:rPr lang="en-US" sz="1800" err="1"/>
              <a:t>xnew</a:t>
            </a:r>
            <a:r>
              <a:rPr lang="en-US" sz="1800"/>
              <a:t>[</a:t>
            </a:r>
            <a:r>
              <a:rPr lang="en-US" sz="1800" err="1"/>
              <a:t>i</a:t>
            </a:r>
            <a:r>
              <a:rPr lang="en-US" sz="1800"/>
              <a:t>] = (b[</a:t>
            </a:r>
            <a:r>
              <a:rPr lang="en-US" sz="1800" err="1"/>
              <a:t>i</a:t>
            </a:r>
            <a:r>
              <a:rPr lang="en-US" sz="1800"/>
              <a:t>]-</a:t>
            </a:r>
            <a:r>
              <a:rPr lang="en-US" sz="1800" err="1"/>
              <a:t>xnew</a:t>
            </a:r>
            <a:r>
              <a:rPr lang="en-US" sz="1800"/>
              <a:t>[</a:t>
            </a:r>
            <a:r>
              <a:rPr lang="en-US" sz="1800" err="1"/>
              <a:t>i</a:t>
            </a:r>
            <a:r>
              <a:rPr lang="en-US" sz="1800"/>
              <a:t>])/A[</a:t>
            </a:r>
            <a:r>
              <a:rPr lang="en-US" sz="1800" err="1"/>
              <a:t>i</a:t>
            </a:r>
            <a:r>
              <a:rPr lang="en-US" sz="1800"/>
              <a:t>*</a:t>
            </a:r>
            <a:r>
              <a:rPr lang="en-US" sz="1800" err="1"/>
              <a:t>Ndim+i</a:t>
            </a:r>
            <a:r>
              <a:rPr lang="en-US" sz="1800"/>
              <a:t>];</a:t>
            </a:r>
          </a:p>
          <a:p>
            <a:pPr marL="0" indent="0">
              <a:buNone/>
            </a:pPr>
            <a:r>
              <a:rPr lang="en-US" sz="1800"/>
              <a:t>     }</a:t>
            </a:r>
          </a:p>
          <a:p>
            <a:pPr marL="0" indent="0">
              <a:buNone/>
            </a:pPr>
            <a:r>
              <a:rPr lang="en-US" sz="1800"/>
              <a:t>  </a:t>
            </a:r>
          </a:p>
        </p:txBody>
      </p:sp>
      <p:sp>
        <p:nvSpPr>
          <p:cNvPr id="4" name="Slide Number Placeholder 3">
            <a:extLst>
              <a:ext uri="{FF2B5EF4-FFF2-40B4-BE49-F238E27FC236}">
                <a16:creationId xmlns:a16="http://schemas.microsoft.com/office/drawing/2014/main" id="{65CB2DF5-65B8-464B-AEDC-EF330B325C6A}"/>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254</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607319981"/>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4006"/>
            <a:ext cx="8229600" cy="572077"/>
          </a:xfrm>
        </p:spPr>
        <p:txBody>
          <a:bodyPr>
            <a:normAutofit/>
          </a:bodyPr>
          <a:lstStyle/>
          <a:p>
            <a:r>
              <a:rPr lang="en-US" dirty="0"/>
              <a:t>Jacobi Solver (Par </a:t>
            </a:r>
            <a:r>
              <a:rPr lang="en-US" dirty="0" err="1"/>
              <a:t>Targ</a:t>
            </a:r>
            <a:r>
              <a:rPr lang="en-US" dirty="0"/>
              <a:t>, 2/2)</a:t>
            </a:r>
          </a:p>
        </p:txBody>
      </p:sp>
      <p:sp>
        <p:nvSpPr>
          <p:cNvPr id="4" name="Content Placeholder 2"/>
          <p:cNvSpPr txBox="1">
            <a:spLocks/>
          </p:cNvSpPr>
          <p:nvPr/>
        </p:nvSpPr>
        <p:spPr>
          <a:xfrm>
            <a:off x="1833564" y="726159"/>
            <a:ext cx="8834437" cy="601385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     //</a:t>
            </a:r>
          </a:p>
          <a:p>
            <a:pPr marL="0" indent="0">
              <a:buNone/>
            </a:pPr>
            <a:r>
              <a:rPr lang="en-US" sz="1800" dirty="0"/>
              <a:t>     // test convergence</a:t>
            </a:r>
          </a:p>
          <a:p>
            <a:pPr marL="0" indent="0">
              <a:buNone/>
            </a:pPr>
            <a:r>
              <a:rPr lang="en-US" sz="1800" dirty="0"/>
              <a:t>     //</a:t>
            </a:r>
          </a:p>
          <a:p>
            <a:pPr marL="0" indent="0">
              <a:buNone/>
            </a:pPr>
            <a:r>
              <a:rPr lang="en-US" sz="1800" dirty="0"/>
              <a:t>     conv = 0.0;</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p>
          <a:p>
            <a:pPr marL="0" indent="0">
              <a:buNone/>
            </a:pPr>
            <a:r>
              <a:rPr lang="en-US" sz="1800" b="1" dirty="0">
                <a:solidFill>
                  <a:srgbClr val="800000"/>
                </a:solidFill>
              </a:rPr>
              <a:t> 			map(</a:t>
            </a:r>
            <a:r>
              <a:rPr lang="en-US" sz="1800" b="1" dirty="0" err="1">
                <a:solidFill>
                  <a:srgbClr val="800000"/>
                </a:solidFill>
              </a:rPr>
              <a:t>tofrom:conv</a:t>
            </a:r>
            <a:r>
              <a:rPr lang="en-US" sz="1800" b="1" dirty="0">
                <a:solidFill>
                  <a:srgbClr val="800000"/>
                </a:solidFill>
              </a:rPr>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i,tmp</a:t>
            </a:r>
            <a:r>
              <a:rPr lang="en-US" sz="1800" b="1" dirty="0">
                <a:solidFill>
                  <a:srgbClr val="800000"/>
                </a:solidFill>
              </a:rPr>
              <a:t>) reduction(+:conv)</a:t>
            </a:r>
          </a:p>
          <a:p>
            <a:pPr marL="0" indent="0">
              <a:buNone/>
            </a:pPr>
            <a:r>
              <a:rPr lang="da-DK" sz="1800" dirty="0"/>
              <a:t>for (i=0; i&lt;</a:t>
            </a:r>
            <a:r>
              <a:rPr lang="da-DK" sz="1800" dirty="0" err="1"/>
              <a:t>Ndim</a:t>
            </a:r>
            <a:r>
              <a:rPr lang="da-DK" sz="1800" dirty="0"/>
              <a:t>; i++){</a:t>
            </a:r>
          </a:p>
          <a:p>
            <a:pPr marL="0" inden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None/>
            </a:pPr>
            <a:r>
              <a:rPr lang="en-US" sz="1800" dirty="0"/>
              <a:t>         conv += </a:t>
            </a:r>
            <a:r>
              <a:rPr lang="en-US" sz="1800" dirty="0" err="1"/>
              <a:t>tmp</a:t>
            </a:r>
            <a:r>
              <a:rPr lang="en-US" sz="1800" dirty="0"/>
              <a:t>*</a:t>
            </a:r>
            <a:r>
              <a:rPr lang="en-US" sz="1800" dirty="0" err="1"/>
              <a:t>tmp</a:t>
            </a:r>
            <a:r>
              <a:rPr lang="en-US" sz="1800" dirty="0"/>
              <a:t>;</a:t>
            </a:r>
          </a:p>
          <a:p>
            <a:pPr marL="0" indent="0">
              <a:buNone/>
            </a:pPr>
            <a:r>
              <a:rPr lang="en-US" sz="1800" dirty="0"/>
              <a:t>     }</a:t>
            </a:r>
          </a:p>
          <a:p>
            <a:pPr marL="0" indent="0">
              <a:buNone/>
            </a:pPr>
            <a:r>
              <a:rPr lang="en-US" sz="1800" dirty="0"/>
              <a:t>     conv = sqrt((double)conv);</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p>
          <a:p>
            <a:pPr marL="0" indent="0">
              <a:buNone/>
            </a:pPr>
            <a:r>
              <a:rPr lang="en-US" sz="1800" dirty="0"/>
              <a:t>} // end while loop</a:t>
            </a:r>
          </a:p>
        </p:txBody>
      </p:sp>
      <p:sp>
        <p:nvSpPr>
          <p:cNvPr id="5" name="TextBox 4">
            <a:extLst>
              <a:ext uri="{FF2B5EF4-FFF2-40B4-BE49-F238E27FC236}">
                <a16:creationId xmlns:a16="http://schemas.microsoft.com/office/drawing/2014/main" id="{874ED9DA-CE22-D94C-891B-D5EE126B258C}"/>
              </a:ext>
            </a:extLst>
          </p:cNvPr>
          <p:cNvSpPr txBox="1"/>
          <p:nvPr/>
        </p:nvSpPr>
        <p:spPr>
          <a:xfrm>
            <a:off x="5780499" y="3620473"/>
            <a:ext cx="4530847" cy="646331"/>
          </a:xfrm>
          <a:prstGeom prst="rect">
            <a:avLst/>
          </a:prstGeom>
          <a:noFill/>
          <a:ln>
            <a:solidFill>
              <a:schemeClr val="tx1"/>
            </a:solidFill>
          </a:ln>
        </p:spPr>
        <p:txBody>
          <a:bodyPr wrap="square" rtlCol="0">
            <a:spAutoFit/>
          </a:bodyPr>
          <a:lstStyle/>
          <a:p>
            <a:pPr algn="ctr"/>
            <a:r>
              <a:rPr lang="en-US"/>
              <a:t>This worked but the performance was awful.  Why?</a:t>
            </a:r>
          </a:p>
        </p:txBody>
      </p:sp>
      <p:graphicFrame>
        <p:nvGraphicFramePr>
          <p:cNvPr id="6" name="Table 5">
            <a:extLst>
              <a:ext uri="{FF2B5EF4-FFF2-40B4-BE49-F238E27FC236}">
                <a16:creationId xmlns:a16="http://schemas.microsoft.com/office/drawing/2014/main" id="{FF503C9C-6CDC-DE4F-A533-F505FA2D2703}"/>
              </a:ext>
            </a:extLst>
          </p:cNvPr>
          <p:cNvGraphicFramePr>
            <a:graphicFrameLocks noGrp="1"/>
          </p:cNvGraphicFramePr>
          <p:nvPr/>
        </p:nvGraphicFramePr>
        <p:xfrm>
          <a:off x="5513657" y="4891199"/>
          <a:ext cx="4579668" cy="12801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a:txBody>
                    <a:bodyPr/>
                    <a:lstStyle/>
                    <a:p>
                      <a:r>
                        <a:rPr lang="en-US"/>
                        <a:t>NVIDA® K20X™ GPU</a:t>
                      </a:r>
                    </a:p>
                  </a:txBody>
                  <a:tcPr/>
                </a:tc>
                <a:tc>
                  <a:txBody>
                    <a:bodyPr/>
                    <a:lstStyle/>
                    <a:p>
                      <a:r>
                        <a:rPr lang="en-US"/>
                        <a:t>Target </a:t>
                      </a:r>
                      <a:r>
                        <a:rPr lang="en-US" err="1"/>
                        <a:t>dir</a:t>
                      </a:r>
                      <a:r>
                        <a:rPr lang="en-US" baseline="0"/>
                        <a:t> per loop</a:t>
                      </a:r>
                      <a:endParaRPr lang="en-US"/>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109E8F29-689C-F949-8636-895B82FDA0A2}"/>
              </a:ext>
            </a:extLst>
          </p:cNvPr>
          <p:cNvSpPr txBox="1"/>
          <p:nvPr/>
        </p:nvSpPr>
        <p:spPr>
          <a:xfrm>
            <a:off x="4136572" y="6171360"/>
            <a:ext cx="6531429" cy="461665"/>
          </a:xfrm>
          <a:prstGeom prst="rect">
            <a:avLst/>
          </a:prstGeom>
          <a:noFill/>
        </p:spPr>
        <p:txBody>
          <a:bodyPr wrap="square" rtlCol="0">
            <a:spAutoFit/>
          </a:bodyPr>
          <a:lstStyle/>
          <a:p>
            <a:r>
              <a:rPr lang="en-US" sz="1200"/>
              <a:t>Cray® XC40™ Supercomputer running Cray® Compiling Environment 8.5.3. </a:t>
            </a:r>
            <a:br>
              <a:rPr lang="en-US" sz="1200"/>
            </a:br>
            <a:r>
              <a:rPr lang="en-US" sz="1200"/>
              <a:t>Intel® Xeon ® CPU E5-2697 v2 @ 2.70GHz with 32 GB DDR3.  NVIDIA® Tesla® K20X, 6GB.</a:t>
            </a:r>
          </a:p>
        </p:txBody>
      </p:sp>
      <p:sp>
        <p:nvSpPr>
          <p:cNvPr id="8" name="Slide Number Placeholder 3">
            <a:extLst>
              <a:ext uri="{FF2B5EF4-FFF2-40B4-BE49-F238E27FC236}">
                <a16:creationId xmlns:a16="http://schemas.microsoft.com/office/drawing/2014/main" id="{4FC3BF18-A504-F244-A631-2FB6BA313975}"/>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255</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686597047"/>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0127" y="4500741"/>
            <a:ext cx="5578269" cy="153663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644650" y="1637430"/>
            <a:ext cx="4974592" cy="242657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71920"/>
            <a:ext cx="8229600" cy="462319"/>
          </a:xfrm>
        </p:spPr>
        <p:txBody>
          <a:bodyPr>
            <a:noAutofit/>
          </a:bodyPr>
          <a:lstStyle/>
          <a:p>
            <a:r>
              <a:rPr lang="en-US" sz="3600" dirty="0"/>
              <a:t>Data movement dominates!!!</a:t>
            </a:r>
          </a:p>
        </p:txBody>
      </p:sp>
      <p:sp>
        <p:nvSpPr>
          <p:cNvPr id="3" name="Content Placeholder 2"/>
          <p:cNvSpPr>
            <a:spLocks noGrp="1"/>
          </p:cNvSpPr>
          <p:nvPr>
            <p:ph idx="1"/>
          </p:nvPr>
        </p:nvSpPr>
        <p:spPr>
          <a:xfrm>
            <a:off x="1947293" y="595835"/>
            <a:ext cx="5301103" cy="6130846"/>
          </a:xfrm>
        </p:spPr>
        <p:txBody>
          <a:bodyPr>
            <a:noAutofit/>
          </a:bodyPr>
          <a:lstStyle/>
          <a:p>
            <a:pPr marL="0" indent="0">
              <a:buNone/>
            </a:pPr>
            <a:r>
              <a:rPr lang="en-US" sz="1200"/>
              <a:t>while((</a:t>
            </a:r>
            <a:r>
              <a:rPr lang="en-US" sz="1200" err="1"/>
              <a:t>conv</a:t>
            </a:r>
            <a:r>
              <a:rPr lang="en-US" sz="1200"/>
              <a:t> &gt; TOLERANCE) &amp;&amp; (</a:t>
            </a:r>
            <a:r>
              <a:rPr lang="en-US" sz="1200" err="1"/>
              <a:t>iters</a:t>
            </a:r>
            <a:r>
              <a:rPr lang="en-US" sz="1200"/>
              <a:t>&lt;MAX_ITERS))</a:t>
            </a:r>
          </a:p>
          <a:p>
            <a:pPr marL="0" indent="0">
              <a:buNone/>
            </a:pPr>
            <a:r>
              <a:rPr lang="en-US" sz="1200"/>
              <a:t>   { </a:t>
            </a:r>
            <a:r>
              <a:rPr lang="en-US" sz="1200" err="1"/>
              <a:t>iters</a:t>
            </a:r>
            <a:r>
              <a:rPr lang="en-US" sz="1200"/>
              <a:t>++;</a:t>
            </a:r>
          </a:p>
          <a:p>
            <a:pPr marL="0" indent="0">
              <a:buNone/>
            </a:pPr>
            <a:r>
              <a:rPr lang="en-US" sz="1200">
                <a:solidFill>
                  <a:srgbClr val="000000"/>
                </a:solidFill>
              </a:rPr>
              <a:t>     </a:t>
            </a:r>
            <a:r>
              <a:rPr lang="en-US" sz="1200" err="1">
                <a:solidFill>
                  <a:srgbClr val="000000"/>
                </a:solidFill>
              </a:rPr>
              <a:t>xnew</a:t>
            </a:r>
            <a:r>
              <a:rPr lang="en-US" sz="1200">
                <a:solidFill>
                  <a:srgbClr val="000000"/>
                </a:solidFill>
              </a:rPr>
              <a:t> = </a:t>
            </a:r>
            <a:r>
              <a:rPr lang="en-US" sz="1200" err="1">
                <a:solidFill>
                  <a:srgbClr val="000000"/>
                </a:solidFill>
              </a:rPr>
              <a:t>iters</a:t>
            </a:r>
            <a:r>
              <a:rPr lang="en-US" sz="1200">
                <a:solidFill>
                  <a:srgbClr val="000000"/>
                </a:solidFill>
              </a:rPr>
              <a:t> % s ? x2 : x1;</a:t>
            </a:r>
          </a:p>
          <a:p>
            <a:pPr marL="0" indent="0">
              <a:buNone/>
            </a:pPr>
            <a:r>
              <a:rPr lang="en-US" sz="1200">
                <a:solidFill>
                  <a:srgbClr val="000000"/>
                </a:solidFill>
              </a:rPr>
              <a:t>     </a:t>
            </a:r>
            <a:r>
              <a:rPr lang="en-US" sz="1200" err="1">
                <a:solidFill>
                  <a:srgbClr val="000000"/>
                </a:solidFill>
              </a:rPr>
              <a:t>xold</a:t>
            </a:r>
            <a:r>
              <a:rPr lang="en-US" sz="1200">
                <a:solidFill>
                  <a:srgbClr val="000000"/>
                </a:solidFill>
              </a:rPr>
              <a:t>   = </a:t>
            </a:r>
            <a:r>
              <a:rPr lang="en-US" sz="1200" err="1">
                <a:solidFill>
                  <a:srgbClr val="000000"/>
                </a:solidFill>
              </a:rPr>
              <a:t>iters</a:t>
            </a:r>
            <a:r>
              <a:rPr lang="en-US" sz="1200">
                <a:solidFill>
                  <a:srgbClr val="000000"/>
                </a:solidFill>
              </a:rPr>
              <a:t> % s ? x1 : x2;</a:t>
            </a:r>
          </a:p>
          <a:p>
            <a:pPr marL="0" indent="0">
              <a:buNone/>
            </a:pPr>
            <a:endParaRPr lang="en-US" sz="1200"/>
          </a:p>
          <a:p>
            <a:pPr marL="0" indent="0">
              <a:buNone/>
            </a:pPr>
            <a:r>
              <a:rPr lang="en-US" sz="1200"/>
              <a:t>     #pragma </a:t>
            </a:r>
            <a:r>
              <a:rPr lang="en-US" sz="1200" err="1"/>
              <a:t>omp</a:t>
            </a:r>
            <a:r>
              <a:rPr lang="en-US" sz="1200"/>
              <a:t> target map(</a:t>
            </a:r>
            <a:r>
              <a:rPr lang="en-US" sz="1200" err="1"/>
              <a:t>tofrom:xnew</a:t>
            </a:r>
            <a:r>
              <a:rPr lang="en-US" sz="1200"/>
              <a:t>[0:Ndim],</a:t>
            </a:r>
            <a:r>
              <a:rPr lang="en-US" sz="1200" err="1"/>
              <a:t>xold</a:t>
            </a:r>
            <a:r>
              <a:rPr lang="en-US" sz="1200"/>
              <a:t>[0:Ndim]) \</a:t>
            </a:r>
          </a:p>
          <a:p>
            <a:pPr marL="0" indent="0">
              <a:buNone/>
            </a:pPr>
            <a:r>
              <a:rPr lang="en-US" sz="1200"/>
              <a:t>                        map(</a:t>
            </a:r>
            <a:r>
              <a:rPr lang="en-US" sz="1200" err="1"/>
              <a:t>to:A</a:t>
            </a:r>
            <a:r>
              <a:rPr lang="en-US" sz="1200"/>
              <a:t>[0:Ndim*</a:t>
            </a:r>
            <a:r>
              <a:rPr lang="en-US" sz="1200" err="1"/>
              <a:t>Ndim</a:t>
            </a:r>
            <a:r>
              <a:rPr lang="en-US" sz="1200"/>
              <a:t>], b[0:Ndim] )</a:t>
            </a:r>
          </a:p>
          <a:p>
            <a:pPr marL="0" indent="0">
              <a:buNone/>
            </a:pPr>
            <a:r>
              <a:rPr lang="en-US" sz="1200"/>
              <a:t>       #pragma </a:t>
            </a:r>
            <a:r>
              <a:rPr lang="en-US" sz="1200" err="1"/>
              <a:t>omp</a:t>
            </a:r>
            <a:r>
              <a:rPr lang="en-US" sz="1200"/>
              <a:t> teams distribute parallel for </a:t>
            </a:r>
            <a:r>
              <a:rPr lang="en-US" sz="1200" err="1"/>
              <a:t>simd</a:t>
            </a:r>
            <a:r>
              <a:rPr lang="en-US" sz="1200"/>
              <a:t> private(</a:t>
            </a:r>
            <a:r>
              <a:rPr lang="en-US" sz="1200" err="1"/>
              <a:t>i,j</a:t>
            </a:r>
            <a:r>
              <a:rPr lang="en-US" sz="1200"/>
              <a:t>)</a:t>
            </a:r>
          </a:p>
          <a:p>
            <a:pPr marL="0" indent="0">
              <a:buNone/>
            </a:pPr>
            <a:r>
              <a:rPr lang="da-DK" sz="1200"/>
              <a:t>       for (i=0; i&lt;</a:t>
            </a:r>
            <a:r>
              <a:rPr lang="da-DK" sz="1200" err="1"/>
              <a:t>Ndim</a:t>
            </a:r>
            <a:r>
              <a:rPr lang="da-DK" sz="1200"/>
              <a:t>; i++){</a:t>
            </a:r>
          </a:p>
          <a:p>
            <a:pPr marL="0" indent="0">
              <a:buNone/>
            </a:pPr>
            <a:r>
              <a:rPr lang="en-US" sz="1200"/>
              <a:t>           </a:t>
            </a:r>
            <a:r>
              <a:rPr lang="en-US" sz="1200" err="1"/>
              <a:t>xnew</a:t>
            </a:r>
            <a:r>
              <a:rPr lang="en-US" sz="1200"/>
              <a:t>[</a:t>
            </a:r>
            <a:r>
              <a:rPr lang="en-US" sz="1200" err="1"/>
              <a:t>i</a:t>
            </a:r>
            <a:r>
              <a:rPr lang="en-US" sz="1200"/>
              <a:t>] = (TYPE) 0.0;</a:t>
            </a:r>
          </a:p>
          <a:p>
            <a:pPr marL="0" indent="0">
              <a:buNone/>
            </a:pPr>
            <a:r>
              <a:rPr lang="da-DK" sz="1200"/>
              <a:t>           for (j=0; j&lt;</a:t>
            </a:r>
            <a:r>
              <a:rPr lang="da-DK" sz="1200" err="1"/>
              <a:t>Ndim;j</a:t>
            </a:r>
            <a:r>
              <a:rPr lang="da-DK" sz="1200"/>
              <a:t>++){</a:t>
            </a:r>
          </a:p>
          <a:p>
            <a:pPr marL="0" indent="0">
              <a:buNone/>
            </a:pPr>
            <a:r>
              <a:rPr lang="en-US" sz="1200"/>
              <a:t>               if(</a:t>
            </a:r>
            <a:r>
              <a:rPr lang="en-US" sz="1200" err="1"/>
              <a:t>i</a:t>
            </a:r>
            <a:r>
              <a:rPr lang="en-US" sz="1200"/>
              <a:t>!=j)</a:t>
            </a:r>
          </a:p>
          <a:p>
            <a:pPr marL="0" indent="0">
              <a:buNone/>
            </a:pPr>
            <a:r>
              <a:rPr lang="en-US" sz="1200"/>
              <a:t>                 </a:t>
            </a:r>
            <a:r>
              <a:rPr lang="en-US" sz="1200" err="1"/>
              <a:t>xnew</a:t>
            </a:r>
            <a:r>
              <a:rPr lang="en-US" sz="1200"/>
              <a:t>[</a:t>
            </a:r>
            <a:r>
              <a:rPr lang="en-US" sz="1200" err="1"/>
              <a:t>i</a:t>
            </a:r>
            <a:r>
              <a:rPr lang="en-US" sz="1200"/>
              <a:t>]+= A[</a:t>
            </a:r>
            <a:r>
              <a:rPr lang="en-US" sz="1200" err="1"/>
              <a:t>i</a:t>
            </a:r>
            <a:r>
              <a:rPr lang="en-US" sz="1200"/>
              <a:t>*</a:t>
            </a:r>
            <a:r>
              <a:rPr lang="en-US" sz="1200" err="1"/>
              <a:t>Ndim</a:t>
            </a:r>
            <a:r>
              <a:rPr lang="en-US" sz="1200"/>
              <a:t> + j]*</a:t>
            </a:r>
            <a:r>
              <a:rPr lang="en-US" sz="1200" err="1"/>
              <a:t>xold</a:t>
            </a:r>
            <a:r>
              <a:rPr lang="en-US" sz="1200"/>
              <a:t>[j];</a:t>
            </a:r>
          </a:p>
          <a:p>
            <a:pPr marL="0" indent="0">
              <a:buNone/>
            </a:pPr>
            <a:r>
              <a:rPr lang="en-US" sz="1200"/>
              <a:t>           }</a:t>
            </a:r>
          </a:p>
          <a:p>
            <a:pPr marL="0" indent="0">
              <a:buNone/>
            </a:pPr>
            <a:r>
              <a:rPr lang="en-US" sz="1200"/>
              <a:t>           </a:t>
            </a:r>
            <a:r>
              <a:rPr lang="en-US" sz="1200" err="1"/>
              <a:t>xnew</a:t>
            </a:r>
            <a:r>
              <a:rPr lang="en-US" sz="1200"/>
              <a:t>[</a:t>
            </a:r>
            <a:r>
              <a:rPr lang="en-US" sz="1200" err="1"/>
              <a:t>i</a:t>
            </a:r>
            <a:r>
              <a:rPr lang="en-US" sz="1200"/>
              <a:t>] = (b[</a:t>
            </a:r>
            <a:r>
              <a:rPr lang="en-US" sz="1200" err="1"/>
              <a:t>i</a:t>
            </a:r>
            <a:r>
              <a:rPr lang="en-US" sz="1200"/>
              <a:t>]-</a:t>
            </a:r>
            <a:r>
              <a:rPr lang="en-US" sz="1200" err="1"/>
              <a:t>xnew</a:t>
            </a:r>
            <a:r>
              <a:rPr lang="en-US" sz="1200"/>
              <a:t>[</a:t>
            </a:r>
            <a:r>
              <a:rPr lang="en-US" sz="1200" err="1"/>
              <a:t>i</a:t>
            </a:r>
            <a:r>
              <a:rPr lang="en-US" sz="1200"/>
              <a:t>])/A[</a:t>
            </a:r>
            <a:r>
              <a:rPr lang="en-US" sz="1200" err="1"/>
              <a:t>i</a:t>
            </a:r>
            <a:r>
              <a:rPr lang="en-US" sz="1200"/>
              <a:t>*</a:t>
            </a:r>
            <a:r>
              <a:rPr lang="en-US" sz="1200" err="1"/>
              <a:t>Ndim+i</a:t>
            </a:r>
            <a:r>
              <a:rPr lang="en-US" sz="1200"/>
              <a:t>];</a:t>
            </a:r>
          </a:p>
          <a:p>
            <a:pPr marL="0" indent="0">
              <a:buNone/>
            </a:pPr>
            <a:r>
              <a:rPr lang="en-US" sz="1200"/>
              <a:t>       }</a:t>
            </a:r>
          </a:p>
          <a:p>
            <a:pPr marL="0" indent="0">
              <a:buNone/>
            </a:pPr>
            <a:r>
              <a:rPr lang="en-US" sz="1200"/>
              <a:t>// test convergence</a:t>
            </a:r>
          </a:p>
          <a:p>
            <a:pPr marL="0" indent="0">
              <a:buNone/>
            </a:pPr>
            <a:r>
              <a:rPr lang="en-US" sz="1200"/>
              <a:t>     </a:t>
            </a:r>
            <a:r>
              <a:rPr lang="en-US" sz="1200" err="1"/>
              <a:t>conv</a:t>
            </a:r>
            <a:r>
              <a:rPr lang="en-US" sz="1200"/>
              <a:t> = 0.0;</a:t>
            </a:r>
          </a:p>
          <a:p>
            <a:pPr marL="0" indent="0">
              <a:buNone/>
            </a:pPr>
            <a:r>
              <a:rPr lang="en-US" sz="1200"/>
              <a:t>     #pragma </a:t>
            </a:r>
            <a:r>
              <a:rPr lang="en-US" sz="1200" err="1"/>
              <a:t>omp</a:t>
            </a:r>
            <a:r>
              <a:rPr lang="en-US" sz="1200"/>
              <a:t> target map(</a:t>
            </a:r>
            <a:r>
              <a:rPr lang="en-US" sz="1200" err="1"/>
              <a:t>to:xnew</a:t>
            </a:r>
            <a:r>
              <a:rPr lang="en-US" sz="1200"/>
              <a:t>[0:Ndim],</a:t>
            </a:r>
            <a:r>
              <a:rPr lang="en-US" sz="1200" err="1"/>
              <a:t>xold</a:t>
            </a:r>
            <a:r>
              <a:rPr lang="en-US" sz="1200"/>
              <a:t>[0:Ndim]) \</a:t>
            </a:r>
          </a:p>
          <a:p>
            <a:pPr marL="0" indent="0">
              <a:buNone/>
            </a:pPr>
            <a:r>
              <a:rPr lang="en-US" sz="1200"/>
              <a:t>                                        map(</a:t>
            </a:r>
            <a:r>
              <a:rPr lang="en-US" sz="1200" err="1"/>
              <a:t>tofrom:conv</a:t>
            </a:r>
            <a:r>
              <a:rPr lang="en-US" sz="1200"/>
              <a:t>)</a:t>
            </a:r>
          </a:p>
          <a:p>
            <a:pPr marL="0" indent="0">
              <a:buNone/>
            </a:pPr>
            <a:r>
              <a:rPr lang="en-US" sz="1200"/>
              <a:t>        #pragma </a:t>
            </a:r>
            <a:r>
              <a:rPr lang="en-US" sz="1200" err="1"/>
              <a:t>omp</a:t>
            </a:r>
            <a:r>
              <a:rPr lang="en-US" sz="1200"/>
              <a:t> teams distribute parallel for private(</a:t>
            </a:r>
            <a:r>
              <a:rPr lang="en-US" sz="1200" err="1"/>
              <a:t>i,tmp</a:t>
            </a:r>
            <a:r>
              <a:rPr lang="en-US" sz="1200"/>
              <a:t>) reduction(+:</a:t>
            </a:r>
            <a:r>
              <a:rPr lang="en-US" sz="1200" err="1"/>
              <a:t>conv</a:t>
            </a:r>
            <a:r>
              <a:rPr lang="en-US" sz="1200"/>
              <a:t>)</a:t>
            </a:r>
          </a:p>
          <a:p>
            <a:pPr marL="0" indent="0">
              <a:buNone/>
            </a:pPr>
            <a:r>
              <a:rPr lang="da-DK" sz="1200"/>
              <a:t>        for (i=0; i&lt;</a:t>
            </a:r>
            <a:r>
              <a:rPr lang="da-DK" sz="1200" err="1"/>
              <a:t>Ndim</a:t>
            </a:r>
            <a:r>
              <a:rPr lang="da-DK" sz="1200"/>
              <a:t>; i++){</a:t>
            </a:r>
          </a:p>
          <a:p>
            <a:pPr marL="0" indent="0">
              <a:buNone/>
            </a:pPr>
            <a:r>
              <a:rPr lang="en-US" sz="1200"/>
              <a:t>            </a:t>
            </a:r>
            <a:r>
              <a:rPr lang="en-US" sz="1200" err="1"/>
              <a:t>tmp</a:t>
            </a:r>
            <a:r>
              <a:rPr lang="en-US" sz="1200"/>
              <a:t>  = </a:t>
            </a:r>
            <a:r>
              <a:rPr lang="en-US" sz="1200" err="1"/>
              <a:t>xnew</a:t>
            </a:r>
            <a:r>
              <a:rPr lang="en-US" sz="1200"/>
              <a:t>[</a:t>
            </a:r>
            <a:r>
              <a:rPr lang="en-US" sz="1200" err="1"/>
              <a:t>i</a:t>
            </a:r>
            <a:r>
              <a:rPr lang="en-US" sz="1200"/>
              <a:t>]-</a:t>
            </a:r>
            <a:r>
              <a:rPr lang="en-US" sz="1200" err="1"/>
              <a:t>xold</a:t>
            </a:r>
            <a:r>
              <a:rPr lang="en-US" sz="1200"/>
              <a:t>[</a:t>
            </a:r>
            <a:r>
              <a:rPr lang="en-US" sz="1200" err="1"/>
              <a:t>i</a:t>
            </a:r>
            <a:r>
              <a:rPr lang="en-US" sz="1200"/>
              <a:t>];</a:t>
            </a:r>
          </a:p>
          <a:p>
            <a:pPr marL="0" indent="0">
              <a:buNone/>
            </a:pPr>
            <a:r>
              <a:rPr lang="en-US" sz="1200"/>
              <a:t>            </a:t>
            </a:r>
            <a:r>
              <a:rPr lang="en-US" sz="1200" err="1"/>
              <a:t>conv</a:t>
            </a:r>
            <a:r>
              <a:rPr lang="en-US" sz="1200"/>
              <a:t> += </a:t>
            </a:r>
            <a:r>
              <a:rPr lang="en-US" sz="1200" err="1"/>
              <a:t>tmp</a:t>
            </a:r>
            <a:r>
              <a:rPr lang="en-US" sz="1200"/>
              <a:t>*</a:t>
            </a:r>
            <a:r>
              <a:rPr lang="en-US" sz="1200" err="1"/>
              <a:t>tmp</a:t>
            </a:r>
            <a:r>
              <a:rPr lang="en-US" sz="1200"/>
              <a:t>;</a:t>
            </a:r>
          </a:p>
          <a:p>
            <a:pPr marL="0" indent="0">
              <a:buNone/>
            </a:pPr>
            <a:r>
              <a:rPr lang="en-US" sz="1200"/>
              <a:t>        }</a:t>
            </a:r>
          </a:p>
          <a:p>
            <a:pPr marL="0" indent="0">
              <a:buNone/>
            </a:pPr>
            <a:r>
              <a:rPr lang="en-US" sz="1200"/>
              <a:t>     </a:t>
            </a:r>
            <a:r>
              <a:rPr lang="en-US" sz="1200" err="1"/>
              <a:t>conv</a:t>
            </a:r>
            <a:r>
              <a:rPr lang="en-US" sz="1200"/>
              <a:t> = </a:t>
            </a:r>
            <a:r>
              <a:rPr lang="en-US" sz="1200" err="1"/>
              <a:t>sqrt</a:t>
            </a:r>
            <a:r>
              <a:rPr lang="en-US" sz="1200"/>
              <a:t>((double)</a:t>
            </a:r>
            <a:r>
              <a:rPr lang="en-US" sz="1200" err="1"/>
              <a:t>conv</a:t>
            </a:r>
            <a:r>
              <a:rPr lang="en-US" sz="1200"/>
              <a:t>);</a:t>
            </a:r>
            <a:endParaRPr lang="ro-RO" sz="1200"/>
          </a:p>
          <a:p>
            <a:pPr marL="0" indent="0">
              <a:buNone/>
            </a:pPr>
            <a:r>
              <a:rPr lang="ro-RO" sz="1200"/>
              <a:t>   }</a:t>
            </a:r>
          </a:p>
          <a:p>
            <a:endParaRPr lang="en-US" sz="1200"/>
          </a:p>
        </p:txBody>
      </p:sp>
      <p:sp>
        <p:nvSpPr>
          <p:cNvPr id="6" name="TextBox 5"/>
          <p:cNvSpPr txBox="1"/>
          <p:nvPr/>
        </p:nvSpPr>
        <p:spPr>
          <a:xfrm>
            <a:off x="5960781" y="736957"/>
            <a:ext cx="3605864" cy="400110"/>
          </a:xfrm>
          <a:prstGeom prst="rect">
            <a:avLst/>
          </a:prstGeom>
          <a:noFill/>
          <a:ln w="22225">
            <a:solidFill>
              <a:srgbClr val="000090"/>
            </a:solidFill>
          </a:ln>
        </p:spPr>
        <p:txBody>
          <a:bodyPr wrap="square" rtlCol="0">
            <a:spAutoFit/>
          </a:bodyPr>
          <a:lstStyle/>
          <a:p>
            <a:r>
              <a:rPr lang="en-US" sz="2000"/>
              <a:t>Typically over 4000 iterations!</a:t>
            </a:r>
          </a:p>
        </p:txBody>
      </p:sp>
      <p:sp>
        <p:nvSpPr>
          <p:cNvPr id="7" name="TextBox 6"/>
          <p:cNvSpPr txBox="1"/>
          <p:nvPr/>
        </p:nvSpPr>
        <p:spPr>
          <a:xfrm>
            <a:off x="6748582" y="1419169"/>
            <a:ext cx="3919418" cy="646331"/>
          </a:xfrm>
          <a:prstGeom prst="rect">
            <a:avLst/>
          </a:prstGeom>
          <a:noFill/>
          <a:ln w="22225">
            <a:solidFill>
              <a:srgbClr val="000090"/>
            </a:solidFill>
          </a:ln>
        </p:spPr>
        <p:txBody>
          <a:bodyPr wrap="square" rtlCol="0">
            <a:spAutoFit/>
          </a:bodyPr>
          <a:lstStyle/>
          <a:p>
            <a:r>
              <a:rPr lang="en-US"/>
              <a:t>For each iteration, </a:t>
            </a:r>
            <a:r>
              <a:rPr lang="en-US">
                <a:solidFill>
                  <a:srgbClr val="C00000"/>
                </a:solidFill>
              </a:rPr>
              <a:t>copy to </a:t>
            </a:r>
            <a:r>
              <a:rPr lang="en-US"/>
              <a:t>device</a:t>
            </a:r>
            <a:br>
              <a:rPr lang="en-US"/>
            </a:br>
            <a:r>
              <a:rPr lang="en-US"/>
              <a:t>(3*Ndim+Ndim</a:t>
            </a:r>
            <a:r>
              <a:rPr lang="en-US" baseline="30000"/>
              <a:t>2</a:t>
            </a:r>
            <a:r>
              <a:rPr lang="en-US"/>
              <a:t>)*</a:t>
            </a:r>
            <a:r>
              <a:rPr lang="en-US" err="1"/>
              <a:t>sizeof</a:t>
            </a:r>
            <a:r>
              <a:rPr lang="en-US"/>
              <a:t>(TYPE) bytes</a:t>
            </a:r>
          </a:p>
        </p:txBody>
      </p:sp>
      <p:sp>
        <p:nvSpPr>
          <p:cNvPr id="8" name="TextBox 7"/>
          <p:cNvSpPr txBox="1"/>
          <p:nvPr/>
        </p:nvSpPr>
        <p:spPr>
          <a:xfrm>
            <a:off x="6792127" y="3799980"/>
            <a:ext cx="3819211" cy="646331"/>
          </a:xfrm>
          <a:prstGeom prst="rect">
            <a:avLst/>
          </a:prstGeom>
          <a:noFill/>
          <a:ln w="22225">
            <a:solidFill>
              <a:srgbClr val="000090"/>
            </a:solidFill>
          </a:ln>
        </p:spPr>
        <p:txBody>
          <a:bodyPr wrap="square" rtlCol="0">
            <a:spAutoFit/>
          </a:bodyPr>
          <a:lstStyle/>
          <a:p>
            <a:r>
              <a:rPr lang="en-US"/>
              <a:t>For each iteration, </a:t>
            </a:r>
            <a:r>
              <a:rPr lang="en-US">
                <a:solidFill>
                  <a:srgbClr val="C00000"/>
                </a:solidFill>
              </a:rPr>
              <a:t>copy from </a:t>
            </a:r>
            <a:r>
              <a:rPr lang="en-US"/>
              <a:t>device 2*</a:t>
            </a:r>
            <a:r>
              <a:rPr lang="en-US" err="1"/>
              <a:t>Ndim</a:t>
            </a:r>
            <a:r>
              <a:rPr lang="en-US"/>
              <a:t>*</a:t>
            </a:r>
            <a:r>
              <a:rPr lang="en-US" err="1"/>
              <a:t>sizeof</a:t>
            </a:r>
            <a:r>
              <a:rPr lang="en-US"/>
              <a:t>(TYPE) bytes </a:t>
            </a:r>
          </a:p>
        </p:txBody>
      </p:sp>
      <p:sp>
        <p:nvSpPr>
          <p:cNvPr id="9" name="TextBox 8"/>
          <p:cNvSpPr txBox="1"/>
          <p:nvPr/>
        </p:nvSpPr>
        <p:spPr>
          <a:xfrm>
            <a:off x="7551037" y="4690777"/>
            <a:ext cx="3016756" cy="923330"/>
          </a:xfrm>
          <a:prstGeom prst="rect">
            <a:avLst/>
          </a:prstGeom>
          <a:noFill/>
          <a:ln w="22225">
            <a:solidFill>
              <a:srgbClr val="000090"/>
            </a:solidFill>
          </a:ln>
        </p:spPr>
        <p:txBody>
          <a:bodyPr wrap="square" rtlCol="0">
            <a:spAutoFit/>
          </a:bodyPr>
          <a:lstStyle/>
          <a:p>
            <a:r>
              <a:rPr lang="en-US"/>
              <a:t>For each iteration, </a:t>
            </a:r>
            <a:r>
              <a:rPr lang="en-US">
                <a:solidFill>
                  <a:srgbClr val="C00000"/>
                </a:solidFill>
              </a:rPr>
              <a:t>copy  to </a:t>
            </a:r>
            <a:r>
              <a:rPr lang="en-US"/>
              <a:t>device 2*</a:t>
            </a:r>
            <a:r>
              <a:rPr lang="en-US" err="1"/>
              <a:t>Ndim</a:t>
            </a:r>
            <a:r>
              <a:rPr lang="en-US"/>
              <a:t>*</a:t>
            </a:r>
            <a:r>
              <a:rPr lang="en-US" err="1"/>
              <a:t>sizeof</a:t>
            </a:r>
            <a:r>
              <a:rPr lang="en-US"/>
              <a:t>(TYPE) bytes </a:t>
            </a:r>
          </a:p>
        </p:txBody>
      </p:sp>
      <p:cxnSp>
        <p:nvCxnSpPr>
          <p:cNvPr id="11" name="Straight Arrow Connector 10"/>
          <p:cNvCxnSpPr>
            <a:endCxn id="9" idx="1"/>
          </p:cNvCxnSpPr>
          <p:nvPr/>
        </p:nvCxnSpPr>
        <p:spPr>
          <a:xfrm>
            <a:off x="7248395" y="5118100"/>
            <a:ext cx="302642" cy="34342"/>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6619242" y="4064001"/>
            <a:ext cx="172884" cy="5914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1"/>
          </p:cNvCxnSpPr>
          <p:nvPr/>
        </p:nvCxnSpPr>
        <p:spPr>
          <a:xfrm flipV="1">
            <a:off x="6587888" y="1742335"/>
            <a:ext cx="160695" cy="6085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13" name="Slide Number Placeholder 3">
            <a:extLst>
              <a:ext uri="{FF2B5EF4-FFF2-40B4-BE49-F238E27FC236}">
                <a16:creationId xmlns:a16="http://schemas.microsoft.com/office/drawing/2014/main" id="{A8910CD2-1186-8B45-BD1A-F7EA7DC38FFB}"/>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716157437"/>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Target data directive</a:t>
            </a:r>
          </a:p>
        </p:txBody>
      </p:sp>
      <p:sp>
        <p:nvSpPr>
          <p:cNvPr id="3" name="Content Placeholder 2"/>
          <p:cNvSpPr>
            <a:spLocks noGrp="1"/>
          </p:cNvSpPr>
          <p:nvPr>
            <p:ph idx="1"/>
          </p:nvPr>
        </p:nvSpPr>
        <p:spPr>
          <a:xfrm>
            <a:off x="1870049" y="772014"/>
            <a:ext cx="7633181" cy="889000"/>
          </a:xfrm>
        </p:spPr>
        <p:txBody>
          <a:bodyPr>
            <a:normAutofit/>
          </a:bodyPr>
          <a:lstStyle/>
          <a:p>
            <a:r>
              <a:rPr lang="en-US" dirty="0"/>
              <a:t>The </a:t>
            </a:r>
            <a:r>
              <a:rPr lang="en-US" b="1" dirty="0">
                <a:solidFill>
                  <a:srgbClr val="800000"/>
                </a:solidFill>
              </a:rPr>
              <a:t>target data </a:t>
            </a:r>
            <a:r>
              <a:rPr lang="en-US" dirty="0"/>
              <a:t>construct creates a target data region … use </a:t>
            </a:r>
            <a:r>
              <a:rPr lang="en-US" b="1" dirty="0">
                <a:solidFill>
                  <a:srgbClr val="800000"/>
                </a:solidFill>
              </a:rPr>
              <a:t>map</a:t>
            </a:r>
            <a:r>
              <a:rPr lang="en-US" dirty="0"/>
              <a:t> clauses for explicit data management</a:t>
            </a:r>
          </a:p>
        </p:txBody>
      </p:sp>
      <p:sp>
        <p:nvSpPr>
          <p:cNvPr id="6" name="Content Placeholder 2"/>
          <p:cNvSpPr txBox="1">
            <a:spLocks/>
          </p:cNvSpPr>
          <p:nvPr/>
        </p:nvSpPr>
        <p:spPr>
          <a:xfrm>
            <a:off x="2797633" y="2763806"/>
            <a:ext cx="8229600" cy="16866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a:p>
        </p:txBody>
      </p:sp>
      <p:sp>
        <p:nvSpPr>
          <p:cNvPr id="4" name="TextBox 3">
            <a:extLst>
              <a:ext uri="{FF2B5EF4-FFF2-40B4-BE49-F238E27FC236}">
                <a16:creationId xmlns:a16="http://schemas.microsoft.com/office/drawing/2014/main" id="{98988BF7-D5C4-8E44-98F7-CFE36FA9D462}"/>
              </a:ext>
            </a:extLst>
          </p:cNvPr>
          <p:cNvSpPr txBox="1"/>
          <p:nvPr/>
        </p:nvSpPr>
        <p:spPr>
          <a:xfrm>
            <a:off x="1633688" y="3607120"/>
            <a:ext cx="2503587" cy="923330"/>
          </a:xfrm>
          <a:prstGeom prst="rect">
            <a:avLst/>
          </a:prstGeom>
          <a:noFill/>
          <a:ln>
            <a:solidFill>
              <a:schemeClr val="tx1"/>
            </a:solidFill>
          </a:ln>
        </p:spPr>
        <p:txBody>
          <a:bodyPr wrap="square" rtlCol="0">
            <a:spAutoFit/>
          </a:bodyPr>
          <a:lstStyle/>
          <a:p>
            <a:pPr algn="ctr"/>
            <a:r>
              <a:rPr lang="en-US" sz="1600" dirty="0"/>
              <a:t>one or more </a:t>
            </a:r>
            <a:r>
              <a:rPr lang="en-US" b="1" kern="0" dirty="0">
                <a:solidFill>
                  <a:srgbClr val="800000"/>
                </a:solidFill>
                <a:latin typeface="Arial" pitchFamily="34" charset="0"/>
              </a:rPr>
              <a:t>target regions </a:t>
            </a:r>
            <a:r>
              <a:rPr lang="en-US" sz="1600" dirty="0"/>
              <a:t>work within the </a:t>
            </a:r>
            <a:r>
              <a:rPr lang="en-US" b="1" kern="0" dirty="0">
                <a:solidFill>
                  <a:srgbClr val="800000"/>
                </a:solidFill>
                <a:latin typeface="Arial" pitchFamily="34" charset="0"/>
              </a:rPr>
              <a:t>target data region</a:t>
            </a:r>
          </a:p>
        </p:txBody>
      </p:sp>
      <p:sp>
        <p:nvSpPr>
          <p:cNvPr id="7" name="Content Placeholder 2">
            <a:extLst>
              <a:ext uri="{FF2B5EF4-FFF2-40B4-BE49-F238E27FC236}">
                <a16:creationId xmlns:a16="http://schemas.microsoft.com/office/drawing/2014/main" id="{83A1462E-4CB8-6542-A167-3397F2737AF2}"/>
              </a:ext>
            </a:extLst>
          </p:cNvPr>
          <p:cNvSpPr txBox="1">
            <a:spLocks/>
          </p:cNvSpPr>
          <p:nvPr/>
        </p:nvSpPr>
        <p:spPr bwMode="auto">
          <a:xfrm>
            <a:off x="4543432" y="2567863"/>
            <a:ext cx="5928632" cy="335221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1800" b="1" kern="0" dirty="0">
                <a:solidFill>
                  <a:srgbClr val="800000"/>
                </a:solidFill>
              </a:rPr>
              <a:t>#pragma </a:t>
            </a:r>
            <a:r>
              <a:rPr lang="en-US" sz="1800" b="1" kern="0" dirty="0" err="1">
                <a:solidFill>
                  <a:srgbClr val="800000"/>
                </a:solidFill>
              </a:rPr>
              <a:t>omp</a:t>
            </a:r>
            <a:r>
              <a:rPr lang="en-US" sz="1800" b="1" kern="0" dirty="0">
                <a:solidFill>
                  <a:srgbClr val="800000"/>
                </a:solidFill>
              </a:rPr>
              <a:t> target data map(</a:t>
            </a:r>
            <a:r>
              <a:rPr lang="en-US" sz="1800" b="1" kern="0" dirty="0" err="1">
                <a:solidFill>
                  <a:srgbClr val="800000"/>
                </a:solidFill>
              </a:rPr>
              <a:t>to:A</a:t>
            </a:r>
            <a:r>
              <a:rPr lang="en-US" sz="1800" b="1" kern="0" dirty="0">
                <a:solidFill>
                  <a:srgbClr val="800000"/>
                </a:solidFill>
              </a:rPr>
              <a:t>, B) map(from: C)</a:t>
            </a:r>
            <a:br>
              <a:rPr lang="en-US" sz="1800" b="1" kern="0" dirty="0">
                <a:solidFill>
                  <a:srgbClr val="800000"/>
                </a:solidFill>
                <a:cs typeface="Arial"/>
              </a:rPr>
            </a:br>
            <a:r>
              <a:rPr lang="en-US" sz="1800" kern="0" dirty="0"/>
              <a:t>{</a:t>
            </a:r>
            <a:br>
              <a:rPr lang="en-US" sz="1800" kern="0" dirty="0"/>
            </a:br>
            <a:r>
              <a:rPr lang="en-US" sz="1800" kern="0" dirty="0"/>
              <a:t>     </a:t>
            </a:r>
            <a:r>
              <a:rPr lang="en-US" sz="1800" b="1" kern="0" dirty="0">
                <a:solidFill>
                  <a:srgbClr val="800000"/>
                </a:solidFill>
              </a:rPr>
              <a:t>#pragma </a:t>
            </a:r>
            <a:r>
              <a:rPr lang="en-US" sz="1800" b="1" kern="0" dirty="0" err="1">
                <a:solidFill>
                  <a:srgbClr val="800000"/>
                </a:solidFill>
              </a:rPr>
              <a:t>omp</a:t>
            </a:r>
            <a:r>
              <a:rPr lang="en-US" sz="1800" b="1" kern="0" dirty="0">
                <a:solidFill>
                  <a:srgbClr val="800000"/>
                </a:solidFill>
              </a:rPr>
              <a:t> target</a:t>
            </a:r>
            <a:br>
              <a:rPr lang="en-US" sz="1800" b="1" kern="0" dirty="0">
                <a:solidFill>
                  <a:srgbClr val="800000"/>
                </a:solidFill>
                <a:cs typeface="Arial"/>
              </a:rPr>
            </a:br>
            <a:r>
              <a:rPr lang="en-US" sz="1800" kern="0" dirty="0"/>
              <a:t>           {do lots of stuff with A, B and C}</a:t>
            </a:r>
            <a:br>
              <a:rPr lang="en-US" sz="1800" kern="0" dirty="0"/>
            </a:br>
            <a:br>
              <a:rPr lang="en-US" sz="1800" kern="0" dirty="0"/>
            </a:br>
            <a:r>
              <a:rPr lang="en-US" sz="1800" kern="0" dirty="0"/>
              <a:t>     {do something on the host}</a:t>
            </a:r>
            <a:br>
              <a:rPr lang="en-US" sz="1800" kern="0" dirty="0"/>
            </a:br>
            <a:br>
              <a:rPr lang="en-US" sz="1800" kern="0" dirty="0"/>
            </a:br>
            <a:r>
              <a:rPr lang="en-US" sz="1800" kern="0" dirty="0"/>
              <a:t>     </a:t>
            </a:r>
            <a:r>
              <a:rPr lang="en-US" sz="1800" b="1" kern="0" dirty="0">
                <a:solidFill>
                  <a:srgbClr val="800000"/>
                </a:solidFill>
              </a:rPr>
              <a:t>#pragma </a:t>
            </a:r>
            <a:r>
              <a:rPr lang="en-US" sz="1800" b="1" kern="0" dirty="0" err="1">
                <a:solidFill>
                  <a:srgbClr val="800000"/>
                </a:solidFill>
              </a:rPr>
              <a:t>omp</a:t>
            </a:r>
            <a:r>
              <a:rPr lang="en-US" sz="1800" b="1" kern="0" dirty="0">
                <a:solidFill>
                  <a:srgbClr val="800000"/>
                </a:solidFill>
              </a:rPr>
              <a:t> target</a:t>
            </a:r>
            <a:br>
              <a:rPr lang="en-US" sz="1800" b="1" kern="0" dirty="0">
                <a:solidFill>
                  <a:srgbClr val="800000"/>
                </a:solidFill>
                <a:cs typeface="Arial"/>
              </a:rPr>
            </a:br>
            <a:r>
              <a:rPr lang="en-US" sz="1800" kern="0" dirty="0"/>
              <a:t>           {do lots of stuff with A, B, and C}</a:t>
            </a:r>
            <a:br>
              <a:rPr lang="en-US" sz="1800" kern="0" dirty="0"/>
            </a:br>
            <a:r>
              <a:rPr lang="en-US" sz="1800" kern="0" dirty="0"/>
              <a:t>}</a:t>
            </a:r>
            <a:endParaRPr lang="en-US" sz="1800" kern="0" dirty="0">
              <a:cs typeface="Arial"/>
            </a:endParaRPr>
          </a:p>
        </p:txBody>
      </p:sp>
      <p:sp>
        <p:nvSpPr>
          <p:cNvPr id="8" name="TextBox 7">
            <a:extLst>
              <a:ext uri="{FF2B5EF4-FFF2-40B4-BE49-F238E27FC236}">
                <a16:creationId xmlns:a16="http://schemas.microsoft.com/office/drawing/2014/main" id="{AFF87279-F975-E046-9E9D-3DA9F2A6A12F}"/>
              </a:ext>
            </a:extLst>
          </p:cNvPr>
          <p:cNvSpPr txBox="1"/>
          <p:nvPr/>
        </p:nvSpPr>
        <p:spPr>
          <a:xfrm>
            <a:off x="1779178" y="1736866"/>
            <a:ext cx="2592593" cy="830997"/>
          </a:xfrm>
          <a:prstGeom prst="rect">
            <a:avLst/>
          </a:prstGeom>
          <a:noFill/>
          <a:ln>
            <a:solidFill>
              <a:schemeClr val="tx1"/>
            </a:solidFill>
          </a:ln>
        </p:spPr>
        <p:txBody>
          <a:bodyPr wrap="square" rtlCol="0">
            <a:spAutoFit/>
          </a:bodyPr>
          <a:lstStyle/>
          <a:p>
            <a:pPr algn="ctr"/>
            <a:r>
              <a:rPr lang="en-US" sz="1600" dirty="0"/>
              <a:t>Data is mapped onto the device at the beginning of the construct</a:t>
            </a:r>
            <a:endParaRPr lang="en-US" sz="1600" dirty="0">
              <a:cs typeface="Arial"/>
            </a:endParaRPr>
          </a:p>
        </p:txBody>
      </p:sp>
      <p:sp>
        <p:nvSpPr>
          <p:cNvPr id="5" name="Left Brace 4">
            <a:extLst>
              <a:ext uri="{FF2B5EF4-FFF2-40B4-BE49-F238E27FC236}">
                <a16:creationId xmlns:a16="http://schemas.microsoft.com/office/drawing/2014/main" id="{3C359B93-3FF4-5E48-A07F-1293AC344E5A}"/>
              </a:ext>
            </a:extLst>
          </p:cNvPr>
          <p:cNvSpPr/>
          <p:nvPr/>
        </p:nvSpPr>
        <p:spPr bwMode="auto">
          <a:xfrm>
            <a:off x="4116075" y="2997161"/>
            <a:ext cx="298586" cy="351651"/>
          </a:xfrm>
          <a:prstGeom prst="leftBrace">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10" name="Straight Arrow Connector 9">
            <a:extLst>
              <a:ext uri="{FF2B5EF4-FFF2-40B4-BE49-F238E27FC236}">
                <a16:creationId xmlns:a16="http://schemas.microsoft.com/office/drawing/2014/main" id="{602A1632-E9C3-E04E-AA42-2DD7B3414454}"/>
              </a:ext>
            </a:extLst>
          </p:cNvPr>
          <p:cNvCxnSpPr>
            <a:cxnSpLocks/>
            <a:stCxn id="8" idx="2"/>
          </p:cNvCxnSpPr>
          <p:nvPr/>
        </p:nvCxnSpPr>
        <p:spPr bwMode="auto">
          <a:xfrm>
            <a:off x="3075475" y="2567862"/>
            <a:ext cx="1425067" cy="368806"/>
          </a:xfrm>
          <a:prstGeom prst="straightConnector1">
            <a:avLst/>
          </a:prstGeom>
          <a:noFill/>
          <a:ln w="1905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A0AC3F1E-FF64-7B42-BBB5-F31B3E17A2DB}"/>
              </a:ext>
            </a:extLst>
          </p:cNvPr>
          <p:cNvCxnSpPr>
            <a:cxnSpLocks/>
            <a:stCxn id="17" idx="1"/>
          </p:cNvCxnSpPr>
          <p:nvPr/>
        </p:nvCxnSpPr>
        <p:spPr bwMode="auto">
          <a:xfrm flipH="1" flipV="1">
            <a:off x="4667661" y="5293752"/>
            <a:ext cx="583251" cy="674975"/>
          </a:xfrm>
          <a:prstGeom prst="straightConnector1">
            <a:avLst/>
          </a:prstGeom>
          <a:noFill/>
          <a:ln w="1905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1341CA53-A9EE-BF4C-AE1D-926A18F29561}"/>
              </a:ext>
            </a:extLst>
          </p:cNvPr>
          <p:cNvSpPr txBox="1"/>
          <p:nvPr/>
        </p:nvSpPr>
        <p:spPr>
          <a:xfrm>
            <a:off x="5250912" y="5553228"/>
            <a:ext cx="2592593" cy="830997"/>
          </a:xfrm>
          <a:prstGeom prst="rect">
            <a:avLst/>
          </a:prstGeom>
          <a:noFill/>
          <a:ln>
            <a:solidFill>
              <a:schemeClr val="tx1"/>
            </a:solidFill>
          </a:ln>
        </p:spPr>
        <p:txBody>
          <a:bodyPr wrap="square" rtlCol="0">
            <a:spAutoFit/>
          </a:bodyPr>
          <a:lstStyle/>
          <a:p>
            <a:pPr algn="ctr"/>
            <a:r>
              <a:rPr lang="en-US" sz="1600" dirty="0"/>
              <a:t>Data is mapped back to the host at the end of the target data region</a:t>
            </a:r>
            <a:endParaRPr lang="en-US" sz="1600" dirty="0">
              <a:cs typeface="Arial"/>
            </a:endParaRPr>
          </a:p>
        </p:txBody>
      </p:sp>
      <p:sp>
        <p:nvSpPr>
          <p:cNvPr id="13" name="Slide Number Placeholder 3">
            <a:extLst>
              <a:ext uri="{FF2B5EF4-FFF2-40B4-BE49-F238E27FC236}">
                <a16:creationId xmlns:a16="http://schemas.microsoft.com/office/drawing/2014/main" id="{D5A00953-798E-7C4F-8055-E69BFF7518CB}"/>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257</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015661146"/>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3539"/>
            <a:ext cx="8229600" cy="572077"/>
          </a:xfrm>
        </p:spPr>
        <p:txBody>
          <a:bodyPr>
            <a:normAutofit/>
          </a:bodyPr>
          <a:lstStyle/>
          <a:p>
            <a:r>
              <a:rPr lang="en-US" dirty="0"/>
              <a:t>Jacobi Solver (Par Target Data, 1/2)</a:t>
            </a:r>
          </a:p>
        </p:txBody>
      </p:sp>
      <p:sp>
        <p:nvSpPr>
          <p:cNvPr id="3" name="Content Placeholder 2"/>
          <p:cNvSpPr>
            <a:spLocks noGrp="1"/>
          </p:cNvSpPr>
          <p:nvPr>
            <p:ph idx="1"/>
          </p:nvPr>
        </p:nvSpPr>
        <p:spPr>
          <a:xfrm>
            <a:off x="1678781" y="866282"/>
            <a:ext cx="8834438" cy="5290384"/>
          </a:xfrm>
        </p:spPr>
        <p:txBody>
          <a:bodyPr>
            <a:noAutofit/>
          </a:bodyPr>
          <a:lstStyle/>
          <a:p>
            <a:pPr marL="0" indent="0">
              <a:buNone/>
            </a:pPr>
            <a:r>
              <a:rPr lang="en-US" sz="1800" dirty="0"/>
              <a:t> </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endParaRPr lang="en-US" sz="1800" b="1" dirty="0">
              <a:solidFill>
                <a:srgbClr val="800000"/>
              </a:solidFill>
            </a:endParaRP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 </a:t>
            </a:r>
            <a:r>
              <a:rPr lang="en-US" sz="1800" b="1" dirty="0" err="1">
                <a:solidFill>
                  <a:srgbClr val="800000"/>
                </a:solidFill>
              </a:rPr>
              <a:t>firstprivate</a:t>
            </a:r>
            <a:r>
              <a:rPr lang="en-US" sz="1800" b="1" dirty="0">
                <a:solidFill>
                  <a:srgbClr val="800000"/>
                </a:solidFill>
              </a:rPr>
              <a:t>(</a:t>
            </a:r>
            <a:r>
              <a:rPr lang="en-US" sz="1800" b="1" dirty="0" err="1">
                <a:solidFill>
                  <a:srgbClr val="800000"/>
                </a:solidFill>
              </a:rPr>
              <a:t>xnew,xold</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
        <p:nvSpPr>
          <p:cNvPr id="4" name="Slide Number Placeholder 3">
            <a:extLst>
              <a:ext uri="{FF2B5EF4-FFF2-40B4-BE49-F238E27FC236}">
                <a16:creationId xmlns:a16="http://schemas.microsoft.com/office/drawing/2014/main" id="{2FA66EBA-3BE4-4E4E-9CBC-BD2EB58F4061}"/>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258</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957031556"/>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637"/>
            <a:ext cx="8229600" cy="572077"/>
          </a:xfrm>
        </p:spPr>
        <p:txBody>
          <a:bodyPr>
            <a:normAutofit/>
          </a:bodyPr>
          <a:lstStyle/>
          <a:p>
            <a:r>
              <a:rPr lang="en-US" dirty="0"/>
              <a:t>Jacobi Solver (Par Target Data, 2/2)</a:t>
            </a:r>
          </a:p>
        </p:txBody>
      </p:sp>
      <p:sp>
        <p:nvSpPr>
          <p:cNvPr id="4" name="Content Placeholder 2"/>
          <p:cNvSpPr txBox="1">
            <a:spLocks/>
          </p:cNvSpPr>
          <p:nvPr/>
        </p:nvSpPr>
        <p:spPr>
          <a:xfrm>
            <a:off x="1833564" y="736957"/>
            <a:ext cx="8834437" cy="58075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 test convergence</a:t>
            </a:r>
          </a:p>
          <a:p>
            <a:pPr marL="0" indent="0">
              <a:buNone/>
            </a:pPr>
            <a:r>
              <a:rPr lang="en-US" sz="1800" dirty="0"/>
              <a:t>conv = 0.0;</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a:t>
            </a:r>
            <a:r>
              <a:rPr lang="en-US" sz="1800" b="1" dirty="0" err="1">
                <a:solidFill>
                  <a:srgbClr val="800000"/>
                </a:solidFill>
              </a:rPr>
              <a:t>conv</a:t>
            </a:r>
            <a:r>
              <a:rPr lang="en-US" sz="1800" b="1" dirty="0">
                <a:solidFill>
                  <a:srgbClr val="800000"/>
                </a:solidFill>
              </a:rPr>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a:t>
            </a:r>
            <a:r>
              <a:rPr lang="en-US" sz="1800" b="1" dirty="0" err="1">
                <a:solidFill>
                  <a:srgbClr val="800000"/>
                </a:solidFill>
              </a:rPr>
              <a:t>firstprivate</a:t>
            </a:r>
            <a:r>
              <a:rPr lang="en-US" sz="1800" b="1" dirty="0">
                <a:solidFill>
                  <a:srgbClr val="800000"/>
                </a:solidFill>
              </a:rPr>
              <a:t>(</a:t>
            </a:r>
            <a:r>
              <a:rPr lang="en-US" sz="1800" b="1" dirty="0" err="1">
                <a:solidFill>
                  <a:srgbClr val="800000"/>
                </a:solidFill>
              </a:rPr>
              <a:t>xnew,xold</a:t>
            </a:r>
            <a:r>
              <a:rPr lang="en-US" sz="1800" b="1" dirty="0">
                <a:solidFill>
                  <a:srgbClr val="800000"/>
                </a:solidFill>
              </a:rPr>
              <a:t>)  reduction(+:conv)</a:t>
            </a:r>
            <a:r>
              <a:rPr lang="da-DK" sz="1800" dirty="0"/>
              <a:t>     </a:t>
            </a:r>
          </a:p>
          <a:p>
            <a:pPr marL="0" indent="0">
              <a:buNone/>
            </a:pPr>
            <a:r>
              <a:rPr lang="da-DK" sz="1800" dirty="0"/>
              <a:t>     for (i=0; i&lt;Ndim; i++){</a:t>
            </a:r>
          </a:p>
          <a:p>
            <a:pPr marL="0" inden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None/>
            </a:pPr>
            <a:r>
              <a:rPr lang="en-US" sz="1800" dirty="0"/>
              <a:t>         </a:t>
            </a:r>
            <a:r>
              <a:rPr lang="en-US" sz="1800" dirty="0" err="1"/>
              <a:t>conv</a:t>
            </a:r>
            <a:r>
              <a:rPr lang="en-US" sz="1800" dirty="0"/>
              <a:t> += </a:t>
            </a:r>
            <a:r>
              <a:rPr lang="en-US" sz="1800" dirty="0" err="1"/>
              <a:t>tmp</a:t>
            </a:r>
            <a:r>
              <a:rPr lang="en-US" sz="1800" dirty="0"/>
              <a:t>*</a:t>
            </a:r>
            <a:r>
              <a:rPr lang="en-US" sz="1800" dirty="0" err="1"/>
              <a:t>tmp</a:t>
            </a:r>
            <a:r>
              <a:rPr lang="en-US" sz="1800" dirty="0"/>
              <a:t>;</a:t>
            </a:r>
          </a:p>
          <a:p>
            <a:pPr marL="0" indent="0">
              <a:buNone/>
            </a:pPr>
            <a:r>
              <a:rPr lang="en-US" sz="1800" dirty="0"/>
              <a:t>     }</a:t>
            </a:r>
          </a:p>
          <a:p>
            <a:pPr marL="0" indent="0">
              <a:buNone/>
            </a:pPr>
            <a:r>
              <a:rPr lang="en-US" sz="1800" dirty="0"/>
              <a:t>// end target region</a:t>
            </a:r>
          </a:p>
          <a:p>
            <a:pPr marL="0" indent="0">
              <a:buNone/>
            </a:pPr>
            <a:r>
              <a:rPr lang="en-US" sz="1800" dirty="0"/>
              <a:t> conv = sqrt((double)conv);</a:t>
            </a:r>
          </a:p>
          <a:p>
            <a:pPr marL="0" indent="0">
              <a:buNone/>
            </a:pPr>
            <a:endParaRPr lang="en-US" sz="1800" dirty="0"/>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p>
          <a:p>
            <a:pPr marL="0" indent="0">
              <a:buNone/>
            </a:pPr>
            <a:r>
              <a:rPr lang="en-US" sz="1800" dirty="0"/>
              <a:t>} // end while loop</a:t>
            </a:r>
          </a:p>
        </p:txBody>
      </p:sp>
      <p:graphicFrame>
        <p:nvGraphicFramePr>
          <p:cNvPr id="5" name="Table 4"/>
          <p:cNvGraphicFramePr>
            <a:graphicFrameLocks noGrp="1"/>
          </p:cNvGraphicFramePr>
          <p:nvPr/>
        </p:nvGraphicFramePr>
        <p:xfrm>
          <a:off x="5397502" y="4050847"/>
          <a:ext cx="5011467" cy="1376680"/>
        </p:xfrm>
        <a:graphic>
          <a:graphicData uri="http://schemas.openxmlformats.org/drawingml/2006/table">
            <a:tbl>
              <a:tblPr firstRow="1" bandRow="1">
                <a:tableStyleId>{5940675A-B579-460E-94D1-54222C63F5DA}</a:tableStyleId>
              </a:tblPr>
              <a:tblGrid>
                <a:gridCol w="1222974">
                  <a:extLst>
                    <a:ext uri="{9D8B030D-6E8A-4147-A177-3AD203B41FA5}">
                      <a16:colId xmlns:a16="http://schemas.microsoft.com/office/drawing/2014/main" val="20000"/>
                    </a:ext>
                  </a:extLst>
                </a:gridCol>
                <a:gridCol w="2120801">
                  <a:extLst>
                    <a:ext uri="{9D8B030D-6E8A-4147-A177-3AD203B41FA5}">
                      <a16:colId xmlns:a16="http://schemas.microsoft.com/office/drawing/2014/main" val="20001"/>
                    </a:ext>
                  </a:extLst>
                </a:gridCol>
                <a:gridCol w="1667692">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dirty="0"/>
                        <a:t>Implementation</a:t>
                      </a:r>
                    </a:p>
                  </a:txBody>
                  <a:tcPr/>
                </a:tc>
                <a:tc>
                  <a:txBody>
                    <a:bodyPr/>
                    <a:lstStyle/>
                    <a:p>
                      <a:r>
                        <a:rPr lang="en-US" dirty="0" err="1"/>
                        <a:t>Ndim</a:t>
                      </a:r>
                      <a:r>
                        <a:rPr lang="en-US" dirty="0"/>
                        <a:t> = 4096</a:t>
                      </a:r>
                    </a:p>
                  </a:txBody>
                  <a:tcPr/>
                </a:tc>
                <a:extLst>
                  <a:ext uri="{0D108BD9-81ED-4DB2-BD59-A6C34878D82A}">
                    <a16:rowId xmlns:a16="http://schemas.microsoft.com/office/drawing/2014/main" val="10000"/>
                  </a:ext>
                </a:extLst>
              </a:tr>
              <a:tr h="370840">
                <a:tc rowSpan="2">
                  <a:txBody>
                    <a:bodyPr/>
                    <a:lstStyle/>
                    <a:p>
                      <a:r>
                        <a:rPr lang="en-US" dirty="0"/>
                        <a:t>NVIDA® K20X™ GPU</a:t>
                      </a:r>
                    </a:p>
                  </a:txBody>
                  <a:tcPr/>
                </a:tc>
                <a:tc>
                  <a:txBody>
                    <a:bodyPr/>
                    <a:lstStyle/>
                    <a:p>
                      <a:r>
                        <a:rPr lang="en-US" dirty="0"/>
                        <a:t>Target </a:t>
                      </a:r>
                      <a:r>
                        <a:rPr lang="en-US" dirty="0" err="1"/>
                        <a:t>dir</a:t>
                      </a:r>
                      <a:r>
                        <a:rPr lang="en-US" baseline="0" dirty="0"/>
                        <a:t> per loop</a:t>
                      </a:r>
                      <a:endParaRPr lang="en-US" dirty="0"/>
                    </a:p>
                  </a:txBody>
                  <a:tcPr/>
                </a:tc>
                <a:tc>
                  <a:txBody>
                    <a:bodyPr/>
                    <a:lstStyle/>
                    <a:p>
                      <a:r>
                        <a:rPr lang="en-US" dirty="0"/>
                        <a:t>131.94 </a:t>
                      </a:r>
                      <a:r>
                        <a:rPr lang="en-US" dirty="0" err="1"/>
                        <a:t>secs</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Above</a:t>
                      </a:r>
                      <a:r>
                        <a:rPr lang="en-US" baseline="0" dirty="0"/>
                        <a:t> plus target data region</a:t>
                      </a:r>
                      <a:endParaRPr lang="en-US" dirty="0"/>
                    </a:p>
                  </a:txBody>
                  <a:tcPr/>
                </a:tc>
                <a:tc>
                  <a:txBody>
                    <a:bodyPr/>
                    <a:lstStyle/>
                    <a:p>
                      <a:r>
                        <a:rPr lang="en-US" dirty="0"/>
                        <a:t>18.37 </a:t>
                      </a:r>
                      <a:r>
                        <a:rPr lang="en-US" dirty="0" err="1"/>
                        <a:t>secs</a:t>
                      </a:r>
                      <a:endParaRPr lang="en-US"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523687" y="6604963"/>
            <a:ext cx="4333231" cy="276999"/>
          </a:xfrm>
          <a:prstGeom prst="rect">
            <a:avLst/>
          </a:prstGeom>
          <a:noFill/>
        </p:spPr>
        <p:txBody>
          <a:bodyPr wrap="square" rtlCol="0">
            <a:spAutoFit/>
          </a:bodyPr>
          <a:lstStyle/>
          <a:p>
            <a:r>
              <a:rPr lang="en-US" sz="1200" dirty="0"/>
              <a:t>Third party names are the property of their owners.</a:t>
            </a:r>
          </a:p>
        </p:txBody>
      </p:sp>
      <p:sp>
        <p:nvSpPr>
          <p:cNvPr id="6" name="Slide Number Placeholder 3">
            <a:extLst>
              <a:ext uri="{FF2B5EF4-FFF2-40B4-BE49-F238E27FC236}">
                <a16:creationId xmlns:a16="http://schemas.microsoft.com/office/drawing/2014/main" id="{1E875796-E8B4-2046-B304-712A4DB1D47D}"/>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259</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7402739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pPr>
                <a:defRPr/>
              </a:pPr>
              <a:t>26</a:t>
            </a:fld>
            <a:endParaRPr lang="en-US" altLang="zh-CN"/>
          </a:p>
        </p:txBody>
      </p:sp>
      <p:sp>
        <p:nvSpPr>
          <p:cNvPr id="2765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Serial PI Program</a:t>
            </a:r>
          </a:p>
        </p:txBody>
      </p:sp>
      <p:sp>
        <p:nvSpPr>
          <p:cNvPr id="27652" name="Rectangle 3"/>
          <p:cNvSpPr>
            <a:spLocks noChangeArrowheads="1"/>
          </p:cNvSpPr>
          <p:nvPr/>
        </p:nvSpPr>
        <p:spPr bwMode="auto">
          <a:xfrm>
            <a:off x="2438400" y="2057400"/>
            <a:ext cx="7696200" cy="369974"/>
          </a:xfrm>
          <a:prstGeom prst="rect">
            <a:avLst/>
          </a:prstGeom>
          <a:noFill/>
          <a:ln w="9525">
            <a:noFill/>
            <a:miter lim="800000"/>
            <a:headEnd/>
            <a:tailEnd/>
          </a:ln>
        </p:spPr>
        <p:txBody>
          <a:bodyPr lIns="92075" tIns="46038" rIns="92075" bIns="46038">
            <a:spAutoFit/>
          </a:bodyPr>
          <a:lstStyle/>
          <a:p>
            <a:pPr algn="l">
              <a:spcBef>
                <a:spcPct val="50000"/>
              </a:spcBef>
            </a:pPr>
            <a:endParaRPr lang="zh-CN" altLang="en-US">
              <a:latin typeface="Arial" charset="0"/>
            </a:endParaRPr>
          </a:p>
        </p:txBody>
      </p:sp>
      <p:sp>
        <p:nvSpPr>
          <p:cNvPr id="3139588" name="Rectangle 4"/>
          <p:cNvSpPr>
            <a:spLocks noChangeArrowheads="1"/>
          </p:cNvSpPr>
          <p:nvPr/>
        </p:nvSpPr>
        <p:spPr bwMode="auto">
          <a:xfrm>
            <a:off x="2971800" y="1367118"/>
            <a:ext cx="6629400" cy="5017400"/>
          </a:xfrm>
          <a:prstGeom prst="rect">
            <a:avLst/>
          </a:prstGeom>
          <a:noFill/>
          <a:ln w="9525">
            <a:noFill/>
            <a:miter lim="800000"/>
            <a:headEnd/>
            <a:tailEnd/>
          </a:ln>
          <a:effectLst/>
        </p:spPr>
        <p:txBody>
          <a:bodyPr lIns="92075" tIns="46038" rIns="92075" bIns="46038">
            <a:spAutoFit/>
          </a:bodyPr>
          <a:lstStyle/>
          <a:p>
            <a:pPr algn="l" eaLnBrk="0" hangingPunct="0">
              <a:defRPr/>
            </a:pPr>
            <a:r>
              <a:rPr lang="en-US" altLang="zh-CN" sz="2000" b="1" dirty="0">
                <a:solidFill>
                  <a:srgbClr val="C00000"/>
                </a:solidFill>
                <a:latin typeface="Arial" charset="0"/>
              </a:rPr>
              <a:t>#include &lt;</a:t>
            </a:r>
            <a:r>
              <a:rPr lang="en-US" altLang="zh-CN" sz="2000" b="1" dirty="0" err="1">
                <a:solidFill>
                  <a:srgbClr val="C00000"/>
                </a:solidFill>
                <a:latin typeface="Arial" charset="0"/>
              </a:rPr>
              <a:t>omp.h</a:t>
            </a:r>
            <a:r>
              <a:rPr lang="en-US" altLang="zh-CN" sz="2000" b="1" dirty="0">
                <a:solidFill>
                  <a:srgbClr val="C00000"/>
                </a:solidFill>
                <a:latin typeface="Arial" charset="0"/>
              </a:rPr>
              <a:t>&gt;</a:t>
            </a:r>
          </a:p>
          <a:p>
            <a:pPr algn="l" eaLnBrk="0" hangingPunct="0">
              <a:defRPr/>
            </a:pPr>
            <a:r>
              <a:rPr lang="en-US" altLang="zh-CN" sz="2000" dirty="0">
                <a:latin typeface="Arial" charset="0"/>
              </a:rPr>
              <a:t>static long </a:t>
            </a:r>
            <a:r>
              <a:rPr lang="en-US" altLang="zh-CN" sz="2000" dirty="0" err="1">
                <a:latin typeface="Arial" charset="0"/>
              </a:rPr>
              <a:t>num_steps</a:t>
            </a:r>
            <a:r>
              <a:rPr lang="en-US" altLang="zh-CN" sz="2000" dirty="0">
                <a:latin typeface="Arial" charset="0"/>
              </a:rPr>
              <a:t> = 100000;</a:t>
            </a:r>
          </a:p>
          <a:p>
            <a:pPr algn="l" eaLnBrk="0" hangingPunct="0">
              <a:defRPr/>
            </a:pPr>
            <a:r>
              <a:rPr lang="en-US" altLang="zh-CN" sz="2000" dirty="0">
                <a:latin typeface="Arial" charset="0"/>
              </a:rPr>
              <a:t>double step;</a:t>
            </a:r>
          </a:p>
          <a:p>
            <a:pPr algn="l" eaLnBrk="0" hangingPunct="0">
              <a:defRPr/>
            </a:pPr>
            <a:r>
              <a:rPr lang="en-US" altLang="zh-CN" sz="2000" dirty="0" err="1">
                <a:latin typeface="Arial" charset="0"/>
              </a:rPr>
              <a:t>int</a:t>
            </a:r>
            <a:r>
              <a:rPr lang="en-US" altLang="zh-CN" sz="2000" dirty="0">
                <a:latin typeface="Arial" charset="0"/>
              </a:rPr>
              <a:t> main ()</a:t>
            </a:r>
          </a:p>
          <a:p>
            <a:pPr algn="l" eaLnBrk="0" hangingPunct="0">
              <a:defRPr/>
            </a:pPr>
            <a:r>
              <a:rPr lang="en-US" altLang="zh-CN" sz="2000" dirty="0">
                <a:latin typeface="Arial" charset="0"/>
              </a:rPr>
              <a:t>{	  </a:t>
            </a:r>
            <a:r>
              <a:rPr lang="en-US" altLang="zh-CN" sz="2000" dirty="0" err="1">
                <a:latin typeface="Arial" charset="0"/>
              </a:rPr>
              <a:t>int</a:t>
            </a:r>
            <a:r>
              <a:rPr lang="en-US" altLang="zh-CN" sz="2000" dirty="0">
                <a:latin typeface="Arial" charset="0"/>
              </a:rPr>
              <a:t> i; 	  double x, pi, sum = 0.0;</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step = 1.0/(double) </a:t>
            </a:r>
            <a:r>
              <a:rPr lang="en-US" altLang="zh-CN" sz="2000" dirty="0" err="1">
                <a:latin typeface="Arial" charset="0"/>
              </a:rPr>
              <a:t>num_steps</a:t>
            </a:r>
            <a:r>
              <a:rPr lang="en-US" altLang="zh-CN" sz="2000" dirty="0">
                <a:latin typeface="Arial" charset="0"/>
              </a:rPr>
              <a:t>;</a:t>
            </a:r>
          </a:p>
          <a:p>
            <a:pPr algn="l" eaLnBrk="0" hangingPunct="0">
              <a:defRPr/>
            </a:pPr>
            <a:r>
              <a:rPr lang="en-US" altLang="zh-CN" sz="2000" dirty="0">
                <a:latin typeface="Arial" charset="0"/>
              </a:rPr>
              <a:t>               </a:t>
            </a:r>
            <a:r>
              <a:rPr lang="en-US" altLang="zh-CN" sz="2000" b="1" dirty="0">
                <a:solidFill>
                  <a:srgbClr val="C00000"/>
                </a:solidFill>
                <a:latin typeface="Arial" charset="0"/>
              </a:rPr>
              <a:t>double </a:t>
            </a:r>
            <a:r>
              <a:rPr lang="en-US" altLang="zh-CN" sz="2000" b="1" dirty="0" err="1">
                <a:solidFill>
                  <a:srgbClr val="C00000"/>
                </a:solidFill>
                <a:latin typeface="Arial" charset="0"/>
              </a:rPr>
              <a:t>tdata</a:t>
            </a:r>
            <a:r>
              <a:rPr lang="en-US" altLang="zh-CN" sz="2000" b="1" dirty="0">
                <a:solidFill>
                  <a:srgbClr val="C00000"/>
                </a:solidFill>
                <a:latin typeface="Arial" charset="0"/>
              </a:rPr>
              <a:t> = </a:t>
            </a:r>
            <a:r>
              <a:rPr lang="en-US" altLang="zh-CN" sz="2000" b="1" dirty="0" err="1">
                <a:solidFill>
                  <a:srgbClr val="C00000"/>
                </a:solidFill>
                <a:latin typeface="Arial" charset="0"/>
              </a:rPr>
              <a:t>omp_get_wtime</a:t>
            </a:r>
            <a:r>
              <a:rPr lang="en-US" altLang="zh-CN" sz="2000" b="1" dirty="0">
                <a:solidFill>
                  <a:srgbClr val="C00000"/>
                </a:solidFill>
                <a:latin typeface="Arial" charset="0"/>
              </a:rPr>
              <a:t>();</a:t>
            </a:r>
          </a:p>
          <a:p>
            <a:pPr algn="l" eaLnBrk="0" hangingPunct="0">
              <a:defRPr/>
            </a:pPr>
            <a:r>
              <a:rPr lang="en-US" altLang="zh-CN" sz="2000" dirty="0">
                <a:latin typeface="Arial" charset="0"/>
              </a:rPr>
              <a:t>	  for (i=0;i&lt; </a:t>
            </a:r>
            <a:r>
              <a:rPr lang="en-US" altLang="zh-CN" sz="2000" dirty="0" err="1">
                <a:latin typeface="Arial" charset="0"/>
              </a:rPr>
              <a:t>num_steps</a:t>
            </a:r>
            <a:r>
              <a:rPr lang="en-US" altLang="zh-CN" sz="2000" dirty="0">
                <a:latin typeface="Arial" charset="0"/>
              </a:rPr>
              <a:t>; i++){</a:t>
            </a:r>
          </a:p>
          <a:p>
            <a:pPr algn="l" eaLnBrk="0" hangingPunct="0">
              <a:defRPr/>
            </a:pPr>
            <a:r>
              <a:rPr lang="en-US" altLang="zh-CN" sz="2000" dirty="0">
                <a:latin typeface="Arial" charset="0"/>
              </a:rPr>
              <a:t>		  x = (i+0.5)*step;</a:t>
            </a:r>
          </a:p>
          <a:p>
            <a:pPr algn="l" eaLnBrk="0" hangingPunct="0">
              <a:defRPr/>
            </a:pPr>
            <a:r>
              <a:rPr lang="en-US" altLang="zh-CN" sz="2000" dirty="0">
                <a:latin typeface="Arial" charset="0"/>
              </a:rPr>
              <a:t>		  sum = sum + 4.0/(1.0+x*x);</a:t>
            </a:r>
          </a:p>
          <a:p>
            <a:pPr algn="l" eaLnBrk="0" hangingPunct="0">
              <a:defRPr/>
            </a:pPr>
            <a:r>
              <a:rPr lang="en-US" altLang="zh-CN" sz="2000" dirty="0">
                <a:latin typeface="Arial" charset="0"/>
              </a:rPr>
              <a:t>	  }</a:t>
            </a:r>
          </a:p>
          <a:p>
            <a:pPr algn="l" eaLnBrk="0" hangingPunct="0">
              <a:defRPr/>
            </a:pPr>
            <a:r>
              <a:rPr lang="en-US" altLang="zh-CN" sz="2000" dirty="0">
                <a:latin typeface="Arial" charset="0"/>
              </a:rPr>
              <a:t>	  pi = step * sum;</a:t>
            </a:r>
          </a:p>
          <a:p>
            <a:pPr algn="l" eaLnBrk="0" hangingPunct="0">
              <a:defRPr/>
            </a:pPr>
            <a:r>
              <a:rPr lang="en-US" altLang="zh-CN" sz="2000" dirty="0">
                <a:latin typeface="Arial" charset="0"/>
              </a:rPr>
              <a:t>           </a:t>
            </a:r>
            <a:r>
              <a:rPr lang="en-US" altLang="zh-CN" sz="2000" b="1" dirty="0">
                <a:solidFill>
                  <a:srgbClr val="C00000"/>
                </a:solidFill>
                <a:latin typeface="Arial" charset="0"/>
              </a:rPr>
              <a:t>    </a:t>
            </a:r>
            <a:r>
              <a:rPr lang="en-US" altLang="zh-CN" sz="2000" b="1" dirty="0" err="1">
                <a:solidFill>
                  <a:srgbClr val="C00000"/>
                </a:solidFill>
                <a:latin typeface="Arial" charset="0"/>
              </a:rPr>
              <a:t>tdata</a:t>
            </a:r>
            <a:r>
              <a:rPr lang="en-US" altLang="zh-CN" sz="2000" b="1" dirty="0">
                <a:solidFill>
                  <a:srgbClr val="C00000"/>
                </a:solidFill>
                <a:latin typeface="Arial" charset="0"/>
              </a:rPr>
              <a:t> = </a:t>
            </a:r>
            <a:r>
              <a:rPr lang="en-US" altLang="zh-CN" sz="2000" b="1" dirty="0" err="1">
                <a:solidFill>
                  <a:srgbClr val="C00000"/>
                </a:solidFill>
                <a:latin typeface="Arial" charset="0"/>
              </a:rPr>
              <a:t>omp_get_wtime</a:t>
            </a:r>
            <a:r>
              <a:rPr lang="en-US" altLang="zh-CN" sz="2000" b="1" dirty="0">
                <a:solidFill>
                  <a:srgbClr val="C00000"/>
                </a:solidFill>
                <a:latin typeface="Arial" charset="0"/>
              </a:rPr>
              <a:t>() - </a:t>
            </a:r>
            <a:r>
              <a:rPr lang="en-US" altLang="zh-CN" sz="2000" b="1" dirty="0" err="1">
                <a:solidFill>
                  <a:srgbClr val="C00000"/>
                </a:solidFill>
                <a:latin typeface="Arial" charset="0"/>
              </a:rPr>
              <a:t>tdata</a:t>
            </a:r>
            <a:r>
              <a:rPr lang="en-US" altLang="zh-CN" sz="2000" b="1" dirty="0">
                <a:solidFill>
                  <a:srgbClr val="C00000"/>
                </a:solidFill>
                <a:latin typeface="Arial" charset="0"/>
              </a:rPr>
              <a:t>;</a:t>
            </a:r>
          </a:p>
          <a:p>
            <a:pPr algn="l" eaLnBrk="0" hangingPunct="0">
              <a:defRPr/>
            </a:pPr>
            <a:r>
              <a:rPr lang="en-US" altLang="zh-CN" sz="2000" dirty="0">
                <a:latin typeface="Arial" charset="0"/>
              </a:rPr>
              <a:t>               </a:t>
            </a:r>
            <a:r>
              <a:rPr lang="en-US" altLang="zh-CN" sz="2000" dirty="0" err="1">
                <a:latin typeface="Arial" charset="0"/>
              </a:rPr>
              <a:t>printf</a:t>
            </a:r>
            <a:r>
              <a:rPr lang="en-US" altLang="zh-CN" sz="2000" dirty="0">
                <a:latin typeface="Arial" charset="0"/>
              </a:rPr>
              <a:t>(“ pi = %f in %f secs\</a:t>
            </a:r>
            <a:r>
              <a:rPr lang="en-US" altLang="zh-CN" sz="2000" dirty="0" err="1">
                <a:latin typeface="Arial" charset="0"/>
              </a:rPr>
              <a:t>n”,pi</a:t>
            </a:r>
            <a:r>
              <a:rPr lang="en-US" altLang="zh-CN" sz="2000" dirty="0">
                <a:latin typeface="Arial" charset="0"/>
              </a:rPr>
              <a:t>, </a:t>
            </a:r>
            <a:r>
              <a:rPr lang="en-US" altLang="zh-CN" sz="2000" dirty="0" err="1">
                <a:latin typeface="Arial" charset="0"/>
              </a:rPr>
              <a:t>tdata</a:t>
            </a:r>
            <a:r>
              <a:rPr lang="en-US" altLang="zh-CN" sz="2000" dirty="0">
                <a:latin typeface="Arial" charset="0"/>
              </a:rPr>
              <a:t>);</a:t>
            </a:r>
          </a:p>
          <a:p>
            <a:pPr algn="l" eaLnBrk="0" hangingPunct="0">
              <a:defRPr/>
            </a:pPr>
            <a:r>
              <a:rPr lang="en-US" altLang="zh-CN" sz="2000" dirty="0">
                <a:effectLst>
                  <a:outerShdw blurRad="38100" dist="38100" dir="2700000" algn="tl">
                    <a:srgbClr val="000000"/>
                  </a:outerShdw>
                </a:effectLst>
              </a:rPr>
              <a:t>}</a:t>
            </a:r>
          </a:p>
        </p:txBody>
      </p:sp>
      <p:sp>
        <p:nvSpPr>
          <p:cNvPr id="2" name="TextBox 1"/>
          <p:cNvSpPr txBox="1"/>
          <p:nvPr/>
        </p:nvSpPr>
        <p:spPr>
          <a:xfrm>
            <a:off x="1524000" y="6434402"/>
            <a:ext cx="5128591" cy="646331"/>
          </a:xfrm>
          <a:prstGeom prst="rect">
            <a:avLst/>
          </a:prstGeom>
          <a:noFill/>
        </p:spPr>
        <p:txBody>
          <a:bodyPr wrap="square" rtlCol="0">
            <a:spAutoFit/>
          </a:bodyPr>
          <a:lstStyle/>
          <a:p>
            <a:r>
              <a:rPr lang="en-US" dirty="0"/>
              <a:t>See </a:t>
            </a:r>
            <a:r>
              <a:rPr lang="en-US" dirty="0" err="1"/>
              <a:t>ParProgCourse</a:t>
            </a:r>
            <a:r>
              <a:rPr lang="en-US" dirty="0"/>
              <a:t>/Exercises/OpenMP/</a:t>
            </a:r>
            <a:r>
              <a:rPr lang="en-US" dirty="0" err="1"/>
              <a:t>pi.c</a:t>
            </a:r>
            <a:endParaRPr lang="en-US" dirty="0"/>
          </a:p>
          <a:p>
            <a:endParaRPr lang="en-US" dirty="0"/>
          </a:p>
        </p:txBody>
      </p:sp>
      <p:sp>
        <p:nvSpPr>
          <p:cNvPr id="3" name="TextBox 2"/>
          <p:cNvSpPr txBox="1"/>
          <p:nvPr/>
        </p:nvSpPr>
        <p:spPr>
          <a:xfrm>
            <a:off x="8269184" y="3490912"/>
            <a:ext cx="2279073" cy="1938992"/>
          </a:xfrm>
          <a:prstGeom prst="rect">
            <a:avLst/>
          </a:prstGeom>
          <a:solidFill>
            <a:srgbClr val="FFFFE7"/>
          </a:solidFill>
          <a:ln w="41275">
            <a:solidFill>
              <a:srgbClr val="0070C0"/>
            </a:solidFill>
          </a:ln>
        </p:spPr>
        <p:txBody>
          <a:bodyPr wrap="square" rtlCol="0">
            <a:spAutoFit/>
          </a:bodyPr>
          <a:lstStyle/>
          <a:p>
            <a:pPr algn="ctr"/>
            <a:r>
              <a:rPr lang="en-US" sz="2000" dirty="0"/>
              <a:t>The library routine </a:t>
            </a:r>
            <a:r>
              <a:rPr lang="en-US" sz="2000" dirty="0" err="1"/>
              <a:t>get_omp_wtime</a:t>
            </a:r>
            <a:r>
              <a:rPr lang="en-US" sz="2000" dirty="0"/>
              <a:t>() is used to find the elapsed “wall time” for blocks of code</a:t>
            </a:r>
          </a:p>
        </p:txBody>
      </p:sp>
    </p:spTree>
    <p:extLst>
      <p:ext uri="{BB962C8B-B14F-4D97-AF65-F5344CB8AC3E}">
        <p14:creationId xmlns:p14="http://schemas.microsoft.com/office/powerpoint/2010/main" val="1636388417"/>
      </p:ext>
    </p:extLst>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975"/>
            <a:ext cx="8229600" cy="823072"/>
          </a:xfrm>
        </p:spPr>
        <p:txBody>
          <a:bodyPr/>
          <a:lstStyle/>
          <a:p>
            <a:r>
              <a:rPr lang="en-US" dirty="0"/>
              <a:t>Single Instruction Multiple Data</a:t>
            </a:r>
          </a:p>
        </p:txBody>
      </p:sp>
      <p:sp>
        <p:nvSpPr>
          <p:cNvPr id="3" name="Content Placeholder 2"/>
          <p:cNvSpPr>
            <a:spLocks noGrp="1"/>
          </p:cNvSpPr>
          <p:nvPr>
            <p:ph idx="1"/>
          </p:nvPr>
        </p:nvSpPr>
        <p:spPr>
          <a:xfrm>
            <a:off x="228600" y="1074830"/>
            <a:ext cx="9982200" cy="3700373"/>
          </a:xfrm>
        </p:spPr>
        <p:txBody>
          <a:bodyPr>
            <a:normAutofit/>
          </a:bodyPr>
          <a:lstStyle/>
          <a:p>
            <a:r>
              <a:rPr lang="en-US" dirty="0"/>
              <a:t>Individual work-items of a warp start together at the same program address</a:t>
            </a:r>
          </a:p>
          <a:p>
            <a:r>
              <a:rPr lang="en-US" dirty="0"/>
              <a:t>Each work-item has its own instruction address counter and register state</a:t>
            </a:r>
          </a:p>
          <a:p>
            <a:pPr lvl="1"/>
            <a:r>
              <a:rPr lang="en-US" dirty="0"/>
              <a:t>Each work-item is free to branch and execute independently </a:t>
            </a:r>
          </a:p>
          <a:p>
            <a:pPr lvl="1"/>
            <a:r>
              <a:rPr lang="en-US" dirty="0"/>
              <a:t>Supports the SPMD pattern.  </a:t>
            </a:r>
          </a:p>
          <a:p>
            <a:r>
              <a:rPr lang="en-US" dirty="0"/>
              <a:t>Branch behavior</a:t>
            </a:r>
          </a:p>
          <a:p>
            <a:pPr lvl="1"/>
            <a:r>
              <a:rPr lang="en-US" dirty="0"/>
              <a:t>Each branch will be executed serially</a:t>
            </a:r>
          </a:p>
          <a:p>
            <a:pPr lvl="1"/>
            <a:r>
              <a:rPr lang="en-US" dirty="0"/>
              <a:t>Work-items not following the current branch will be disabled</a:t>
            </a:r>
          </a:p>
        </p:txBody>
      </p:sp>
      <p:sp>
        <p:nvSpPr>
          <p:cNvPr id="4" name="Slide Number Placeholder 3"/>
          <p:cNvSpPr>
            <a:spLocks noGrp="1"/>
          </p:cNvSpPr>
          <p:nvPr>
            <p:ph type="sldNum" sz="quarter" idx="4294967295"/>
          </p:nvPr>
        </p:nvSpPr>
        <p:spPr>
          <a:xfrm>
            <a:off x="10030383" y="6577160"/>
            <a:ext cx="2133600" cy="238125"/>
          </a:xfrm>
          <a:prstGeom prst="rect">
            <a:avLst/>
          </a:prstGeom>
        </p:spPr>
        <p:txBody>
          <a:bodyPr/>
          <a:lstStyle/>
          <a:p>
            <a:pPr algn="r"/>
            <a:fld id="{2896719B-9FD1-D649-80A9-72C010E2E609}" type="slidenum">
              <a:rPr lang="en-US" sz="1400">
                <a:solidFill>
                  <a:srgbClr val="000000"/>
                </a:solidFill>
              </a:rPr>
              <a:pPr algn="r"/>
              <a:t>260</a:t>
            </a:fld>
            <a:endParaRPr lang="en-US" sz="1400" dirty="0">
              <a:solidFill>
                <a:srgbClr val="000000"/>
              </a:solidFill>
            </a:endParaRPr>
          </a:p>
        </p:txBody>
      </p:sp>
      <p:cxnSp>
        <p:nvCxnSpPr>
          <p:cNvPr id="5" name="Straight Arrow Connector 4"/>
          <p:cNvCxnSpPr/>
          <p:nvPr/>
        </p:nvCxnSpPr>
        <p:spPr>
          <a:xfrm>
            <a:off x="3578592"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578592"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578592"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578592"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746992" y="4888093"/>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734770" y="5181605"/>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91882" y="5463827"/>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91882" y="5751693"/>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393298"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93298"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3298"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393298"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172187" y="4775203"/>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a:solidFill>
                <a:srgbClr val="000000"/>
              </a:solidFill>
            </a:endParaRPr>
          </a:p>
        </p:txBody>
      </p:sp>
      <p:sp>
        <p:nvSpPr>
          <p:cNvPr id="18" name="TextBox 17"/>
          <p:cNvSpPr txBox="1"/>
          <p:nvPr/>
        </p:nvSpPr>
        <p:spPr>
          <a:xfrm>
            <a:off x="2291643" y="5170312"/>
            <a:ext cx="890052" cy="369332"/>
          </a:xfrm>
          <a:prstGeom prst="rect">
            <a:avLst/>
          </a:prstGeom>
          <a:noFill/>
        </p:spPr>
        <p:txBody>
          <a:bodyPr wrap="none" rtlCol="0">
            <a:spAutoFit/>
          </a:bodyPr>
          <a:lstStyle/>
          <a:p>
            <a:pPr defTabSz="457200"/>
            <a:r>
              <a:rPr lang="en-US">
                <a:solidFill>
                  <a:srgbClr val="000000"/>
                </a:solidFill>
                <a:latin typeface="Arial"/>
                <a:ea typeface="ＭＳ Ｐゴシック"/>
              </a:rPr>
              <a:t>A warp</a:t>
            </a:r>
          </a:p>
        </p:txBody>
      </p:sp>
      <p:sp>
        <p:nvSpPr>
          <p:cNvPr id="19" name="TextBox 18"/>
          <p:cNvSpPr txBox="1"/>
          <p:nvPr/>
        </p:nvSpPr>
        <p:spPr>
          <a:xfrm>
            <a:off x="3595510" y="6093559"/>
            <a:ext cx="671979" cy="369332"/>
          </a:xfrm>
          <a:prstGeom prst="rect">
            <a:avLst/>
          </a:prstGeom>
          <a:noFill/>
        </p:spPr>
        <p:txBody>
          <a:bodyPr wrap="none" rtlCol="0">
            <a:spAutoFit/>
          </a:bodyPr>
          <a:lstStyle/>
          <a:p>
            <a:pPr defTabSz="457200"/>
            <a:r>
              <a:rPr lang="en-US">
                <a:solidFill>
                  <a:srgbClr val="000000"/>
                </a:solidFill>
                <a:latin typeface="Arial"/>
                <a:ea typeface="ＭＳ Ｐゴシック"/>
              </a:rPr>
              <a:t>Start</a:t>
            </a:r>
          </a:p>
        </p:txBody>
      </p:sp>
      <p:sp>
        <p:nvSpPr>
          <p:cNvPr id="20" name="TextBox 19"/>
          <p:cNvSpPr txBox="1"/>
          <p:nvPr/>
        </p:nvSpPr>
        <p:spPr>
          <a:xfrm>
            <a:off x="4730041" y="6093559"/>
            <a:ext cx="1043876" cy="369332"/>
          </a:xfrm>
          <a:prstGeom prst="rect">
            <a:avLst/>
          </a:prstGeom>
          <a:noFill/>
        </p:spPr>
        <p:txBody>
          <a:bodyPr wrap="none" rtlCol="0">
            <a:spAutoFit/>
          </a:bodyPr>
          <a:lstStyle/>
          <a:p>
            <a:pPr defTabSz="457200"/>
            <a:r>
              <a:rPr lang="en-US">
                <a:solidFill>
                  <a:srgbClr val="000000"/>
                </a:solidFill>
                <a:latin typeface="Arial"/>
                <a:ea typeface="ＭＳ Ｐゴシック"/>
              </a:rPr>
              <a:t>Branch1</a:t>
            </a:r>
          </a:p>
        </p:txBody>
      </p:sp>
      <p:sp>
        <p:nvSpPr>
          <p:cNvPr id="21" name="TextBox 20"/>
          <p:cNvSpPr txBox="1"/>
          <p:nvPr/>
        </p:nvSpPr>
        <p:spPr>
          <a:xfrm>
            <a:off x="5853286" y="6093559"/>
            <a:ext cx="1043876" cy="369332"/>
          </a:xfrm>
          <a:prstGeom prst="rect">
            <a:avLst/>
          </a:prstGeom>
          <a:noFill/>
        </p:spPr>
        <p:txBody>
          <a:bodyPr wrap="none" rtlCol="0">
            <a:spAutoFit/>
          </a:bodyPr>
          <a:lstStyle/>
          <a:p>
            <a:pPr defTabSz="457200"/>
            <a:r>
              <a:rPr lang="en-US">
                <a:solidFill>
                  <a:srgbClr val="000000"/>
                </a:solidFill>
                <a:latin typeface="Arial"/>
                <a:ea typeface="ＭＳ Ｐゴシック"/>
              </a:rPr>
              <a:t>Branch2</a:t>
            </a:r>
          </a:p>
        </p:txBody>
      </p:sp>
      <p:sp>
        <p:nvSpPr>
          <p:cNvPr id="22" name="TextBox 21"/>
          <p:cNvSpPr txBox="1"/>
          <p:nvPr/>
        </p:nvSpPr>
        <p:spPr>
          <a:xfrm>
            <a:off x="6953952" y="6093559"/>
            <a:ext cx="1043876" cy="369332"/>
          </a:xfrm>
          <a:prstGeom prst="rect">
            <a:avLst/>
          </a:prstGeom>
          <a:noFill/>
        </p:spPr>
        <p:txBody>
          <a:bodyPr wrap="none" rtlCol="0">
            <a:spAutoFit/>
          </a:bodyPr>
          <a:lstStyle/>
          <a:p>
            <a:pPr defTabSz="457200"/>
            <a:r>
              <a:rPr lang="en-US">
                <a:solidFill>
                  <a:srgbClr val="000000"/>
                </a:solidFill>
                <a:latin typeface="Arial"/>
                <a:ea typeface="ＭＳ Ｐゴシック"/>
              </a:rPr>
              <a:t>Branch3</a:t>
            </a:r>
          </a:p>
        </p:txBody>
      </p:sp>
      <p:sp>
        <p:nvSpPr>
          <p:cNvPr id="23" name="TextBox 22"/>
          <p:cNvSpPr txBox="1"/>
          <p:nvPr/>
        </p:nvSpPr>
        <p:spPr>
          <a:xfrm>
            <a:off x="8449730" y="6093559"/>
            <a:ext cx="1184940" cy="369332"/>
          </a:xfrm>
          <a:prstGeom prst="rect">
            <a:avLst/>
          </a:prstGeom>
          <a:noFill/>
        </p:spPr>
        <p:txBody>
          <a:bodyPr wrap="none" rtlCol="0">
            <a:spAutoFit/>
          </a:bodyPr>
          <a:lstStyle/>
          <a:p>
            <a:pPr defTabSz="457200"/>
            <a:r>
              <a:rPr lang="en-US">
                <a:solidFill>
                  <a:srgbClr val="000000"/>
                </a:solidFill>
                <a:latin typeface="Arial"/>
                <a:ea typeface="ＭＳ Ｐゴシック"/>
              </a:rPr>
              <a:t>Converge</a:t>
            </a:r>
          </a:p>
        </p:txBody>
      </p:sp>
      <p:sp>
        <p:nvSpPr>
          <p:cNvPr id="24" name="Right Arrow 23"/>
          <p:cNvSpPr/>
          <p:nvPr/>
        </p:nvSpPr>
        <p:spPr>
          <a:xfrm>
            <a:off x="2156180" y="5971824"/>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srgbClr val="FFFFFF"/>
              </a:solidFill>
            </a:endParaRPr>
          </a:p>
        </p:txBody>
      </p:sp>
      <p:sp>
        <p:nvSpPr>
          <p:cNvPr id="25" name="TextBox 24"/>
          <p:cNvSpPr txBox="1"/>
          <p:nvPr/>
        </p:nvSpPr>
        <p:spPr>
          <a:xfrm>
            <a:off x="9685866" y="5655735"/>
            <a:ext cx="689035" cy="369332"/>
          </a:xfrm>
          <a:prstGeom prst="rect">
            <a:avLst/>
          </a:prstGeom>
          <a:noFill/>
        </p:spPr>
        <p:txBody>
          <a:bodyPr wrap="none" rtlCol="0">
            <a:spAutoFit/>
          </a:bodyPr>
          <a:lstStyle/>
          <a:p>
            <a:pPr defTabSz="457200"/>
            <a:r>
              <a:rPr lang="en-US">
                <a:solidFill>
                  <a:srgbClr val="000000"/>
                </a:solidFill>
                <a:latin typeface="Arial"/>
                <a:ea typeface="ＭＳ Ｐゴシック"/>
              </a:rPr>
              <a:t>Time</a:t>
            </a:r>
          </a:p>
        </p:txBody>
      </p:sp>
    </p:spTree>
    <p:extLst>
      <p:ext uri="{BB962C8B-B14F-4D97-AF65-F5344CB8AC3E}">
        <p14:creationId xmlns:p14="http://schemas.microsoft.com/office/powerpoint/2010/main" val="333183271"/>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a:t>Conditional execution</a:t>
            </a:r>
          </a:p>
        </p:txBody>
      </p:sp>
      <p:sp>
        <p:nvSpPr>
          <p:cNvPr id="4" name="Content Placeholder 3"/>
          <p:cNvSpPr>
            <a:spLocks noGrp="1"/>
          </p:cNvSpPr>
          <p:nvPr>
            <p:ph sz="half" idx="2"/>
          </p:nvPr>
        </p:nvSpPr>
        <p:spPr>
          <a:xfrm>
            <a:off x="1597819" y="2148432"/>
            <a:ext cx="4497388" cy="3951288"/>
          </a:xfrm>
        </p:spPr>
        <p:txBody>
          <a:bodyPr>
            <a:noAutofit/>
          </a:bodyPr>
          <a:lstStyle/>
          <a:p>
            <a:pPr marL="0" indent="0">
              <a:buNone/>
            </a:pPr>
            <a:r>
              <a:rPr lang="en-GB" sz="2000" b="1">
                <a:latin typeface="Courier"/>
                <a:cs typeface="Courier"/>
              </a:rPr>
              <a:t>// Only evaluate expression</a:t>
            </a:r>
          </a:p>
          <a:p>
            <a:pPr marL="0" indent="0">
              <a:buNone/>
            </a:pPr>
            <a:r>
              <a:rPr lang="en-GB" sz="2000" b="1">
                <a:latin typeface="Courier"/>
                <a:cs typeface="Courier"/>
              </a:rPr>
              <a:t>// if condition is met</a:t>
            </a:r>
          </a:p>
          <a:p>
            <a:pPr marL="0" indent="0">
              <a:buNone/>
            </a:pPr>
            <a:r>
              <a:rPr lang="en-GB" sz="2000" b="1">
                <a:solidFill>
                  <a:schemeClr val="accent1"/>
                </a:solidFill>
                <a:latin typeface="Courier"/>
                <a:cs typeface="Courier"/>
              </a:rPr>
              <a:t>if</a:t>
            </a:r>
            <a:r>
              <a:rPr lang="en-GB" sz="2000" b="1">
                <a:latin typeface="Courier"/>
                <a:cs typeface="Courier"/>
              </a:rPr>
              <a:t> (a &gt; b)</a:t>
            </a:r>
          </a:p>
          <a:p>
            <a:pPr marL="0" indent="0">
              <a:buNone/>
            </a:pPr>
            <a:r>
              <a:rPr lang="en-GB" sz="2000" b="1">
                <a:latin typeface="Courier"/>
                <a:cs typeface="Courier"/>
              </a:rPr>
              <a:t>{</a:t>
            </a:r>
          </a:p>
          <a:p>
            <a:pPr marL="0" indent="0">
              <a:buNone/>
            </a:pPr>
            <a:r>
              <a:rPr lang="it-IT" sz="2000" b="1">
                <a:latin typeface="Courier"/>
                <a:cs typeface="Courier"/>
              </a:rPr>
              <a:t>  </a:t>
            </a:r>
            <a:r>
              <a:rPr lang="it-IT" sz="2000" b="1" err="1">
                <a:latin typeface="Courier"/>
                <a:cs typeface="Courier"/>
              </a:rPr>
              <a:t>acc</a:t>
            </a:r>
            <a:r>
              <a:rPr lang="it-IT" sz="2000" b="1">
                <a:latin typeface="Courier"/>
                <a:cs typeface="Courier"/>
              </a:rPr>
              <a:t> += (a - b*c);</a:t>
            </a:r>
          </a:p>
          <a:p>
            <a:pPr marL="0" indent="0">
              <a:buNone/>
            </a:pPr>
            <a:r>
              <a:rPr lang="it-IT" sz="2000" b="1">
                <a:latin typeface="Courier"/>
                <a:cs typeface="Courier"/>
              </a:rPr>
              <a:t>}</a:t>
            </a:r>
          </a:p>
          <a:p>
            <a:pPr marL="0" indent="0">
              <a:buNone/>
            </a:pPr>
            <a:endParaRPr lang="it-IT" sz="1400" b="1">
              <a:latin typeface="Courier New"/>
              <a:cs typeface="Courier New"/>
            </a:endParaRPr>
          </a:p>
        </p:txBody>
      </p:sp>
      <p:sp>
        <p:nvSpPr>
          <p:cNvPr id="5" name="Text Placeholder 4"/>
          <p:cNvSpPr>
            <a:spLocks noGrp="1"/>
          </p:cNvSpPr>
          <p:nvPr>
            <p:ph type="body" sz="quarter" idx="3"/>
          </p:nvPr>
        </p:nvSpPr>
        <p:spPr/>
        <p:txBody>
          <a:bodyPr/>
          <a:lstStyle/>
          <a:p>
            <a:r>
              <a:rPr lang="en-GB"/>
              <a:t>Selection and masking</a:t>
            </a:r>
          </a:p>
        </p:txBody>
      </p:sp>
      <p:sp>
        <p:nvSpPr>
          <p:cNvPr id="6" name="Content Placeholder 5"/>
          <p:cNvSpPr>
            <a:spLocks noGrp="1"/>
          </p:cNvSpPr>
          <p:nvPr>
            <p:ph sz="quarter" idx="4"/>
          </p:nvPr>
        </p:nvSpPr>
        <p:spPr>
          <a:xfrm>
            <a:off x="5948512" y="2174875"/>
            <a:ext cx="4675238" cy="3951288"/>
          </a:xfrm>
        </p:spPr>
        <p:txBody>
          <a:bodyPr>
            <a:normAutofit/>
          </a:bodyPr>
          <a:lstStyle/>
          <a:p>
            <a:pPr marL="0" indent="0">
              <a:buNone/>
            </a:pPr>
            <a:r>
              <a:rPr lang="en-GB" sz="2000" b="1">
                <a:solidFill>
                  <a:srgbClr val="000000"/>
                </a:solidFill>
                <a:latin typeface="Courier"/>
                <a:cs typeface="Courier"/>
              </a:rPr>
              <a:t>// Always evaluate expression</a:t>
            </a:r>
          </a:p>
          <a:p>
            <a:pPr marL="0" indent="0">
              <a:buNone/>
            </a:pPr>
            <a:r>
              <a:rPr lang="en-GB" sz="2000" b="1">
                <a:solidFill>
                  <a:srgbClr val="000000"/>
                </a:solidFill>
                <a:latin typeface="Courier"/>
                <a:cs typeface="Courier"/>
              </a:rPr>
              <a:t>// and mask result</a:t>
            </a:r>
          </a:p>
          <a:p>
            <a:pPr marL="0" indent="0">
              <a:buNone/>
            </a:pPr>
            <a:r>
              <a:rPr lang="en-GB" sz="2000" b="1">
                <a:solidFill>
                  <a:srgbClr val="000000"/>
                </a:solidFill>
                <a:latin typeface="Courier"/>
                <a:cs typeface="Courier"/>
              </a:rPr>
              <a:t>temp = (a - b*c);</a:t>
            </a:r>
          </a:p>
          <a:p>
            <a:pPr marL="0" indent="0">
              <a:buNone/>
            </a:pPr>
            <a:r>
              <a:rPr lang="da-DK" sz="2000" b="1">
                <a:solidFill>
                  <a:srgbClr val="000000"/>
                </a:solidFill>
                <a:latin typeface="Courier"/>
                <a:cs typeface="Courier"/>
              </a:rPr>
              <a:t>mask = (a &gt; b ? 1.f : 0.f);</a:t>
            </a:r>
          </a:p>
          <a:p>
            <a:pPr marL="0" indent="0">
              <a:buNone/>
            </a:pPr>
            <a:r>
              <a:rPr lang="da-DK" sz="2000" b="1" err="1">
                <a:solidFill>
                  <a:srgbClr val="000000"/>
                </a:solidFill>
                <a:latin typeface="Courier"/>
                <a:cs typeface="Courier"/>
              </a:rPr>
              <a:t>acc</a:t>
            </a:r>
            <a:r>
              <a:rPr lang="da-DK" sz="2000" b="1">
                <a:solidFill>
                  <a:srgbClr val="000000"/>
                </a:solidFill>
                <a:latin typeface="Courier"/>
                <a:cs typeface="Courier"/>
              </a:rPr>
              <a:t> += (mask * </a:t>
            </a:r>
            <a:r>
              <a:rPr lang="da-DK" sz="2000" b="1" err="1">
                <a:solidFill>
                  <a:srgbClr val="000000"/>
                </a:solidFill>
                <a:latin typeface="Courier"/>
                <a:cs typeface="Courier"/>
              </a:rPr>
              <a:t>temp</a:t>
            </a:r>
            <a:r>
              <a:rPr lang="da-DK" sz="2000" b="1">
                <a:solidFill>
                  <a:srgbClr val="000000"/>
                </a:solidFill>
                <a:latin typeface="Courier"/>
                <a:cs typeface="Courier"/>
              </a:rPr>
              <a:t>);</a:t>
            </a:r>
          </a:p>
          <a:p>
            <a:pPr marL="0" indent="0">
              <a:buNone/>
            </a:pPr>
            <a:endParaRPr lang="da-DK" sz="1800" b="1">
              <a:solidFill>
                <a:srgbClr val="000000"/>
              </a:solidFill>
              <a:latin typeface="Courier"/>
              <a:cs typeface="Courier"/>
            </a:endParaRPr>
          </a:p>
          <a:p>
            <a:pPr marL="0" indent="0">
              <a:buNone/>
            </a:pPr>
            <a:endParaRPr lang="it-IT" sz="1800" b="1">
              <a:solidFill>
                <a:srgbClr val="000000"/>
              </a:solidFill>
              <a:latin typeface="Courier"/>
              <a:cs typeface="Courier"/>
            </a:endParaRPr>
          </a:p>
        </p:txBody>
      </p:sp>
      <p:cxnSp>
        <p:nvCxnSpPr>
          <p:cNvPr id="8" name="Straight Connector 7"/>
          <p:cNvCxnSpPr/>
          <p:nvPr/>
        </p:nvCxnSpPr>
        <p:spPr bwMode="auto">
          <a:xfrm>
            <a:off x="5809458" y="862149"/>
            <a:ext cx="0" cy="5472068"/>
          </a:xfrm>
          <a:prstGeom prst="line">
            <a:avLst/>
          </a:prstGeom>
          <a:noFill/>
          <a:ln w="50800" cap="flat" cmpd="sng" algn="ctr">
            <a:solidFill>
              <a:srgbClr val="C00000"/>
            </a:solidFill>
            <a:prstDash val="solid"/>
            <a:round/>
            <a:headEnd type="none" w="med" len="med"/>
            <a:tailEnd type="none" w="med" len="med"/>
          </a:ln>
          <a:effectLst/>
        </p:spPr>
      </p:cxnSp>
      <p:sp>
        <p:nvSpPr>
          <p:cNvPr id="9" name="Slide Number Placeholder 3">
            <a:extLst>
              <a:ext uri="{FF2B5EF4-FFF2-40B4-BE49-F238E27FC236}">
                <a16:creationId xmlns:a16="http://schemas.microsoft.com/office/drawing/2014/main" id="{5112E839-C578-CB42-9E23-E34049D1986B}"/>
              </a:ext>
            </a:extLst>
          </p:cNvPr>
          <p:cNvSpPr txBox="1">
            <a:spLocks/>
          </p:cNvSpPr>
          <p:nvPr/>
        </p:nvSpPr>
        <p:spPr>
          <a:xfrm>
            <a:off x="11430000" y="6553200"/>
            <a:ext cx="762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0C933AAA-F64E-4748-8A99-DCC60F15C72A}" type="slidenum">
              <a:rPr lang="en-US" sz="1200" smtClean="0">
                <a:solidFill>
                  <a:srgbClr val="000000"/>
                </a:solidFill>
                <a:latin typeface="Tahoma" pitchFamily="34" charset="0"/>
                <a:cs typeface="Arial" pitchFamily="34" charset="0"/>
              </a:rPr>
              <a:pPr algn="r" fontAlgn="base">
                <a:spcBef>
                  <a:spcPct val="0"/>
                </a:spcBef>
                <a:spcAft>
                  <a:spcPct val="0"/>
                </a:spcAft>
                <a:defRPr/>
              </a:pPr>
              <a:t>261</a:t>
            </a:fld>
            <a:endParaRPr lang="en-US" sz="1200"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550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Coalescence</a:t>
            </a:r>
            <a:endParaRPr lang="en-GB" dirty="0"/>
          </a:p>
        </p:txBody>
      </p:sp>
      <p:sp>
        <p:nvSpPr>
          <p:cNvPr id="16" name="Shape 129">
            <a:extLst>
              <a:ext uri="{FF2B5EF4-FFF2-40B4-BE49-F238E27FC236}">
                <a16:creationId xmlns:a16="http://schemas.microsoft.com/office/drawing/2014/main" id="{CC59EC8A-21FB-0749-ACBC-D5A7FA804775}"/>
              </a:ext>
            </a:extLst>
          </p:cNvPr>
          <p:cNvSpPr txBox="1">
            <a:spLocks/>
          </p:cNvSpPr>
          <p:nvPr/>
        </p:nvSpPr>
        <p:spPr bwMode="auto">
          <a:xfrm>
            <a:off x="875587" y="991436"/>
            <a:ext cx="3891242" cy="520532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defRPr sz="1800">
                <a:solidFill>
                  <a:srgbClr val="000000"/>
                </a:solidFill>
              </a:defRPr>
            </a:pPr>
            <a:r>
              <a:rPr lang="en-US" sz="1800" kern="0">
                <a:solidFill>
                  <a:srgbClr val="000000"/>
                </a:solidFill>
              </a:rPr>
              <a:t>Coalesce - to combine into one</a:t>
            </a:r>
          </a:p>
          <a:p>
            <a:pPr>
              <a:defRPr sz="1800">
                <a:solidFill>
                  <a:srgbClr val="000000"/>
                </a:solidFill>
              </a:defRPr>
            </a:pPr>
            <a:r>
              <a:rPr lang="en-US" sz="1800" kern="0">
                <a:solidFill>
                  <a:srgbClr val="000000"/>
                </a:solidFill>
              </a:rPr>
              <a:t>Coalesced memory accesses are key for high bandwidth</a:t>
            </a:r>
          </a:p>
          <a:p>
            <a:pPr>
              <a:defRPr sz="1800">
                <a:solidFill>
                  <a:srgbClr val="000000"/>
                </a:solidFill>
              </a:defRPr>
            </a:pPr>
            <a:r>
              <a:rPr lang="en-US" sz="1800" kern="0">
                <a:solidFill>
                  <a:srgbClr val="000000"/>
                </a:solidFill>
              </a:rPr>
              <a:t>Simply, it means, if thread </a:t>
            </a:r>
            <a:r>
              <a:rPr lang="en-US" sz="1800" i="1" kern="0">
                <a:solidFill>
                  <a:srgbClr val="000000"/>
                </a:solidFill>
              </a:rPr>
              <a:t>i</a:t>
            </a:r>
            <a:r>
              <a:rPr lang="en-US" sz="1800" kern="0">
                <a:solidFill>
                  <a:srgbClr val="000000"/>
                </a:solidFill>
              </a:rPr>
              <a:t> accesses memory location </a:t>
            </a:r>
            <a:r>
              <a:rPr lang="en-US" sz="1800" i="1" kern="0">
                <a:solidFill>
                  <a:srgbClr val="000000"/>
                </a:solidFill>
              </a:rPr>
              <a:t>n</a:t>
            </a:r>
            <a:r>
              <a:rPr lang="en-US" sz="1800" kern="0">
                <a:solidFill>
                  <a:srgbClr val="000000"/>
                </a:solidFill>
              </a:rPr>
              <a:t> then thread </a:t>
            </a:r>
            <a:r>
              <a:rPr lang="en-US" sz="1800" i="1" kern="0">
                <a:solidFill>
                  <a:srgbClr val="000000"/>
                </a:solidFill>
              </a:rPr>
              <a:t>i+1 </a:t>
            </a:r>
            <a:r>
              <a:rPr lang="en-US" sz="1800" kern="0">
                <a:solidFill>
                  <a:srgbClr val="000000"/>
                </a:solidFill>
              </a:rPr>
              <a:t>accesses memory location </a:t>
            </a:r>
            <a:r>
              <a:rPr lang="en-US" sz="1800" i="1" kern="0">
                <a:solidFill>
                  <a:srgbClr val="000000"/>
                </a:solidFill>
              </a:rPr>
              <a:t>n+1</a:t>
            </a:r>
          </a:p>
          <a:p>
            <a:pPr>
              <a:defRPr sz="1800">
                <a:solidFill>
                  <a:srgbClr val="000000"/>
                </a:solidFill>
              </a:defRPr>
            </a:pPr>
            <a:r>
              <a:rPr lang="en-US" sz="1800" kern="0">
                <a:solidFill>
                  <a:srgbClr val="000000"/>
                </a:solidFill>
              </a:rPr>
              <a:t>In practice, it’s not quite as strict…</a:t>
            </a:r>
            <a:endParaRPr lang="en-US" sz="1800" kern="0" dirty="0">
              <a:solidFill>
                <a:srgbClr val="000000"/>
              </a:solidFill>
            </a:endParaRPr>
          </a:p>
        </p:txBody>
      </p:sp>
      <p:sp>
        <p:nvSpPr>
          <p:cNvPr id="17" name="Shape 130">
            <a:extLst>
              <a:ext uri="{FF2B5EF4-FFF2-40B4-BE49-F238E27FC236}">
                <a16:creationId xmlns:a16="http://schemas.microsoft.com/office/drawing/2014/main" id="{53917ABB-1B1B-1146-8D85-92ABD340A2C3}"/>
              </a:ext>
            </a:extLst>
          </p:cNvPr>
          <p:cNvSpPr/>
          <p:nvPr/>
        </p:nvSpPr>
        <p:spPr>
          <a:xfrm>
            <a:off x="5238110" y="826336"/>
            <a:ext cx="5454315" cy="61922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r>
              <a:rPr lang="en-GB" sz="2000" b="1" dirty="0">
                <a:solidFill>
                  <a:srgbClr val="002060"/>
                </a:solidFill>
                <a:latin typeface="Courier New"/>
                <a:cs typeface="Courier New"/>
                <a:sym typeface="Menlo Regular"/>
              </a:rPr>
              <a:t>for (int id = 0; id &lt; size; id++)</a:t>
            </a:r>
            <a:endParaRPr sz="2000" b="1" dirty="0">
              <a:solidFill>
                <a:srgbClr val="002060"/>
              </a:solidFill>
              <a:latin typeface="Courier New"/>
              <a:cs typeface="Courier New"/>
              <a:sym typeface="Menlo Regular"/>
            </a:endParaRPr>
          </a:p>
          <a:p>
            <a:pPr defTabSz="410751">
              <a:defRPr sz="1800"/>
            </a:pPr>
            <a:r>
              <a:rPr lang="en-GB" sz="2000" b="1" dirty="0">
                <a:solidFill>
                  <a:srgbClr val="002060"/>
                </a:solidFill>
                <a:latin typeface="Courier New"/>
                <a:cs typeface="Courier New"/>
                <a:sym typeface="Menlo Regular"/>
              </a:rPr>
              <a:t>{</a:t>
            </a: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ideal</a:t>
            </a:r>
          </a:p>
          <a:p>
            <a:pPr lvl="1" indent="241093" defTabSz="410751">
              <a:defRPr sz="1800"/>
            </a:pPr>
            <a:r>
              <a:rPr sz="2000" b="1" dirty="0">
                <a:solidFill>
                  <a:srgbClr val="002060"/>
                </a:solidFill>
                <a:latin typeface="Courier New"/>
                <a:cs typeface="Courier New"/>
                <a:sym typeface="Menlo Regular"/>
              </a:rPr>
              <a:t>float val1 = </a:t>
            </a:r>
            <a:r>
              <a:rPr sz="2000" b="1" dirty="0" err="1">
                <a:solidFill>
                  <a:srgbClr val="002060"/>
                </a:solidFill>
                <a:latin typeface="Courier New"/>
                <a:cs typeface="Courier New"/>
                <a:sym typeface="Menlo Regular"/>
              </a:rPr>
              <a:t>memA</a:t>
            </a:r>
            <a:r>
              <a:rPr sz="2000" b="1" dirty="0">
                <a:solidFill>
                  <a:srgbClr val="002060"/>
                </a:solidFill>
                <a:latin typeface="Courier New"/>
                <a:cs typeface="Courier New"/>
                <a:sym typeface="Menlo Regular"/>
              </a:rPr>
              <a:t>[id];</a:t>
            </a:r>
            <a:endParaRPr lang="en-GB" sz="2000" b="1" dirty="0">
              <a:solidFill>
                <a:srgbClr val="002060"/>
              </a:solidFill>
              <a:latin typeface="Courier New"/>
              <a:cs typeface="Courier New"/>
              <a:sym typeface="Menlo Regular"/>
            </a:endParaRPr>
          </a:p>
          <a:p>
            <a:pPr lvl="1" indent="241093" defTabSz="410751">
              <a:defRPr sz="1800"/>
            </a:pP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still pretty good </a:t>
            </a:r>
          </a:p>
          <a:p>
            <a:pPr lvl="1" indent="241093" defTabSz="410751">
              <a:defRPr sz="1800"/>
            </a:pPr>
            <a:r>
              <a:rPr sz="2000" b="1" dirty="0">
                <a:solidFill>
                  <a:srgbClr val="002060"/>
                </a:solidFill>
                <a:latin typeface="Courier New"/>
                <a:cs typeface="Courier New"/>
                <a:sym typeface="Menlo Regular"/>
              </a:rPr>
              <a:t>const int c = 3;</a:t>
            </a:r>
          </a:p>
          <a:p>
            <a:pPr lvl="1" indent="241093" defTabSz="410751">
              <a:defRPr sz="1800"/>
            </a:pPr>
            <a:r>
              <a:rPr sz="2000" b="1" dirty="0">
                <a:solidFill>
                  <a:srgbClr val="002060"/>
                </a:solidFill>
                <a:latin typeface="Courier New"/>
                <a:cs typeface="Courier New"/>
                <a:sym typeface="Menlo Regular"/>
              </a:rPr>
              <a:t>float val2 = </a:t>
            </a:r>
            <a:r>
              <a:rPr sz="2000" b="1" dirty="0" err="1">
                <a:solidFill>
                  <a:srgbClr val="002060"/>
                </a:solidFill>
                <a:latin typeface="Courier New"/>
                <a:cs typeface="Courier New"/>
                <a:sym typeface="Menlo Regular"/>
              </a:rPr>
              <a:t>memA</a:t>
            </a:r>
            <a:r>
              <a:rPr sz="2000" b="1" dirty="0">
                <a:solidFill>
                  <a:srgbClr val="002060"/>
                </a:solidFill>
                <a:latin typeface="Courier New"/>
                <a:cs typeface="Courier New"/>
                <a:sym typeface="Menlo Regular"/>
              </a:rPr>
              <a:t>[id + c];</a:t>
            </a:r>
            <a:endParaRPr lang="en-GB" sz="2000" b="1" dirty="0">
              <a:solidFill>
                <a:srgbClr val="002060"/>
              </a:solidFill>
              <a:latin typeface="Courier New"/>
              <a:cs typeface="Courier New"/>
              <a:sym typeface="Menlo Regular"/>
            </a:endParaRPr>
          </a:p>
          <a:p>
            <a:pPr lvl="1" indent="241093" defTabSz="410751">
              <a:defRPr sz="1800"/>
            </a:pPr>
            <a:endParaRPr lang="en-US"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stride size is not so good</a:t>
            </a:r>
          </a:p>
          <a:p>
            <a:pPr lvl="1" indent="241093" defTabSz="410751">
              <a:defRPr sz="1800"/>
            </a:pPr>
            <a:r>
              <a:rPr sz="2000" b="1" dirty="0">
                <a:solidFill>
                  <a:srgbClr val="002060"/>
                </a:solidFill>
                <a:latin typeface="Courier New"/>
                <a:cs typeface="Courier New"/>
                <a:sym typeface="Menlo Regular"/>
              </a:rPr>
              <a:t>float val3 = </a:t>
            </a:r>
            <a:r>
              <a:rPr sz="2000" b="1" dirty="0" err="1">
                <a:solidFill>
                  <a:srgbClr val="002060"/>
                </a:solidFill>
                <a:latin typeface="Courier New"/>
                <a:cs typeface="Courier New"/>
                <a:sym typeface="Menlo Regular"/>
              </a:rPr>
              <a:t>memA</a:t>
            </a:r>
            <a:r>
              <a:rPr sz="2000" b="1" dirty="0">
                <a:solidFill>
                  <a:srgbClr val="002060"/>
                </a:solidFill>
                <a:latin typeface="Courier New"/>
                <a:cs typeface="Courier New"/>
                <a:sym typeface="Menlo Regular"/>
              </a:rPr>
              <a:t>[c*id];</a:t>
            </a:r>
            <a:endParaRPr lang="en-GB" sz="2000" b="1" dirty="0">
              <a:solidFill>
                <a:srgbClr val="002060"/>
              </a:solidFill>
              <a:latin typeface="Courier New"/>
              <a:cs typeface="Courier New"/>
              <a:sym typeface="Menlo Regular"/>
            </a:endParaRPr>
          </a:p>
          <a:p>
            <a:pPr lvl="1" indent="241093" defTabSz="410751">
              <a:defRPr sz="1800"/>
            </a:pPr>
            <a:endParaRPr lang="en-GB" sz="2000" b="1" dirty="0">
              <a:solidFill>
                <a:srgbClr val="002060"/>
              </a:solidFill>
              <a:latin typeface="Courier New"/>
              <a:cs typeface="Courier New"/>
              <a:sym typeface="Menlo Regular"/>
            </a:endParaRPr>
          </a:p>
          <a:p>
            <a:pPr indent="241093" defTabSz="410751">
              <a:defRPr sz="1800"/>
            </a:pPr>
            <a:r>
              <a:rPr lang="en-GB" sz="2000" b="1" dirty="0">
                <a:solidFill>
                  <a:schemeClr val="bg1">
                    <a:lumMod val="50000"/>
                  </a:schemeClr>
                </a:solidFill>
                <a:latin typeface="Courier New"/>
                <a:cs typeface="Courier New"/>
                <a:sym typeface="Menlo Regular"/>
              </a:rPr>
              <a:t>// terrible</a:t>
            </a:r>
            <a:endParaRPr sz="2000" b="1" dirty="0">
              <a:solidFill>
                <a:schemeClr val="bg1">
                  <a:lumMod val="50000"/>
                </a:schemeClr>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const int loc =</a:t>
            </a:r>
          </a:p>
          <a:p>
            <a:pPr lvl="1" indent="241093" defTabSz="410751">
              <a:defRPr sz="1800"/>
            </a:pPr>
            <a:r>
              <a:rPr sz="2000" b="1" dirty="0">
                <a:solidFill>
                  <a:srgbClr val="002060"/>
                </a:solidFill>
                <a:latin typeface="Courier New"/>
                <a:cs typeface="Courier New"/>
                <a:sym typeface="Menlo Regular"/>
              </a:rPr>
              <a:t>  </a:t>
            </a:r>
            <a:r>
              <a:rPr sz="2000" b="1" dirty="0" err="1">
                <a:solidFill>
                  <a:srgbClr val="002060"/>
                </a:solidFill>
                <a:latin typeface="Courier New"/>
                <a:cs typeface="Courier New"/>
                <a:sym typeface="Menlo Regular"/>
              </a:rPr>
              <a:t>some_strange_func</a:t>
            </a:r>
            <a:r>
              <a:rPr sz="2000" b="1" dirty="0">
                <a:solidFill>
                  <a:srgbClr val="002060"/>
                </a:solidFill>
                <a:latin typeface="Courier New"/>
                <a:cs typeface="Courier New"/>
                <a:sym typeface="Menlo Regular"/>
              </a:rPr>
              <a:t>(id);</a:t>
            </a:r>
          </a:p>
          <a:p>
            <a:pPr lvl="1" indent="241093" defTabSz="410751">
              <a:defRPr sz="1800"/>
            </a:pPr>
            <a:endParaRPr sz="2000" b="1" dirty="0">
              <a:solidFill>
                <a:srgbClr val="002060"/>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float val4 = </a:t>
            </a:r>
            <a:r>
              <a:rPr sz="2000" b="1" dirty="0" err="1">
                <a:solidFill>
                  <a:srgbClr val="002060"/>
                </a:solidFill>
                <a:latin typeface="Courier New"/>
                <a:cs typeface="Courier New"/>
                <a:sym typeface="Menlo Regular"/>
              </a:rPr>
              <a:t>memA</a:t>
            </a:r>
            <a:r>
              <a:rPr sz="2000" b="1" dirty="0">
                <a:solidFill>
                  <a:srgbClr val="002060"/>
                </a:solidFill>
                <a:latin typeface="Courier New"/>
                <a:cs typeface="Courier New"/>
                <a:sym typeface="Menlo Regular"/>
              </a:rPr>
              <a:t>[loc];</a:t>
            </a:r>
          </a:p>
          <a:p>
            <a:pPr defTabSz="410751">
              <a:defRPr sz="1800"/>
            </a:pPr>
            <a:r>
              <a:rPr sz="2000" b="1" dirty="0">
                <a:solidFill>
                  <a:srgbClr val="002060"/>
                </a:solidFill>
                <a:latin typeface="Courier New"/>
                <a:cs typeface="Courier New"/>
                <a:sym typeface="Menlo Regular"/>
              </a:rPr>
              <a:t>}</a:t>
            </a:r>
          </a:p>
        </p:txBody>
      </p:sp>
      <p:sp>
        <p:nvSpPr>
          <p:cNvPr id="18" name="Slide Number Placeholder 3">
            <a:extLst>
              <a:ext uri="{FF2B5EF4-FFF2-40B4-BE49-F238E27FC236}">
                <a16:creationId xmlns:a16="http://schemas.microsoft.com/office/drawing/2014/main" id="{ADDD8A53-3A49-F04D-8B4B-4D9448E3A784}"/>
              </a:ext>
            </a:extLst>
          </p:cNvPr>
          <p:cNvSpPr txBox="1">
            <a:spLocks/>
          </p:cNvSpPr>
          <p:nvPr/>
        </p:nvSpPr>
        <p:spPr>
          <a:xfrm>
            <a:off x="11430000" y="6553200"/>
            <a:ext cx="762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0C933AAA-F64E-4748-8A99-DCC60F15C72A}" type="slidenum">
              <a:rPr lang="en-US" sz="1200" smtClean="0">
                <a:solidFill>
                  <a:srgbClr val="000000"/>
                </a:solidFill>
                <a:latin typeface="Tahoma" pitchFamily="34" charset="0"/>
                <a:cs typeface="Arial" pitchFamily="34" charset="0"/>
              </a:rPr>
              <a:pPr algn="r" fontAlgn="base">
                <a:spcBef>
                  <a:spcPct val="0"/>
                </a:spcBef>
                <a:spcAft>
                  <a:spcPct val="0"/>
                </a:spcAft>
                <a:defRPr/>
              </a:pPr>
              <a:t>262</a:t>
            </a:fld>
            <a:endParaRPr lang="en-US" sz="1200"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3472395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164880"/>
            <a:ext cx="10337470" cy="572077"/>
          </a:xfrm>
        </p:spPr>
        <p:txBody>
          <a:bodyPr>
            <a:normAutofit/>
          </a:bodyPr>
          <a:lstStyle/>
          <a:p>
            <a:r>
              <a:rPr lang="en-US" dirty="0"/>
              <a:t>Jacobi Solver </a:t>
            </a:r>
            <a:r>
              <a:rPr lang="en-US" sz="2700" dirty="0"/>
              <a:t>(Target Data/branchless/coalesced mem, 1/2)</a:t>
            </a:r>
          </a:p>
        </p:txBody>
      </p:sp>
      <p:sp>
        <p:nvSpPr>
          <p:cNvPr id="3" name="Content Placeholder 2"/>
          <p:cNvSpPr>
            <a:spLocks noGrp="1"/>
          </p:cNvSpPr>
          <p:nvPr>
            <p:ph idx="1"/>
          </p:nvPr>
        </p:nvSpPr>
        <p:spPr>
          <a:xfrm>
            <a:off x="1833562" y="878923"/>
            <a:ext cx="8313156" cy="5979077"/>
          </a:xfrm>
        </p:spPr>
        <p:txBody>
          <a:bodyPr>
            <a:noAutofit/>
          </a:bodyPr>
          <a:lstStyle/>
          <a:p>
            <a:pPr marL="0" indent="0">
              <a:buNone/>
            </a:pPr>
            <a:r>
              <a:rPr lang="en-US" sz="1800" b="1" dirty="0">
                <a:solidFill>
                  <a:srgbClr val="800000"/>
                </a:solidFill>
              </a:rPr>
              <a:t> </a:t>
            </a:r>
            <a:r>
              <a:rPr lang="en-US" sz="1800" dirty="0"/>
              <a:t> </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while((conv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endParaRPr lang="en-US" sz="1800" dirty="0"/>
          </a:p>
          <a:p>
            <a:pPr marL="0" indent="0">
              <a:buNone/>
            </a:pPr>
            <a:r>
              <a:rPr lang="en-US" sz="1800" dirty="0"/>
              <a:t>               </a:t>
            </a:r>
            <a:r>
              <a:rPr lang="en-US" sz="1800" dirty="0" err="1"/>
              <a:t>xnew</a:t>
            </a:r>
            <a:r>
              <a:rPr lang="en-US" sz="1800" dirty="0"/>
              <a:t>[</a:t>
            </a:r>
            <a:r>
              <a:rPr lang="en-US" sz="1800" dirty="0" err="1"/>
              <a:t>i</a:t>
            </a:r>
            <a:r>
              <a:rPr lang="en-US" sz="1800" dirty="0"/>
              <a:t>]+= (A[j*</a:t>
            </a:r>
            <a:r>
              <a:rPr lang="en-US" sz="1800" dirty="0" err="1"/>
              <a:t>Ndim</a:t>
            </a:r>
            <a:r>
              <a:rPr lang="en-US" sz="1800" dirty="0"/>
              <a:t> + </a:t>
            </a:r>
            <a:r>
              <a:rPr lang="en-US" sz="1800" dirty="0" err="1"/>
              <a:t>i</a:t>
            </a:r>
            <a:r>
              <a:rPr lang="en-US" sz="1800" dirty="0"/>
              <a:t>]*</a:t>
            </a:r>
            <a:r>
              <a:rPr lang="en-US" sz="1800" dirty="0" err="1"/>
              <a:t>xold</a:t>
            </a:r>
            <a:r>
              <a:rPr lang="en-US" sz="1800" dirty="0"/>
              <a:t>[j])*(</a:t>
            </a:r>
            <a:r>
              <a:rPr lang="da-DK" sz="1800" b="1" dirty="0">
                <a:solidFill>
                  <a:srgbClr val="000000"/>
                </a:solidFill>
                <a:latin typeface="Courier"/>
                <a:cs typeface="Courier"/>
              </a:rPr>
              <a:t>(TYPE)(i != j))</a:t>
            </a:r>
            <a:r>
              <a:rPr lang="en-US" sz="1800" dirty="0"/>
              <a:t>;</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
        <p:nvSpPr>
          <p:cNvPr id="5" name="TextBox 4"/>
          <p:cNvSpPr txBox="1"/>
          <p:nvPr/>
        </p:nvSpPr>
        <p:spPr>
          <a:xfrm>
            <a:off x="6808415" y="5385283"/>
            <a:ext cx="3554454" cy="1323439"/>
          </a:xfrm>
          <a:prstGeom prst="rect">
            <a:avLst/>
          </a:prstGeom>
          <a:noFill/>
          <a:ln>
            <a:solidFill>
              <a:srgbClr val="002060"/>
            </a:solidFill>
          </a:ln>
        </p:spPr>
        <p:txBody>
          <a:bodyPr wrap="square" rtlCol="0">
            <a:spAutoFit/>
          </a:bodyPr>
          <a:lstStyle/>
          <a:p>
            <a:r>
              <a:rPr lang="en-US" sz="1600" dirty="0"/>
              <a:t>We replaced the original code with a poor memory access pattern</a:t>
            </a:r>
          </a:p>
          <a:p>
            <a:pPr lvl="1"/>
            <a:r>
              <a:rPr lang="en-US" sz="1600" dirty="0" err="1"/>
              <a:t>xnew</a:t>
            </a:r>
            <a:r>
              <a:rPr lang="en-US" sz="1600" dirty="0"/>
              <a:t>[</a:t>
            </a:r>
            <a:r>
              <a:rPr lang="en-US" sz="1600" dirty="0" err="1"/>
              <a:t>i</a:t>
            </a:r>
            <a:r>
              <a:rPr lang="en-US" sz="1600" dirty="0"/>
              <a:t>]+= (A[</a:t>
            </a:r>
            <a:r>
              <a:rPr lang="en-US" sz="1600" dirty="0" err="1"/>
              <a:t>i</a:t>
            </a:r>
            <a:r>
              <a:rPr lang="en-US" sz="1600" dirty="0"/>
              <a:t>*</a:t>
            </a:r>
            <a:r>
              <a:rPr lang="en-US" sz="1600" dirty="0" err="1"/>
              <a:t>Ndim</a:t>
            </a:r>
            <a:r>
              <a:rPr lang="en-US" sz="1600" dirty="0"/>
              <a:t> + j]*</a:t>
            </a:r>
            <a:r>
              <a:rPr lang="en-US" sz="1600" dirty="0" err="1"/>
              <a:t>xold</a:t>
            </a:r>
            <a:r>
              <a:rPr lang="en-US" sz="1600" dirty="0"/>
              <a:t>[j])</a:t>
            </a:r>
          </a:p>
          <a:p>
            <a:r>
              <a:rPr lang="en-US" sz="1600" dirty="0"/>
              <a:t>With the more efficient</a:t>
            </a:r>
          </a:p>
          <a:p>
            <a:pPr lvl="1"/>
            <a:r>
              <a:rPr lang="en-US" sz="1600" dirty="0" err="1"/>
              <a:t>xnew</a:t>
            </a:r>
            <a:r>
              <a:rPr lang="en-US" sz="1600" dirty="0"/>
              <a:t>[</a:t>
            </a:r>
            <a:r>
              <a:rPr lang="en-US" sz="1600" dirty="0" err="1"/>
              <a:t>i</a:t>
            </a:r>
            <a:r>
              <a:rPr lang="en-US" sz="1600" dirty="0"/>
              <a:t>]+= (A[j*</a:t>
            </a:r>
            <a:r>
              <a:rPr lang="en-US" sz="1600" dirty="0" err="1"/>
              <a:t>Ndim</a:t>
            </a:r>
            <a:r>
              <a:rPr lang="en-US" sz="1600" dirty="0"/>
              <a:t> + </a:t>
            </a:r>
            <a:r>
              <a:rPr lang="en-US" sz="1600" dirty="0" err="1"/>
              <a:t>i</a:t>
            </a:r>
            <a:r>
              <a:rPr lang="en-US" sz="1600" dirty="0"/>
              <a:t>]*</a:t>
            </a:r>
            <a:r>
              <a:rPr lang="en-US" sz="1600" dirty="0" err="1"/>
              <a:t>xold</a:t>
            </a:r>
            <a:r>
              <a:rPr lang="en-US" sz="1600" dirty="0"/>
              <a:t>[j])</a:t>
            </a:r>
          </a:p>
        </p:txBody>
      </p:sp>
      <p:sp>
        <p:nvSpPr>
          <p:cNvPr id="6" name="Slide Number Placeholder 3">
            <a:extLst>
              <a:ext uri="{FF2B5EF4-FFF2-40B4-BE49-F238E27FC236}">
                <a16:creationId xmlns:a16="http://schemas.microsoft.com/office/drawing/2014/main" id="{EC11F247-F066-424E-A4DE-B25F7A1E4514}"/>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263</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401084374"/>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612632" y="565847"/>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rgbClr val="000000"/>
                </a:solidFill>
              </a:rPr>
              <a:t>     //</a:t>
            </a:r>
          </a:p>
          <a:p>
            <a:pPr marL="0" indent="0">
              <a:buNone/>
            </a:pPr>
            <a:r>
              <a:rPr lang="en-US" sz="1800" dirty="0">
                <a:solidFill>
                  <a:srgbClr val="000000"/>
                </a:solidFill>
              </a:rPr>
              <a:t>     // test convergence</a:t>
            </a:r>
          </a:p>
          <a:p>
            <a:pPr marL="0" indent="0">
              <a:buNone/>
            </a:pPr>
            <a:r>
              <a:rPr lang="en-US" sz="1800" dirty="0">
                <a:solidFill>
                  <a:srgbClr val="000000"/>
                </a:solidFill>
              </a:rPr>
              <a:t>     conv = 0.0;</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conv)</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reduction(+:conv)</a:t>
            </a:r>
            <a:r>
              <a:rPr lang="da-DK" sz="1800" dirty="0">
                <a:solidFill>
                  <a:srgbClr val="000000"/>
                </a:solidFill>
              </a:rPr>
              <a:t>     </a:t>
            </a:r>
          </a:p>
          <a:p>
            <a:pPr marL="0" indent="0">
              <a:buNone/>
            </a:pPr>
            <a:r>
              <a:rPr lang="da-DK" sz="1800" dirty="0">
                <a:solidFill>
                  <a:srgbClr val="000000"/>
                </a:solidFill>
              </a:rPr>
              <a:t>     for (i=0; i&lt;</a:t>
            </a:r>
            <a:r>
              <a:rPr lang="da-DK" sz="1800" dirty="0" err="1">
                <a:solidFill>
                  <a:srgbClr val="000000"/>
                </a:solidFill>
              </a:rPr>
              <a:t>Ndim</a:t>
            </a:r>
            <a:r>
              <a:rPr lang="da-DK" sz="1800" dirty="0">
                <a:solidFill>
                  <a:srgbClr val="000000"/>
                </a:solidFill>
              </a:rPr>
              <a:t>; i++){</a:t>
            </a:r>
          </a:p>
          <a:p>
            <a:pPr marL="0" inden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None/>
            </a:pPr>
            <a:r>
              <a:rPr lang="en-US" sz="1800" dirty="0">
                <a:solidFill>
                  <a:srgbClr val="000000"/>
                </a:solidFill>
              </a:rPr>
              <a:t>         conv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None/>
            </a:pPr>
            <a:r>
              <a:rPr lang="en-US" sz="1800" dirty="0">
                <a:solidFill>
                  <a:srgbClr val="000000"/>
                </a:solidFill>
              </a:rPr>
              <a:t>     }</a:t>
            </a:r>
          </a:p>
          <a:p>
            <a:pPr marL="0" indent="0">
              <a:buNone/>
            </a:pPr>
            <a:r>
              <a:rPr lang="en-US" sz="1800" dirty="0">
                <a:solidFill>
                  <a:srgbClr val="000000"/>
                </a:solidFill>
              </a:rPr>
              <a:t>conv = sqrt((double)conv);</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endParaRPr lang="en-US" sz="1800" dirty="0">
              <a:solidFill>
                <a:srgbClr val="000000"/>
              </a:solidFill>
            </a:endParaRPr>
          </a:p>
          <a:p>
            <a:pPr marL="0" indent="0">
              <a:buNone/>
            </a:pPr>
            <a:r>
              <a:rPr lang="en-US" sz="1800" dirty="0">
                <a:solidFill>
                  <a:srgbClr val="000000"/>
                </a:solidFill>
              </a:rPr>
              <a:t>} // end while loop</a:t>
            </a:r>
          </a:p>
        </p:txBody>
      </p:sp>
      <p:graphicFrame>
        <p:nvGraphicFramePr>
          <p:cNvPr id="5" name="Table 4"/>
          <p:cNvGraphicFramePr>
            <a:graphicFrameLocks noGrp="1"/>
          </p:cNvGraphicFramePr>
          <p:nvPr/>
        </p:nvGraphicFramePr>
        <p:xfrm>
          <a:off x="6029849" y="2632438"/>
          <a:ext cx="4579668" cy="34137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rowSpan="4">
                  <a:txBody>
                    <a:bodyPr/>
                    <a:lstStyle/>
                    <a:p>
                      <a:r>
                        <a:rPr lang="en-US"/>
                        <a:t>NVIDA® K20X™ GPU</a:t>
                      </a:r>
                    </a:p>
                  </a:txBody>
                  <a:tcPr/>
                </a:tc>
                <a:tc>
                  <a:txBody>
                    <a:bodyPr/>
                    <a:lstStyle/>
                    <a:p>
                      <a:r>
                        <a:rPr lang="en-US" sz="1600"/>
                        <a:t>Target </a:t>
                      </a:r>
                      <a:r>
                        <a:rPr lang="en-US" sz="1600" err="1"/>
                        <a:t>dir</a:t>
                      </a:r>
                      <a:r>
                        <a:rPr lang="en-US" sz="1600" baseline="0"/>
                        <a:t> per loop</a:t>
                      </a:r>
                      <a:endParaRPr lang="en-US" sz="1600"/>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r h="370840">
                <a:tc vMerge="1">
                  <a:txBody>
                    <a:bodyPr/>
                    <a:lstStyle/>
                    <a:p>
                      <a:endParaRPr lang="en-US"/>
                    </a:p>
                  </a:txBody>
                  <a:tcPr/>
                </a:tc>
                <a:tc>
                  <a:txBody>
                    <a:bodyPr/>
                    <a:lstStyle/>
                    <a:p>
                      <a:r>
                        <a:rPr lang="en-US" sz="1600"/>
                        <a:t>Above</a:t>
                      </a:r>
                      <a:r>
                        <a:rPr lang="en-US" sz="1600" baseline="0"/>
                        <a:t> plus target data region</a:t>
                      </a:r>
                      <a:endParaRPr lang="en-US" sz="1600"/>
                    </a:p>
                  </a:txBody>
                  <a:tcPr/>
                </a:tc>
                <a:tc>
                  <a:txBody>
                    <a:bodyPr/>
                    <a:lstStyle/>
                    <a:p>
                      <a:r>
                        <a:rPr lang="en-US"/>
                        <a:t>18.37 </a:t>
                      </a:r>
                      <a:r>
                        <a:rPr lang="en-US" err="1"/>
                        <a:t>secs</a:t>
                      </a:r>
                      <a:endParaRPr lang="en-US"/>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sz="1600"/>
                        <a:t>Above plus reduced branching</a:t>
                      </a:r>
                    </a:p>
                  </a:txBody>
                  <a:tcPr/>
                </a:tc>
                <a:tc>
                  <a:txBody>
                    <a:bodyPr/>
                    <a:lstStyle/>
                    <a:p>
                      <a:r>
                        <a:rPr lang="en-US"/>
                        <a:t>13.74 </a:t>
                      </a:r>
                      <a:r>
                        <a:rPr lang="en-US" err="1"/>
                        <a:t>secs</a:t>
                      </a:r>
                      <a:endParaRPr lang="en-US"/>
                    </a:p>
                  </a:txBody>
                  <a:tcPr/>
                </a:tc>
                <a:extLst>
                  <a:ext uri="{0D108BD9-81ED-4DB2-BD59-A6C34878D82A}">
                    <a16:rowId xmlns:a16="http://schemas.microsoft.com/office/drawing/2014/main" val="10003"/>
                  </a:ext>
                </a:extLst>
              </a:tr>
              <a:tr h="370840">
                <a:tc vMerge="1">
                  <a:txBody>
                    <a:bodyPr/>
                    <a:lstStyle/>
                    <a:p>
                      <a:endParaRPr lang="en-US"/>
                    </a:p>
                  </a:txBody>
                  <a:tcPr/>
                </a:tc>
                <a:tc>
                  <a:txBody>
                    <a:bodyPr/>
                    <a:lstStyle/>
                    <a:p>
                      <a:r>
                        <a:rPr lang="en-US" sz="1600"/>
                        <a:t>Above plus improved mem access</a:t>
                      </a:r>
                    </a:p>
                  </a:txBody>
                  <a:tcPr/>
                </a:tc>
                <a:tc>
                  <a:txBody>
                    <a:bodyPr/>
                    <a:lstStyle/>
                    <a:p>
                      <a:r>
                        <a:rPr lang="en-US" dirty="0"/>
                        <a:t>7.64 secs</a:t>
                      </a:r>
                    </a:p>
                  </a:txBody>
                  <a:tcPr/>
                </a:tc>
                <a:extLst>
                  <a:ext uri="{0D108BD9-81ED-4DB2-BD59-A6C34878D82A}">
                    <a16:rowId xmlns:a16="http://schemas.microsoft.com/office/drawing/2014/main" val="10004"/>
                  </a:ext>
                </a:extLst>
              </a:tr>
            </a:tbl>
          </a:graphicData>
        </a:graphic>
      </p:graphicFrame>
      <p:sp>
        <p:nvSpPr>
          <p:cNvPr id="7" name="Title 1"/>
          <p:cNvSpPr txBox="1">
            <a:spLocks/>
          </p:cNvSpPr>
          <p:nvPr/>
        </p:nvSpPr>
        <p:spPr bwMode="auto">
          <a:xfrm>
            <a:off x="228600" y="130225"/>
            <a:ext cx="10327651" cy="57207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7500"/>
          </a:bodyPr>
          <a:lst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a:lstStyle>
          <a:p>
            <a:r>
              <a:rPr lang="en-US" kern="0" dirty="0"/>
              <a:t>Jacobi Solver </a:t>
            </a:r>
            <a:r>
              <a:rPr lang="en-US" sz="2700" kern="0" dirty="0"/>
              <a:t>(Target Data/branchless/coalesced mem, 2/2)</a:t>
            </a:r>
          </a:p>
        </p:txBody>
      </p:sp>
      <p:sp>
        <p:nvSpPr>
          <p:cNvPr id="8" name="TextBox 7"/>
          <p:cNvSpPr txBox="1"/>
          <p:nvPr/>
        </p:nvSpPr>
        <p:spPr>
          <a:xfrm>
            <a:off x="1524001" y="6552424"/>
            <a:ext cx="6531429" cy="338554"/>
          </a:xfrm>
          <a:prstGeom prst="rect">
            <a:avLst/>
          </a:prstGeom>
          <a:noFill/>
        </p:spPr>
        <p:txBody>
          <a:bodyPr wrap="square" rtlCol="0">
            <a:spAutoFit/>
          </a:bodyPr>
          <a:lstStyle/>
          <a:p>
            <a:r>
              <a:rPr lang="en-US" sz="800"/>
              <a:t>Cray® XC40™ Supercomputer running Cray® Compiling Environment 8.5.3. </a:t>
            </a:r>
            <a:br>
              <a:rPr lang="en-US" sz="800"/>
            </a:br>
            <a:r>
              <a:rPr lang="en-US" sz="800"/>
              <a:t>Intel® Xeon ® CPU E5-2697 v2 @ 2.70GHz with 32 GB DDR3.  NVIDIA® Tesla® K20X, 6GB.</a:t>
            </a:r>
          </a:p>
        </p:txBody>
      </p:sp>
      <p:sp>
        <p:nvSpPr>
          <p:cNvPr id="9" name="TextBox 8"/>
          <p:cNvSpPr txBox="1"/>
          <p:nvPr/>
        </p:nvSpPr>
        <p:spPr>
          <a:xfrm>
            <a:off x="6730687" y="6613690"/>
            <a:ext cx="4333231" cy="276999"/>
          </a:xfrm>
          <a:prstGeom prst="rect">
            <a:avLst/>
          </a:prstGeom>
          <a:noFill/>
        </p:spPr>
        <p:txBody>
          <a:bodyPr wrap="square" rtlCol="0">
            <a:spAutoFit/>
          </a:bodyPr>
          <a:lstStyle/>
          <a:p>
            <a:r>
              <a:rPr lang="en-US" sz="1200"/>
              <a:t>Third party names are the property of their owners.</a:t>
            </a:r>
          </a:p>
        </p:txBody>
      </p:sp>
      <p:sp>
        <p:nvSpPr>
          <p:cNvPr id="10" name="Slide Number Placeholder 3">
            <a:extLst>
              <a:ext uri="{FF2B5EF4-FFF2-40B4-BE49-F238E27FC236}">
                <a16:creationId xmlns:a16="http://schemas.microsoft.com/office/drawing/2014/main" id="{429CD290-AB5A-584E-B98F-092B3CDF50B8}"/>
              </a:ext>
            </a:extLst>
          </p:cNvPr>
          <p:cNvSpPr>
            <a:spLocks noGrp="1"/>
          </p:cNvSpPr>
          <p:nvPr>
            <p:ph type="sldNum" sz="quarter" idx="10"/>
          </p:nvPr>
        </p:nvSpPr>
        <p:spPr>
          <a:xfrm>
            <a:off x="11430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264</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6228981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11182066" y="6509982"/>
            <a:ext cx="1009934" cy="348018"/>
          </a:xfrm>
        </p:spPr>
        <p:txBody>
          <a:bodyPr/>
          <a:lstStyle/>
          <a:p>
            <a:pPr algn="r">
              <a:defRPr/>
            </a:pPr>
            <a:fld id="{92531204-9A84-4BE0-8B85-BCAA44BC166D}" type="slidenum">
              <a:rPr lang="zh-CN" altLang="en-US"/>
              <a:pPr algn="r">
                <a:defRPr/>
              </a:pPr>
              <a:t>27</a:t>
            </a:fld>
            <a:endParaRPr lang="en-US" altLang="zh-CN" dirty="0"/>
          </a:p>
        </p:txBody>
      </p:sp>
      <p:sp>
        <p:nvSpPr>
          <p:cNvPr id="28675" name="Rectangle 2"/>
          <p:cNvSpPr>
            <a:spLocks noGrp="1" noChangeArrowheads="1"/>
          </p:cNvSpPr>
          <p:nvPr>
            <p:ph type="title"/>
          </p:nvPr>
        </p:nvSpPr>
        <p:spPr>
          <a:xfrm>
            <a:off x="228600" y="164914"/>
            <a:ext cx="8496300" cy="1143000"/>
          </a:xfrm>
        </p:spPr>
        <p:txBody>
          <a:bodyPr/>
          <a:lstStyle/>
          <a:p>
            <a:pPr eaLnBrk="1" hangingPunct="1"/>
            <a:r>
              <a:rPr lang="en-US" dirty="0"/>
              <a:t>Exercise: the Parallel Pi Program</a:t>
            </a:r>
          </a:p>
        </p:txBody>
      </p:sp>
      <p:sp>
        <p:nvSpPr>
          <p:cNvPr id="28676" name="Rectangle 3"/>
          <p:cNvSpPr>
            <a:spLocks noGrp="1" noChangeArrowheads="1"/>
          </p:cNvSpPr>
          <p:nvPr>
            <p:ph type="body" idx="1"/>
          </p:nvPr>
        </p:nvSpPr>
        <p:spPr>
          <a:xfrm>
            <a:off x="501041" y="848907"/>
            <a:ext cx="11690959" cy="5302979"/>
          </a:xfrm>
        </p:spPr>
        <p:txBody>
          <a:bodyPr/>
          <a:lstStyle/>
          <a:p>
            <a:pPr eaLnBrk="1" hangingPunct="1"/>
            <a:r>
              <a:rPr lang="en-US" dirty="0"/>
              <a:t>Create a parallel version of the pi program using a parallel construct:</a:t>
            </a:r>
          </a:p>
          <a:p>
            <a:pPr marL="0" indent="0" eaLnBrk="1" hangingPunct="1">
              <a:buNone/>
            </a:pPr>
            <a:r>
              <a:rPr lang="en-US" dirty="0"/>
              <a:t>           #pragma </a:t>
            </a:r>
            <a:r>
              <a:rPr lang="en-US" dirty="0" err="1"/>
              <a:t>omp</a:t>
            </a:r>
            <a:r>
              <a:rPr lang="en-US" dirty="0"/>
              <a:t> parallel</a:t>
            </a:r>
          </a:p>
          <a:p>
            <a:pPr eaLnBrk="1" hangingPunct="1"/>
            <a:r>
              <a:rPr lang="en-US" dirty="0"/>
              <a:t>Pay close attention to shared versus private variables.</a:t>
            </a:r>
          </a:p>
          <a:p>
            <a:pPr eaLnBrk="1" hangingPunct="1"/>
            <a:r>
              <a:rPr lang="en-US" dirty="0"/>
              <a:t>In addition to a parallel construct, you will need the runtime library routines</a:t>
            </a:r>
          </a:p>
          <a:p>
            <a:pPr lvl="1" eaLnBrk="1" hangingPunct="1"/>
            <a:r>
              <a:rPr lang="en-US" sz="2400" dirty="0" err="1"/>
              <a:t>int</a:t>
            </a:r>
            <a:r>
              <a:rPr lang="en-US" sz="2400" dirty="0"/>
              <a:t> </a:t>
            </a:r>
            <a:r>
              <a:rPr lang="en-US" sz="2400" dirty="0" err="1"/>
              <a:t>omp_get_num_threads</a:t>
            </a:r>
            <a:r>
              <a:rPr lang="en-US" sz="2400" dirty="0"/>
              <a:t>();	</a:t>
            </a:r>
          </a:p>
          <a:p>
            <a:pPr lvl="1" eaLnBrk="1" hangingPunct="1"/>
            <a:r>
              <a:rPr lang="en-US" sz="2400" dirty="0" err="1"/>
              <a:t>int</a:t>
            </a:r>
            <a:r>
              <a:rPr lang="en-US" sz="2400" dirty="0"/>
              <a:t> </a:t>
            </a:r>
            <a:r>
              <a:rPr lang="en-US" sz="2400" dirty="0" err="1"/>
              <a:t>omp_get_thread_num</a:t>
            </a:r>
            <a:r>
              <a:rPr lang="en-US" sz="2400" dirty="0"/>
              <a:t>();</a:t>
            </a:r>
          </a:p>
          <a:p>
            <a:pPr lvl="1" eaLnBrk="1" hangingPunct="1"/>
            <a:r>
              <a:rPr lang="en-US" sz="2400" dirty="0"/>
              <a:t>double </a:t>
            </a:r>
            <a:r>
              <a:rPr lang="en-US" sz="2400" dirty="0" err="1"/>
              <a:t>omp_get_wtime</a:t>
            </a:r>
            <a:r>
              <a:rPr lang="en-US" sz="2400" dirty="0"/>
              <a:t>();</a:t>
            </a:r>
          </a:p>
          <a:p>
            <a:pPr lvl="1" eaLnBrk="1" hangingPunct="1"/>
            <a:r>
              <a:rPr lang="en-US" sz="2400" dirty="0" err="1"/>
              <a:t>omp_set_num_threads</a:t>
            </a:r>
            <a:r>
              <a:rPr lang="en-US" sz="2400" dirty="0"/>
              <a:t>();</a:t>
            </a:r>
          </a:p>
        </p:txBody>
      </p:sp>
      <p:sp>
        <p:nvSpPr>
          <p:cNvPr id="28677" name="Text Box 4"/>
          <p:cNvSpPr txBox="1">
            <a:spLocks noChangeArrowheads="1"/>
          </p:cNvSpPr>
          <p:nvPr/>
        </p:nvSpPr>
        <p:spPr bwMode="auto">
          <a:xfrm>
            <a:off x="5766132" y="4174120"/>
            <a:ext cx="5077869"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Time in seconds since a fixed point in the past</a:t>
            </a:r>
          </a:p>
        </p:txBody>
      </p:sp>
      <p:sp>
        <p:nvSpPr>
          <p:cNvPr id="28678" name="Line 5"/>
          <p:cNvSpPr>
            <a:spLocks noChangeShapeType="1"/>
          </p:cNvSpPr>
          <p:nvPr/>
        </p:nvSpPr>
        <p:spPr bwMode="auto">
          <a:xfrm flipH="1" flipV="1">
            <a:off x="4555297" y="3800475"/>
            <a:ext cx="1183480" cy="536575"/>
          </a:xfrm>
          <a:prstGeom prst="line">
            <a:avLst/>
          </a:prstGeom>
          <a:noFill/>
          <a:ln w="12700">
            <a:solidFill>
              <a:schemeClr val="tx1"/>
            </a:solidFill>
            <a:round/>
            <a:headEnd type="none" w="sm" len="sm"/>
            <a:tailEnd type="triangle" w="sm" len="sm"/>
          </a:ln>
        </p:spPr>
        <p:txBody>
          <a:bodyPr/>
          <a:lstStyle/>
          <a:p>
            <a:endParaRPr lang="en-US"/>
          </a:p>
        </p:txBody>
      </p:sp>
      <p:sp>
        <p:nvSpPr>
          <p:cNvPr id="28679" name="Text Box 6"/>
          <p:cNvSpPr txBox="1">
            <a:spLocks noChangeArrowheads="1"/>
          </p:cNvSpPr>
          <p:nvPr/>
        </p:nvSpPr>
        <p:spPr bwMode="auto">
          <a:xfrm>
            <a:off x="5887232" y="3312794"/>
            <a:ext cx="2338387" cy="379413"/>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a:latin typeface="Arial Unicode MS" pitchFamily="34" charset="-128"/>
              </a:rPr>
              <a:t>Thread ID or rank</a:t>
            </a:r>
          </a:p>
        </p:txBody>
      </p:sp>
      <p:sp>
        <p:nvSpPr>
          <p:cNvPr id="28680" name="Line 7"/>
          <p:cNvSpPr>
            <a:spLocks noChangeShapeType="1"/>
          </p:cNvSpPr>
          <p:nvPr/>
        </p:nvSpPr>
        <p:spPr bwMode="auto">
          <a:xfrm flipH="1" flipV="1">
            <a:off x="4715181" y="3287897"/>
            <a:ext cx="1172051" cy="266783"/>
          </a:xfrm>
          <a:prstGeom prst="line">
            <a:avLst/>
          </a:prstGeom>
          <a:noFill/>
          <a:ln w="12700">
            <a:solidFill>
              <a:schemeClr val="tx1"/>
            </a:solidFill>
            <a:round/>
            <a:headEnd type="none" w="sm" len="sm"/>
            <a:tailEnd type="triangle" w="sm" len="sm"/>
          </a:ln>
        </p:spPr>
        <p:txBody>
          <a:bodyPr/>
          <a:lstStyle/>
          <a:p>
            <a:endParaRPr lang="en-US"/>
          </a:p>
        </p:txBody>
      </p:sp>
      <p:sp>
        <p:nvSpPr>
          <p:cNvPr id="28681" name="Text Box 8"/>
          <p:cNvSpPr txBox="1">
            <a:spLocks noChangeArrowheads="1"/>
          </p:cNvSpPr>
          <p:nvPr/>
        </p:nvSpPr>
        <p:spPr bwMode="auto">
          <a:xfrm>
            <a:off x="5887233" y="2608637"/>
            <a:ext cx="3429000"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Number of threads in the team</a:t>
            </a:r>
          </a:p>
        </p:txBody>
      </p:sp>
      <p:sp>
        <p:nvSpPr>
          <p:cNvPr id="28682" name="Line 9"/>
          <p:cNvSpPr>
            <a:spLocks noChangeShapeType="1"/>
          </p:cNvSpPr>
          <p:nvPr/>
        </p:nvSpPr>
        <p:spPr bwMode="auto">
          <a:xfrm flipH="1">
            <a:off x="5047989" y="2793303"/>
            <a:ext cx="839244" cy="37578"/>
          </a:xfrm>
          <a:prstGeom prst="line">
            <a:avLst/>
          </a:prstGeom>
          <a:noFill/>
          <a:ln w="12700">
            <a:solidFill>
              <a:schemeClr val="tx1"/>
            </a:solidFill>
            <a:round/>
            <a:headEnd type="none" w="sm" len="sm"/>
            <a:tailEnd type="triangle" w="sm" len="sm"/>
          </a:ln>
        </p:spPr>
        <p:txBody>
          <a:bodyPr/>
          <a:lstStyle/>
          <a:p>
            <a:endParaRPr lang="en-US"/>
          </a:p>
        </p:txBody>
      </p:sp>
      <p:sp>
        <p:nvSpPr>
          <p:cNvPr id="12" name="Text Box 8"/>
          <p:cNvSpPr txBox="1">
            <a:spLocks noChangeArrowheads="1"/>
          </p:cNvSpPr>
          <p:nvPr/>
        </p:nvSpPr>
        <p:spPr bwMode="auto">
          <a:xfrm>
            <a:off x="495394" y="4582844"/>
            <a:ext cx="4422770" cy="369332"/>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dirty="0">
                <a:latin typeface="Arial Unicode MS" pitchFamily="34" charset="-128"/>
              </a:rPr>
              <a:t>Request a number of threads in the team</a:t>
            </a:r>
          </a:p>
        </p:txBody>
      </p:sp>
      <p:sp>
        <p:nvSpPr>
          <p:cNvPr id="13" name="Line 5"/>
          <p:cNvSpPr>
            <a:spLocks noChangeShapeType="1"/>
          </p:cNvSpPr>
          <p:nvPr/>
        </p:nvSpPr>
        <p:spPr bwMode="auto">
          <a:xfrm flipV="1">
            <a:off x="2407472" y="4365745"/>
            <a:ext cx="288160" cy="217462"/>
          </a:xfrm>
          <a:prstGeom prst="line">
            <a:avLst/>
          </a:prstGeom>
          <a:noFill/>
          <a:ln w="12700">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4061716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a:xfrm>
            <a:off x="11182066" y="6509982"/>
            <a:ext cx="1009934" cy="348018"/>
          </a:xfrm>
        </p:spPr>
        <p:txBody>
          <a:bodyPr/>
          <a:lstStyle/>
          <a:p>
            <a:pPr>
              <a:defRPr/>
            </a:pPr>
            <a:fld id="{92531204-9A84-4BE0-8B85-BCAA44BC166D}" type="slidenum">
              <a:rPr lang="zh-CN" altLang="en-US"/>
              <a:pPr>
                <a:defRPr/>
              </a:pPr>
              <a:t>28</a:t>
            </a:fld>
            <a:endParaRPr lang="en-US" altLang="zh-CN"/>
          </a:p>
        </p:txBody>
      </p:sp>
      <p:sp>
        <p:nvSpPr>
          <p:cNvPr id="28675" name="Rectangle 2"/>
          <p:cNvSpPr>
            <a:spLocks noGrp="1" noChangeArrowheads="1"/>
          </p:cNvSpPr>
          <p:nvPr>
            <p:ph type="title"/>
          </p:nvPr>
        </p:nvSpPr>
        <p:spPr>
          <a:xfrm>
            <a:off x="254696" y="0"/>
            <a:ext cx="8496300" cy="1143000"/>
          </a:xfrm>
        </p:spPr>
        <p:txBody>
          <a:bodyPr/>
          <a:lstStyle/>
          <a:p>
            <a:pPr eaLnBrk="1" hangingPunct="1"/>
            <a:r>
              <a:rPr lang="en-US" dirty="0"/>
              <a:t>Hints: the Parallel Pi Program</a:t>
            </a:r>
          </a:p>
        </p:txBody>
      </p:sp>
      <p:sp>
        <p:nvSpPr>
          <p:cNvPr id="28676" name="Rectangle 3"/>
          <p:cNvSpPr>
            <a:spLocks noGrp="1" noChangeArrowheads="1"/>
          </p:cNvSpPr>
          <p:nvPr>
            <p:ph type="body" idx="1"/>
          </p:nvPr>
        </p:nvSpPr>
        <p:spPr>
          <a:xfrm>
            <a:off x="651354" y="679377"/>
            <a:ext cx="11285950" cy="6034594"/>
          </a:xfrm>
        </p:spPr>
        <p:txBody>
          <a:bodyPr/>
          <a:lstStyle/>
          <a:p>
            <a:pPr eaLnBrk="1" hangingPunct="1"/>
            <a:r>
              <a:rPr lang="en-US" dirty="0"/>
              <a:t>Use a parallel construct:</a:t>
            </a:r>
          </a:p>
          <a:p>
            <a:pPr marL="0" indent="0" eaLnBrk="1" hangingPunct="1">
              <a:buNone/>
            </a:pPr>
            <a:r>
              <a:rPr lang="en-US" dirty="0"/>
              <a:t>           #pragma </a:t>
            </a:r>
            <a:r>
              <a:rPr lang="en-US" dirty="0" err="1"/>
              <a:t>omp</a:t>
            </a:r>
            <a:r>
              <a:rPr lang="en-US" dirty="0"/>
              <a:t> parallel</a:t>
            </a:r>
          </a:p>
          <a:p>
            <a:pPr marL="0" indent="0" eaLnBrk="1" hangingPunct="1">
              <a:buNone/>
            </a:pPr>
            <a:endParaRPr lang="en-US" dirty="0"/>
          </a:p>
          <a:p>
            <a:pPr eaLnBrk="1" hangingPunct="1"/>
            <a:r>
              <a:rPr lang="en-US" dirty="0"/>
              <a:t>The challenge is to:</a:t>
            </a:r>
          </a:p>
          <a:p>
            <a:pPr lvl="1" eaLnBrk="1" hangingPunct="1"/>
            <a:r>
              <a:rPr lang="en-US" dirty="0"/>
              <a:t>divide loop iterations between threads (use the thread ID and the number of threads).</a:t>
            </a:r>
          </a:p>
          <a:p>
            <a:pPr lvl="1" eaLnBrk="1" hangingPunct="1"/>
            <a:r>
              <a:rPr lang="en-US" dirty="0"/>
              <a:t>Create an accumulator for each thread to hold partial sums that you can later combine to generate the global sum.</a:t>
            </a:r>
          </a:p>
          <a:p>
            <a:pPr lvl="1" eaLnBrk="1" hangingPunct="1"/>
            <a:endParaRPr lang="en-US" dirty="0"/>
          </a:p>
          <a:p>
            <a:pPr eaLnBrk="1" hangingPunct="1"/>
            <a:r>
              <a:rPr lang="en-US" dirty="0"/>
              <a:t>In addition to a parallel construct, you will need the runtime library routines</a:t>
            </a:r>
          </a:p>
          <a:p>
            <a:pPr lvl="1" eaLnBrk="1" hangingPunct="1"/>
            <a:r>
              <a:rPr lang="en-US" dirty="0" err="1"/>
              <a:t>int</a:t>
            </a:r>
            <a:r>
              <a:rPr lang="en-US" dirty="0"/>
              <a:t> </a:t>
            </a:r>
            <a:r>
              <a:rPr lang="en-US" dirty="0" err="1"/>
              <a:t>omp_set_num_threads</a:t>
            </a:r>
            <a:r>
              <a:rPr lang="en-US" dirty="0"/>
              <a:t>();</a:t>
            </a:r>
          </a:p>
          <a:p>
            <a:pPr lvl="1" eaLnBrk="1" hangingPunct="1"/>
            <a:r>
              <a:rPr lang="en-US" dirty="0" err="1"/>
              <a:t>int</a:t>
            </a:r>
            <a:r>
              <a:rPr lang="en-US" dirty="0"/>
              <a:t> </a:t>
            </a:r>
            <a:r>
              <a:rPr lang="en-US" dirty="0" err="1"/>
              <a:t>omp_get_num_threads</a:t>
            </a:r>
            <a:r>
              <a:rPr lang="en-US" dirty="0"/>
              <a:t>();	</a:t>
            </a:r>
          </a:p>
          <a:p>
            <a:pPr lvl="1" eaLnBrk="1" hangingPunct="1"/>
            <a:r>
              <a:rPr lang="en-US" dirty="0" err="1"/>
              <a:t>int</a:t>
            </a:r>
            <a:r>
              <a:rPr lang="en-US" dirty="0"/>
              <a:t> </a:t>
            </a:r>
            <a:r>
              <a:rPr lang="en-US" dirty="0" err="1"/>
              <a:t>omp_get_thread_num</a:t>
            </a:r>
            <a:r>
              <a:rPr lang="en-US" dirty="0"/>
              <a:t>();</a:t>
            </a:r>
          </a:p>
          <a:p>
            <a:pPr lvl="1" eaLnBrk="1" hangingPunct="1"/>
            <a:r>
              <a:rPr lang="en-US" dirty="0"/>
              <a:t>double </a:t>
            </a:r>
            <a:r>
              <a:rPr lang="en-US" dirty="0" err="1"/>
              <a:t>omp_get_wtime</a:t>
            </a:r>
            <a:r>
              <a:rPr lang="en-US" dirty="0"/>
              <a:t>();</a:t>
            </a:r>
          </a:p>
        </p:txBody>
      </p:sp>
    </p:spTree>
    <p:extLst>
      <p:ext uri="{BB962C8B-B14F-4D97-AF65-F5344CB8AC3E}">
        <p14:creationId xmlns:p14="http://schemas.microsoft.com/office/powerpoint/2010/main" val="36138069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29</a:t>
            </a:fld>
            <a:endParaRPr lang="en-US" altLang="zh-CN" sz="1000" dirty="0"/>
          </a:p>
        </p:txBody>
      </p:sp>
      <p:sp>
        <p:nvSpPr>
          <p:cNvPr id="128003" name="Rectangle 2"/>
          <p:cNvSpPr>
            <a:spLocks noChangeArrowheads="1"/>
          </p:cNvSpPr>
          <p:nvPr/>
        </p:nvSpPr>
        <p:spPr bwMode="auto">
          <a:xfrm>
            <a:off x="651353" y="998538"/>
            <a:ext cx="10734806" cy="5909952"/>
          </a:xfrm>
          <a:prstGeom prst="rect">
            <a:avLst/>
          </a:prstGeom>
          <a:noFill/>
          <a:ln w="9525">
            <a:noFill/>
            <a:miter lim="800000"/>
            <a:headEnd/>
            <a:tailEnd/>
          </a:ln>
        </p:spPr>
        <p:txBody>
          <a:bodyPr wrap="square" lIns="92075" tIns="46038" rIns="92075" bIns="46038">
            <a:spAutoFit/>
          </a:bodyPr>
          <a:lstStyle/>
          <a:p>
            <a:pPr algn="l" eaLnBrk="0" hangingPunct="0"/>
            <a:r>
              <a:rPr lang="en-US" altLang="zh-CN" b="1" dirty="0">
                <a:solidFill>
                  <a:srgbClr val="C00000"/>
                </a:solidFill>
                <a:latin typeface="Arial Unicode MS" pitchFamily="34" charset="-128"/>
              </a:rPr>
              <a:t>#include &lt;</a:t>
            </a:r>
            <a:r>
              <a:rPr lang="en-US" altLang="zh-CN" b="1" dirty="0" err="1">
                <a:solidFill>
                  <a:srgbClr val="C00000"/>
                </a:solidFill>
                <a:latin typeface="Arial Unicode MS" pitchFamily="34" charset="-128"/>
              </a:rPr>
              <a:t>omp.h</a:t>
            </a:r>
            <a:r>
              <a:rPr lang="en-US" altLang="zh-CN" b="1" dirty="0">
                <a:solidFill>
                  <a:srgbClr val="C00000"/>
                </a:solidFill>
                <a:latin typeface="Arial Unicode MS" pitchFamily="34" charset="-128"/>
              </a:rPr>
              <a:t>&gt;</a:t>
            </a:r>
          </a:p>
          <a:p>
            <a:pPr algn="l" eaLnBrk="0" hangingPunct="0"/>
            <a:r>
              <a:rPr lang="en-US" altLang="zh-CN" dirty="0">
                <a:latin typeface="Arial Unicode MS" pitchFamily="34" charset="-128"/>
              </a:rPr>
              <a:t>static long </a:t>
            </a:r>
            <a:r>
              <a:rPr lang="en-US" altLang="zh-CN" dirty="0" err="1">
                <a:latin typeface="Arial Unicode MS" pitchFamily="34" charset="-128"/>
              </a:rPr>
              <a:t>num_steps</a:t>
            </a:r>
            <a:r>
              <a:rPr lang="en-US" altLang="zh-CN" dirty="0">
                <a:latin typeface="Arial Unicode MS" pitchFamily="34" charset="-128"/>
              </a:rPr>
              <a:t> = 100000;         double step;</a:t>
            </a:r>
          </a:p>
          <a:p>
            <a:pPr algn="l" eaLnBrk="0" hangingPunct="0"/>
            <a:r>
              <a:rPr lang="en-US" altLang="zh-CN" b="1" dirty="0">
                <a:solidFill>
                  <a:srgbClr val="C00000"/>
                </a:solidFill>
                <a:latin typeface="Arial Unicode MS" pitchFamily="34" charset="-128"/>
              </a:rPr>
              <a:t>#define NUM_THREADS 2</a:t>
            </a:r>
          </a:p>
          <a:p>
            <a:pPr algn="l" eaLnBrk="0" hangingPunct="0"/>
            <a:r>
              <a:rPr lang="en-US" altLang="zh-CN" dirty="0">
                <a:latin typeface="Arial Unicode MS" pitchFamily="34" charset="-128"/>
              </a:rPr>
              <a:t>void main ()</a:t>
            </a:r>
          </a:p>
          <a:p>
            <a:pPr algn="l" eaLnBrk="0" hangingPunct="0"/>
            <a:r>
              <a:rPr lang="en-US" altLang="zh-CN" dirty="0">
                <a:latin typeface="Arial Unicode MS" pitchFamily="34" charset="-128"/>
              </a:rPr>
              <a:t>{    int i, </a:t>
            </a:r>
            <a:r>
              <a:rPr lang="en-US" altLang="zh-CN" dirty="0" err="1">
                <a:latin typeface="Arial Unicode MS" pitchFamily="34" charset="-128"/>
              </a:rPr>
              <a:t>nthreads</a:t>
            </a:r>
            <a:r>
              <a:rPr lang="en-US" altLang="zh-CN" dirty="0">
                <a:latin typeface="Arial Unicode MS" pitchFamily="34" charset="-128"/>
              </a:rPr>
              <a:t>;  double pi, sum[NUM_THREADS];</a:t>
            </a:r>
          </a:p>
          <a:p>
            <a:pPr algn="l" eaLnBrk="0" hangingPunct="0"/>
            <a:r>
              <a:rPr lang="en-US" altLang="zh-CN" dirty="0">
                <a:latin typeface="Arial Unicode MS" pitchFamily="34" charset="-128"/>
              </a:rPr>
              <a:t>     step = 1.0/(double) </a:t>
            </a:r>
            <a:r>
              <a:rPr lang="en-US" altLang="zh-CN" dirty="0" err="1">
                <a:latin typeface="Arial Unicode MS" pitchFamily="34" charset="-128"/>
              </a:rPr>
              <a:t>num_steps</a:t>
            </a:r>
            <a:r>
              <a:rPr lang="en-US" altLang="zh-CN" dirty="0">
                <a:latin typeface="Arial Unicode MS" pitchFamily="34" charset="-128"/>
              </a:rPr>
              <a:t>;</a:t>
            </a:r>
          </a:p>
          <a:p>
            <a:pPr algn="l" eaLnBrk="0" hangingPunct="0"/>
            <a:r>
              <a:rPr lang="en-US" altLang="zh-CN" b="1" dirty="0">
                <a:solidFill>
                  <a:srgbClr val="C00000"/>
                </a:solidFill>
                <a:latin typeface="Arial Unicode MS" pitchFamily="34" charset="-128"/>
              </a:rPr>
              <a:t>     </a:t>
            </a:r>
            <a:r>
              <a:rPr lang="en-US" altLang="zh-CN" b="1" dirty="0" err="1">
                <a:solidFill>
                  <a:srgbClr val="C00000"/>
                </a:solidFill>
                <a:latin typeface="Arial Unicode MS" pitchFamily="34" charset="-128"/>
              </a:rPr>
              <a:t>omp_set_num_threads</a:t>
            </a:r>
            <a:r>
              <a:rPr lang="en-US" altLang="zh-CN" b="1" dirty="0">
                <a:solidFill>
                  <a:srgbClr val="C00000"/>
                </a:solidFill>
                <a:latin typeface="Arial Unicode MS" pitchFamily="34" charset="-128"/>
              </a:rPr>
              <a:t>(NUM_THREADS);</a:t>
            </a:r>
          </a:p>
          <a:p>
            <a:pPr algn="l" eaLnBrk="0" hangingPunct="0"/>
            <a:r>
              <a:rPr lang="en-US" altLang="zh-CN" b="1" dirty="0">
                <a:solidFill>
                  <a:srgbClr val="C00000"/>
                </a:solidFill>
                <a:latin typeface="Arial Unicode MS" pitchFamily="34" charset="-128"/>
              </a:rPr>
              <a:t>    #pragma </a:t>
            </a:r>
            <a:r>
              <a:rPr lang="en-US" altLang="zh-CN" b="1" dirty="0" err="1">
                <a:solidFill>
                  <a:srgbClr val="C00000"/>
                </a:solidFill>
                <a:latin typeface="Arial Unicode MS" pitchFamily="34" charset="-128"/>
              </a:rPr>
              <a:t>omp</a:t>
            </a:r>
            <a:r>
              <a:rPr lang="en-US" altLang="zh-CN" b="1" dirty="0">
                <a:solidFill>
                  <a:srgbClr val="C00000"/>
                </a:solidFill>
                <a:latin typeface="Arial Unicode MS" pitchFamily="34" charset="-128"/>
              </a:rPr>
              <a:t> parallel</a:t>
            </a:r>
          </a:p>
          <a:p>
            <a:pPr algn="l" eaLnBrk="0" hangingPunct="0"/>
            <a:r>
              <a:rPr lang="en-US" altLang="zh-CN" dirty="0">
                <a:solidFill>
                  <a:srgbClr val="FFFF66"/>
                </a:solidFill>
                <a:latin typeface="Arial Unicode MS" pitchFamily="34" charset="-128"/>
              </a:rPr>
              <a:t>    </a:t>
            </a:r>
            <a:r>
              <a:rPr lang="en-US" altLang="zh-CN" dirty="0">
                <a:latin typeface="Arial Unicode MS" pitchFamily="34" charset="-128"/>
              </a:rPr>
              <a:t>{	   </a:t>
            </a:r>
          </a:p>
          <a:p>
            <a:pPr algn="l" eaLnBrk="0" hangingPunct="0"/>
            <a:r>
              <a:rPr lang="en-US" altLang="zh-CN" dirty="0">
                <a:latin typeface="Arial Unicode MS" pitchFamily="34" charset="-128"/>
              </a:rPr>
              <a:t>              int i, </a:t>
            </a:r>
            <a:r>
              <a:rPr lang="en-US" altLang="zh-CN" dirty="0" err="1">
                <a:latin typeface="Arial Unicode MS" pitchFamily="34" charset="-128"/>
              </a:rPr>
              <a:t>id,nthrds</a:t>
            </a:r>
            <a:r>
              <a:rPr lang="en-US" altLang="zh-CN" dirty="0">
                <a:latin typeface="Arial Unicode MS" pitchFamily="34" charset="-128"/>
              </a:rPr>
              <a:t>;</a:t>
            </a:r>
          </a:p>
          <a:p>
            <a:pPr algn="l" eaLnBrk="0" hangingPunct="0"/>
            <a:r>
              <a:rPr lang="en-US" altLang="zh-CN" dirty="0">
                <a:latin typeface="Arial Unicode MS" pitchFamily="34" charset="-128"/>
              </a:rPr>
              <a:t>              double x;</a:t>
            </a:r>
          </a:p>
          <a:p>
            <a:pPr algn="l" eaLnBrk="0" hangingPunct="0"/>
            <a:r>
              <a:rPr lang="en-US" altLang="zh-CN" b="1" dirty="0">
                <a:solidFill>
                  <a:srgbClr val="C00000"/>
                </a:solidFill>
                <a:latin typeface="Arial Unicode MS" pitchFamily="34" charset="-128"/>
              </a:rPr>
              <a:t>              id = </a:t>
            </a:r>
            <a:r>
              <a:rPr lang="en-US" altLang="zh-CN" b="1" dirty="0" err="1">
                <a:solidFill>
                  <a:srgbClr val="C00000"/>
                </a:solidFill>
                <a:latin typeface="Arial Unicode MS" pitchFamily="34" charset="-128"/>
              </a:rPr>
              <a:t>omp_get_thread_num</a:t>
            </a:r>
            <a:r>
              <a:rPr lang="en-US" altLang="zh-CN" b="1" dirty="0">
                <a:solidFill>
                  <a:srgbClr val="C00000"/>
                </a:solidFill>
                <a:latin typeface="Arial Unicode MS" pitchFamily="34" charset="-128"/>
              </a:rPr>
              <a:t>();</a:t>
            </a:r>
          </a:p>
          <a:p>
            <a:pPr algn="l" eaLnBrk="0" hangingPunct="0"/>
            <a:r>
              <a:rPr lang="en-US" altLang="zh-CN" b="1" dirty="0">
                <a:solidFill>
                  <a:srgbClr val="C00000"/>
                </a:solidFill>
                <a:latin typeface="Arial Unicode MS" pitchFamily="34" charset="-128"/>
              </a:rPr>
              <a:t>              </a:t>
            </a:r>
            <a:r>
              <a:rPr lang="en-US" altLang="zh-CN" b="1" dirty="0" err="1">
                <a:solidFill>
                  <a:srgbClr val="C00000"/>
                </a:solidFill>
                <a:latin typeface="Arial Unicode MS" pitchFamily="34" charset="-128"/>
              </a:rPr>
              <a:t>nthrds</a:t>
            </a:r>
            <a:r>
              <a:rPr lang="en-US" altLang="zh-CN" b="1" dirty="0">
                <a:solidFill>
                  <a:srgbClr val="C00000"/>
                </a:solidFill>
                <a:latin typeface="Arial Unicode MS" pitchFamily="34" charset="-128"/>
              </a:rPr>
              <a:t> = </a:t>
            </a:r>
            <a:r>
              <a:rPr lang="en-US" altLang="zh-CN" b="1" dirty="0" err="1">
                <a:solidFill>
                  <a:srgbClr val="C00000"/>
                </a:solidFill>
                <a:latin typeface="Arial Unicode MS" pitchFamily="34" charset="-128"/>
              </a:rPr>
              <a:t>omp_get_num_threads</a:t>
            </a:r>
            <a:r>
              <a:rPr lang="en-US" altLang="zh-CN" b="1" dirty="0">
                <a:solidFill>
                  <a:srgbClr val="C00000"/>
                </a:solidFill>
                <a:latin typeface="Arial Unicode MS" pitchFamily="34" charset="-128"/>
              </a:rPr>
              <a:t>();</a:t>
            </a:r>
          </a:p>
          <a:p>
            <a:pPr algn="l" eaLnBrk="0" hangingPunct="0"/>
            <a:r>
              <a:rPr lang="en-US" altLang="zh-CN" b="1" dirty="0">
                <a:solidFill>
                  <a:srgbClr val="C00000"/>
                </a:solidFill>
                <a:latin typeface="Arial Unicode MS" pitchFamily="34" charset="-128"/>
              </a:rPr>
              <a:t>              if (id == 0)   </a:t>
            </a:r>
            <a:r>
              <a:rPr lang="en-US" altLang="zh-CN" b="1" dirty="0" err="1">
                <a:solidFill>
                  <a:srgbClr val="C00000"/>
                </a:solidFill>
                <a:latin typeface="Arial Unicode MS" pitchFamily="34" charset="-128"/>
              </a:rPr>
              <a:t>nthreads</a:t>
            </a:r>
            <a:r>
              <a:rPr lang="en-US" altLang="zh-CN" b="1" dirty="0">
                <a:solidFill>
                  <a:srgbClr val="C00000"/>
                </a:solidFill>
                <a:latin typeface="Arial Unicode MS" pitchFamily="34" charset="-128"/>
              </a:rPr>
              <a:t> = </a:t>
            </a:r>
            <a:r>
              <a:rPr lang="en-US" altLang="zh-CN" b="1" dirty="0" err="1">
                <a:solidFill>
                  <a:srgbClr val="C00000"/>
                </a:solidFill>
                <a:latin typeface="Arial Unicode MS" pitchFamily="34" charset="-128"/>
              </a:rPr>
              <a:t>nthrds</a:t>
            </a:r>
            <a:r>
              <a:rPr lang="en-US" altLang="zh-CN" b="1" dirty="0">
                <a:solidFill>
                  <a:srgbClr val="C00000"/>
                </a:solidFill>
                <a:latin typeface="Arial Unicode MS" pitchFamily="34" charset="-128"/>
              </a:rPr>
              <a:t>;</a:t>
            </a:r>
          </a:p>
          <a:p>
            <a:pPr algn="l" eaLnBrk="0" hangingPunct="0"/>
            <a:r>
              <a:rPr lang="en-US" altLang="zh-CN" dirty="0">
                <a:latin typeface="Arial Unicode MS" pitchFamily="34" charset="-128"/>
              </a:rPr>
              <a:t>	  for (i=id, sum[id]=0.0;i&lt; </a:t>
            </a:r>
            <a:r>
              <a:rPr lang="en-US" altLang="zh-CN" dirty="0" err="1">
                <a:latin typeface="Arial Unicode MS" pitchFamily="34" charset="-128"/>
              </a:rPr>
              <a:t>num_steps</a:t>
            </a:r>
            <a:r>
              <a:rPr lang="en-US" altLang="zh-CN" dirty="0">
                <a:latin typeface="Arial Unicode MS" pitchFamily="34" charset="-128"/>
              </a:rPr>
              <a:t>; i=</a:t>
            </a:r>
            <a:r>
              <a:rPr lang="en-US" altLang="zh-CN" dirty="0" err="1">
                <a:latin typeface="Arial Unicode MS" pitchFamily="34" charset="-128"/>
              </a:rPr>
              <a:t>i+nthrds</a:t>
            </a:r>
            <a:r>
              <a:rPr lang="en-US" altLang="zh-CN" dirty="0">
                <a:latin typeface="Arial Unicode MS" pitchFamily="34" charset="-128"/>
              </a:rPr>
              <a:t>) {</a:t>
            </a:r>
          </a:p>
          <a:p>
            <a:pPr algn="l" eaLnBrk="0" hangingPunct="0"/>
            <a:r>
              <a:rPr lang="en-US" altLang="zh-CN" dirty="0">
                <a:latin typeface="Arial Unicode MS" pitchFamily="34" charset="-128"/>
              </a:rPr>
              <a:t>		  x = (i+0.5)*step;</a:t>
            </a:r>
          </a:p>
          <a:p>
            <a:pPr algn="l" eaLnBrk="0" hangingPunct="0"/>
            <a:r>
              <a:rPr lang="en-US" altLang="zh-CN" dirty="0">
                <a:latin typeface="Arial Unicode MS" pitchFamily="34" charset="-128"/>
              </a:rPr>
              <a:t>		  sum[id] += 4.0/(1.0+x*x);</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for(i=0, pi=0.0;i&lt;</a:t>
            </a:r>
            <a:r>
              <a:rPr lang="en-US" altLang="zh-CN" dirty="0" err="1">
                <a:latin typeface="Arial Unicode MS" pitchFamily="34" charset="-128"/>
              </a:rPr>
              <a:t>nthreads;i</a:t>
            </a:r>
            <a:r>
              <a:rPr lang="en-US" altLang="zh-CN" dirty="0">
                <a:latin typeface="Arial Unicode MS" pitchFamily="34" charset="-128"/>
              </a:rPr>
              <a:t>++)pi += sum[i] * step;</a:t>
            </a:r>
          </a:p>
          <a:p>
            <a:pPr algn="l" eaLnBrk="0" hangingPunct="0"/>
            <a:r>
              <a:rPr lang="en-US" altLang="zh-CN" dirty="0">
                <a:latin typeface="Arial Unicode MS" pitchFamily="34" charset="-128"/>
              </a:rPr>
              <a:t>}</a:t>
            </a:r>
          </a:p>
        </p:txBody>
      </p:sp>
      <p:sp>
        <p:nvSpPr>
          <p:cNvPr id="128004" name="Rectangle 3"/>
          <p:cNvSpPr>
            <a:spLocks noGrp="1" noChangeArrowheads="1"/>
          </p:cNvSpPr>
          <p:nvPr>
            <p:ph type="title"/>
          </p:nvPr>
        </p:nvSpPr>
        <p:spPr>
          <a:xfrm>
            <a:off x="-235386" y="261730"/>
            <a:ext cx="7988300" cy="1143000"/>
          </a:xfrm>
          <a:noFill/>
        </p:spPr>
        <p:txBody>
          <a:bodyPr/>
          <a:lstStyle/>
          <a:p>
            <a:pPr eaLnBrk="1" hangingPunct="1">
              <a:lnSpc>
                <a:spcPct val="89000"/>
              </a:lnSpc>
            </a:pPr>
            <a:r>
              <a:rPr lang="en-US" altLang="zh-CN" sz="3200" dirty="0">
                <a:ea typeface="SimSun" pitchFamily="2" charset="-122"/>
              </a:rPr>
              <a:t>Example: A simple SPMD pi program  </a:t>
            </a:r>
            <a:endParaRPr lang="en-US" altLang="zh-CN" sz="3200" dirty="0">
              <a:solidFill>
                <a:schemeClr val="accent1"/>
              </a:solidFill>
              <a:ea typeface="SimSun" pitchFamily="2" charset="-122"/>
            </a:endParaRPr>
          </a:p>
        </p:txBody>
      </p:sp>
      <p:sp>
        <p:nvSpPr>
          <p:cNvPr id="3492868" name="Text Box 4"/>
          <p:cNvSpPr txBox="1">
            <a:spLocks noChangeArrowheads="1"/>
          </p:cNvSpPr>
          <p:nvPr/>
        </p:nvSpPr>
        <p:spPr bwMode="auto">
          <a:xfrm>
            <a:off x="7752914" y="1819711"/>
            <a:ext cx="3633244" cy="52322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a:latin typeface="Arial Unicode MS" pitchFamily="34" charset="-128"/>
              </a:rPr>
              <a:t>Promote scalar to an array dimensioned by number of threads to avoid race condition.</a:t>
            </a:r>
          </a:p>
        </p:txBody>
      </p:sp>
      <p:sp>
        <p:nvSpPr>
          <p:cNvPr id="128006" name="Line 5"/>
          <p:cNvSpPr>
            <a:spLocks noChangeShapeType="1"/>
          </p:cNvSpPr>
          <p:nvPr/>
        </p:nvSpPr>
        <p:spPr bwMode="auto">
          <a:xfrm flipH="1">
            <a:off x="6857999" y="2041742"/>
            <a:ext cx="894915" cy="227095"/>
          </a:xfrm>
          <a:prstGeom prst="line">
            <a:avLst/>
          </a:prstGeom>
          <a:noFill/>
          <a:ln w="38100">
            <a:solidFill>
              <a:schemeClr val="tx1"/>
            </a:solidFill>
            <a:round/>
            <a:headEnd type="none" w="sm" len="sm"/>
            <a:tailEnd type="arrow" w="med" len="med"/>
          </a:ln>
        </p:spPr>
        <p:txBody>
          <a:bodyPr/>
          <a:lstStyle/>
          <a:p>
            <a:endParaRPr lang="en-US"/>
          </a:p>
        </p:txBody>
      </p:sp>
      <p:sp>
        <p:nvSpPr>
          <p:cNvPr id="3492870" name="Text Box 6"/>
          <p:cNvSpPr txBox="1">
            <a:spLocks noChangeArrowheads="1"/>
          </p:cNvSpPr>
          <p:nvPr/>
        </p:nvSpPr>
        <p:spPr bwMode="auto">
          <a:xfrm>
            <a:off x="7899400" y="5370840"/>
            <a:ext cx="3868977" cy="52322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dirty="0">
                <a:latin typeface="Arial Unicode MS" pitchFamily="34" charset="-128"/>
              </a:rPr>
              <a:t>This is a common trick in SPMD programs to create a cyclic distribution of loop iterations</a:t>
            </a:r>
          </a:p>
        </p:txBody>
      </p:sp>
      <p:sp>
        <p:nvSpPr>
          <p:cNvPr id="128008" name="Line 7"/>
          <p:cNvSpPr>
            <a:spLocks noChangeShapeType="1"/>
          </p:cNvSpPr>
          <p:nvPr/>
        </p:nvSpPr>
        <p:spPr bwMode="auto">
          <a:xfrm flipH="1" flipV="1">
            <a:off x="6883400" y="5175250"/>
            <a:ext cx="1016000" cy="457200"/>
          </a:xfrm>
          <a:prstGeom prst="line">
            <a:avLst/>
          </a:prstGeom>
          <a:noFill/>
          <a:ln w="38100">
            <a:solidFill>
              <a:schemeClr val="tx1"/>
            </a:solidFill>
            <a:round/>
            <a:headEnd type="none" w="sm" len="sm"/>
            <a:tailEnd type="arrow" w="med" len="med"/>
          </a:ln>
        </p:spPr>
        <p:txBody>
          <a:bodyPr/>
          <a:lstStyle/>
          <a:p>
            <a:endParaRPr lang="en-US"/>
          </a:p>
        </p:txBody>
      </p:sp>
      <p:sp>
        <p:nvSpPr>
          <p:cNvPr id="3492872" name="Text Box 8"/>
          <p:cNvSpPr txBox="1">
            <a:spLocks noChangeArrowheads="1"/>
          </p:cNvSpPr>
          <p:nvPr/>
        </p:nvSpPr>
        <p:spPr bwMode="auto">
          <a:xfrm>
            <a:off x="7416800" y="3542862"/>
            <a:ext cx="3969358" cy="954107"/>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a:spcBef>
                <a:spcPct val="50000"/>
              </a:spcBef>
              <a:defRPr/>
            </a:pPr>
            <a:r>
              <a:rPr lang="en-US" altLang="zh-CN" sz="1400" dirty="0">
                <a:latin typeface="Arial Unicode MS" pitchFamily="34" charset="-128"/>
              </a:rPr>
              <a:t>Only one thread should copy the number of threads to the global value to make sure multiple threads writing to the same address don</a:t>
            </a:r>
            <a:r>
              <a:rPr lang="en-US" altLang="zh-CN" sz="1400" dirty="0">
                <a:latin typeface="Arial"/>
              </a:rPr>
              <a:t>’</a:t>
            </a:r>
            <a:r>
              <a:rPr lang="en-US" altLang="zh-CN" sz="1400" dirty="0">
                <a:latin typeface="Arial Unicode MS" pitchFamily="34" charset="-128"/>
              </a:rPr>
              <a:t>t conflict.  </a:t>
            </a:r>
          </a:p>
        </p:txBody>
      </p:sp>
      <p:sp>
        <p:nvSpPr>
          <p:cNvPr id="128010" name="Line 9"/>
          <p:cNvSpPr>
            <a:spLocks noChangeShapeType="1"/>
          </p:cNvSpPr>
          <p:nvPr/>
        </p:nvSpPr>
        <p:spPr bwMode="auto">
          <a:xfrm flipH="1">
            <a:off x="4775201" y="3949700"/>
            <a:ext cx="2641598" cy="847768"/>
          </a:xfrm>
          <a:prstGeom prst="line">
            <a:avLst/>
          </a:prstGeom>
          <a:noFill/>
          <a:ln w="38100">
            <a:solidFill>
              <a:schemeClr val="tx1"/>
            </a:solidFill>
            <a:round/>
            <a:headEnd type="none" w="sm" len="sm"/>
            <a:tailEnd type="arrow" w="med" len="med"/>
          </a:ln>
        </p:spPr>
        <p:txBody>
          <a:bodyPr/>
          <a:lstStyle/>
          <a:p>
            <a:endParaRPr lang="en-US"/>
          </a:p>
        </p:txBody>
      </p:sp>
    </p:spTree>
    <p:extLst>
      <p:ext uri="{BB962C8B-B14F-4D97-AF65-F5344CB8AC3E}">
        <p14:creationId xmlns:p14="http://schemas.microsoft.com/office/powerpoint/2010/main" val="221195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ECCDBF0-366E-48A0-88F4-F6FB8774CCBA}" type="slidenum">
              <a:rPr lang="zh-CN" altLang="en-US"/>
              <a:pPr>
                <a:defRPr/>
              </a:pPr>
              <a:t>3</a:t>
            </a:fld>
            <a:endParaRPr lang="en-US" altLang="zh-CN" dirty="0"/>
          </a:p>
        </p:txBody>
      </p:sp>
      <p:sp>
        <p:nvSpPr>
          <p:cNvPr id="11267" name="Rectangle 2"/>
          <p:cNvSpPr>
            <a:spLocks noGrp="1" noChangeArrowheads="1"/>
          </p:cNvSpPr>
          <p:nvPr>
            <p:ph type="title"/>
          </p:nvPr>
        </p:nvSpPr>
        <p:spPr/>
        <p:txBody>
          <a:bodyPr/>
          <a:lstStyle/>
          <a:p>
            <a:pPr eaLnBrk="1" hangingPunct="1"/>
            <a:r>
              <a:rPr lang="en-US" dirty="0"/>
              <a:t>Preliminaries: Part 2</a:t>
            </a:r>
          </a:p>
        </p:txBody>
      </p:sp>
      <p:sp>
        <p:nvSpPr>
          <p:cNvPr id="11268" name="Rectangle 3"/>
          <p:cNvSpPr>
            <a:spLocks noGrp="1" noChangeArrowheads="1"/>
          </p:cNvSpPr>
          <p:nvPr>
            <p:ph type="body" idx="1"/>
          </p:nvPr>
        </p:nvSpPr>
        <p:spPr>
          <a:xfrm>
            <a:off x="540328" y="935182"/>
            <a:ext cx="11305308" cy="5430981"/>
          </a:xfrm>
        </p:spPr>
        <p:txBody>
          <a:bodyPr/>
          <a:lstStyle/>
          <a:p>
            <a:pPr eaLnBrk="1" hangingPunct="1">
              <a:lnSpc>
                <a:spcPct val="83000"/>
              </a:lnSpc>
            </a:pPr>
            <a:r>
              <a:rPr lang="en-US" sz="2800" dirty="0"/>
              <a:t>Our plan for the day .. Active learning!</a:t>
            </a:r>
          </a:p>
          <a:p>
            <a:pPr lvl="1" eaLnBrk="1" hangingPunct="1">
              <a:lnSpc>
                <a:spcPct val="83000"/>
              </a:lnSpc>
            </a:pPr>
            <a:r>
              <a:rPr lang="en-US" sz="2400" dirty="0"/>
              <a:t>We will mix short lectures with short exercises.</a:t>
            </a:r>
          </a:p>
          <a:p>
            <a:pPr marL="339725" lvl="1" indent="0" eaLnBrk="1" hangingPunct="1">
              <a:lnSpc>
                <a:spcPct val="83000"/>
              </a:lnSpc>
              <a:buNone/>
            </a:pPr>
            <a:endParaRPr lang="en-US" sz="800" dirty="0"/>
          </a:p>
          <a:p>
            <a:pPr lvl="1" eaLnBrk="1" hangingPunct="1">
              <a:lnSpc>
                <a:spcPct val="83000"/>
              </a:lnSpc>
            </a:pPr>
            <a:r>
              <a:rPr lang="en-US" sz="2400" dirty="0"/>
              <a:t>You will use your laptop to connect to a multiprocessor server.</a:t>
            </a:r>
          </a:p>
          <a:p>
            <a:pPr lvl="1" eaLnBrk="1" hangingPunct="1">
              <a:lnSpc>
                <a:spcPct val="83000"/>
              </a:lnSpc>
            </a:pPr>
            <a:endParaRPr lang="en-US" sz="2400" dirty="0"/>
          </a:p>
          <a:p>
            <a:pPr eaLnBrk="1" hangingPunct="1">
              <a:lnSpc>
                <a:spcPct val="83000"/>
              </a:lnSpc>
            </a:pPr>
            <a:r>
              <a:rPr lang="en-US" sz="2800" dirty="0"/>
              <a:t>Please follow these simple rules</a:t>
            </a:r>
          </a:p>
          <a:p>
            <a:pPr lvl="1" eaLnBrk="1" hangingPunct="1">
              <a:lnSpc>
                <a:spcPct val="83000"/>
              </a:lnSpc>
            </a:pPr>
            <a:r>
              <a:rPr lang="en-US" sz="2400" dirty="0"/>
              <a:t>Do the exercises that we assign and then change things around and experiment.</a:t>
            </a:r>
          </a:p>
          <a:p>
            <a:pPr lvl="2" eaLnBrk="1" hangingPunct="1">
              <a:lnSpc>
                <a:spcPct val="83000"/>
              </a:lnSpc>
            </a:pPr>
            <a:r>
              <a:rPr lang="en-US" sz="2000" dirty="0"/>
              <a:t>Embrace active learning!</a:t>
            </a:r>
          </a:p>
          <a:p>
            <a:pPr lvl="2" eaLnBrk="1" hangingPunct="1">
              <a:lnSpc>
                <a:spcPct val="83000"/>
              </a:lnSpc>
            </a:pPr>
            <a:endParaRPr lang="en-US" sz="800" dirty="0"/>
          </a:p>
          <a:p>
            <a:pPr lvl="1" eaLnBrk="1" hangingPunct="1">
              <a:lnSpc>
                <a:spcPct val="83000"/>
              </a:lnSpc>
            </a:pPr>
            <a:r>
              <a:rPr lang="en-US" sz="2400" u="sng" dirty="0"/>
              <a:t>Don’t cheat</a:t>
            </a:r>
            <a:r>
              <a:rPr lang="en-US" sz="2400" dirty="0"/>
              <a:t>:  Do Not look at the solutions before you complete an exercise … even if you get really frustrated.</a:t>
            </a:r>
          </a:p>
        </p:txBody>
      </p:sp>
    </p:spTree>
    <p:extLst>
      <p:ext uri="{BB962C8B-B14F-4D97-AF65-F5344CB8AC3E}">
        <p14:creationId xmlns:p14="http://schemas.microsoft.com/office/powerpoint/2010/main" val="13390778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Results*</a:t>
            </a:r>
          </a:p>
        </p:txBody>
      </p:sp>
      <p:graphicFrame>
        <p:nvGraphicFramePr>
          <p:cNvPr id="5" name="Table 4"/>
          <p:cNvGraphicFramePr>
            <a:graphicFrameLocks noGrp="1"/>
          </p:cNvGraphicFramePr>
          <p:nvPr>
            <p:extLst>
              <p:ext uri="{D42A27DB-BD31-4B8C-83A1-F6EECF244321}">
                <p14:modId xmlns:p14="http://schemas.microsoft.com/office/powerpoint/2010/main" val="1913770612"/>
              </p:ext>
            </p:extLst>
          </p:nvPr>
        </p:nvGraphicFramePr>
        <p:xfrm>
          <a:off x="8417353" y="2360614"/>
          <a:ext cx="2029472" cy="217651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extLst>
                  <a:ext uri="{0D108BD9-81ED-4DB2-BD59-A6C34878D82A}">
                    <a16:rowId xmlns:a16="http://schemas.microsoft.com/office/drawing/2014/main" val="10004"/>
                  </a:ext>
                </a:extLst>
              </a:tr>
            </a:tbl>
          </a:graphicData>
        </a:graphic>
      </p:graphicFrame>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sp>
        <p:nvSpPr>
          <p:cNvPr id="3" name="TextBox 2"/>
          <p:cNvSpPr txBox="1"/>
          <p:nvPr/>
        </p:nvSpPr>
        <p:spPr>
          <a:xfrm>
            <a:off x="1068229" y="6550223"/>
            <a:ext cx="3251162" cy="307777"/>
          </a:xfrm>
          <a:prstGeom prst="rect">
            <a:avLst/>
          </a:prstGeom>
          <a:noFill/>
        </p:spPr>
        <p:txBody>
          <a:bodyPr wrap="square" rtlCol="0">
            <a:spAutoFit/>
          </a:bodyPr>
          <a:lstStyle/>
          <a:p>
            <a:r>
              <a:rPr lang="en-US" sz="1400" dirty="0"/>
              <a:t>*SPMD: Single Program Multiple Data</a:t>
            </a:r>
          </a:p>
        </p:txBody>
      </p:sp>
      <p:sp>
        <p:nvSpPr>
          <p:cNvPr id="9" name="TextBox 8"/>
          <p:cNvSpPr txBox="1"/>
          <p:nvPr/>
        </p:nvSpPr>
        <p:spPr>
          <a:xfrm>
            <a:off x="8020833" y="4657312"/>
            <a:ext cx="3519814" cy="1169551"/>
          </a:xfrm>
          <a:prstGeom prst="rect">
            <a:avLst/>
          </a:prstGeom>
          <a:noFill/>
        </p:spPr>
        <p:txBody>
          <a:bodyPr wrap="square" rtlCol="0">
            <a:spAutoFit/>
          </a:bodyPr>
          <a:lstStyle/>
          <a:p>
            <a:r>
              <a:rPr lang="en-US" sz="1400" dirty="0">
                <a:solidFill>
                  <a:srgbClr val="000000"/>
                </a:solidFill>
                <a:latin typeface="Arial" pitchFamily="34" charset="0"/>
                <a:ea typeface="ＭＳ Ｐゴシック" pitchFamily="34" charset="-128"/>
              </a:rPr>
              <a:t>Intel compiler (</a:t>
            </a:r>
            <a:r>
              <a:rPr lang="en-US" sz="1400" dirty="0" err="1">
                <a:solidFill>
                  <a:srgbClr val="000000"/>
                </a:solidFill>
                <a:latin typeface="Arial" pitchFamily="34" charset="0"/>
                <a:ea typeface="ＭＳ Ｐゴシック" pitchFamily="34" charset="-128"/>
              </a:rPr>
              <a:t>icpc</a:t>
            </a:r>
            <a:r>
              <a:rPr lang="en-US" sz="1400" dirty="0">
                <a:solidFill>
                  <a:srgbClr val="000000"/>
                </a:solidFill>
                <a:latin typeface="Arial" pitchFamily="34" charset="0"/>
                <a:ea typeface="ＭＳ Ｐゴシック" pitchFamily="34" charset="-128"/>
              </a:rPr>
              <a:t>) with default optimization level (O2) on Apple OS X 10.7.3 with a dual core (four HW thread) Intel® </a:t>
            </a:r>
            <a:r>
              <a:rPr lang="en-US" sz="1400" dirty="0" err="1">
                <a:solidFill>
                  <a:srgbClr val="000000"/>
                </a:solidFill>
                <a:latin typeface="Arial" pitchFamily="34" charset="0"/>
                <a:ea typeface="ＭＳ Ｐゴシック" pitchFamily="34" charset="-128"/>
              </a:rPr>
              <a:t>Core</a:t>
            </a:r>
            <a:r>
              <a:rPr lang="en-US" sz="1400" baseline="30000" dirty="0" err="1">
                <a:solidFill>
                  <a:srgbClr val="000000"/>
                </a:solidFill>
                <a:latin typeface="Arial" pitchFamily="34" charset="0"/>
                <a:ea typeface="ＭＳ Ｐゴシック" pitchFamily="34" charset="-128"/>
              </a:rPr>
              <a:t>TM</a:t>
            </a:r>
            <a:r>
              <a:rPr lang="en-US" sz="1400" dirty="0">
                <a:solidFill>
                  <a:srgbClr val="000000"/>
                </a:solidFill>
                <a:latin typeface="Arial" pitchFamily="34" charset="0"/>
                <a:ea typeface="ＭＳ Ｐゴシック" pitchFamily="34" charset="-128"/>
              </a:rPr>
              <a:t> i5 processor at 1.7 </a:t>
            </a:r>
            <a:r>
              <a:rPr lang="en-US" sz="1400" dirty="0" err="1">
                <a:solidFill>
                  <a:srgbClr val="000000"/>
                </a:solidFill>
                <a:latin typeface="Arial" pitchFamily="34" charset="0"/>
                <a:ea typeface="ＭＳ Ｐゴシック" pitchFamily="34" charset="-128"/>
              </a:rPr>
              <a:t>Ghz</a:t>
            </a:r>
            <a:r>
              <a:rPr lang="en-US" sz="1400" dirty="0">
                <a:solidFill>
                  <a:srgbClr val="000000"/>
                </a:solidFill>
                <a:latin typeface="Arial" pitchFamily="34" charset="0"/>
                <a:ea typeface="ＭＳ Ｐゴシック" pitchFamily="34" charset="-128"/>
              </a:rPr>
              <a:t> and 4 </a:t>
            </a:r>
            <a:r>
              <a:rPr lang="en-US" sz="1400" dirty="0" err="1">
                <a:solidFill>
                  <a:srgbClr val="000000"/>
                </a:solidFill>
                <a:latin typeface="Arial" pitchFamily="34" charset="0"/>
                <a:ea typeface="ＭＳ Ｐゴシック" pitchFamily="34" charset="-128"/>
              </a:rPr>
              <a:t>Gbyte</a:t>
            </a:r>
            <a:r>
              <a:rPr lang="en-US" sz="1400" dirty="0">
                <a:solidFill>
                  <a:srgbClr val="000000"/>
                </a:solidFill>
                <a:latin typeface="Arial" pitchFamily="34" charset="0"/>
                <a:ea typeface="ＭＳ Ｐゴシック" pitchFamily="34" charset="-128"/>
              </a:rPr>
              <a:t> DDR3 memory at 1.333 </a:t>
            </a:r>
            <a:r>
              <a:rPr lang="en-US" sz="1400" dirty="0" err="1">
                <a:solidFill>
                  <a:srgbClr val="000000"/>
                </a:solidFill>
                <a:latin typeface="Arial" pitchFamily="34" charset="0"/>
                <a:ea typeface="ＭＳ Ｐゴシック" pitchFamily="34" charset="-128"/>
              </a:rPr>
              <a:t>Ghz.</a:t>
            </a:r>
            <a:endParaRPr lang="en-US" sz="1400" dirty="0">
              <a:solidFill>
                <a:srgbClr val="000000"/>
              </a:solidFill>
              <a:latin typeface="Arial" pitchFamily="34" charset="0"/>
              <a:ea typeface="ＭＳ Ｐゴシック" pitchFamily="34" charset="-128"/>
            </a:endParaRPr>
          </a:p>
        </p:txBody>
      </p:sp>
      <p:pic>
        <p:nvPicPr>
          <p:cNvPr id="6" name="Picture 5">
            <a:extLst>
              <a:ext uri="{FF2B5EF4-FFF2-40B4-BE49-F238E27FC236}">
                <a16:creationId xmlns:a16="http://schemas.microsoft.com/office/drawing/2014/main" id="{E597C049-5AF8-A84D-BC1D-BB437505A6DB}"/>
              </a:ext>
            </a:extLst>
          </p:cNvPr>
          <p:cNvPicPr>
            <a:picLocks noChangeAspect="1"/>
          </p:cNvPicPr>
          <p:nvPr/>
        </p:nvPicPr>
        <p:blipFill>
          <a:blip r:embed="rId2"/>
          <a:stretch>
            <a:fillRect/>
          </a:stretch>
        </p:blipFill>
        <p:spPr>
          <a:xfrm>
            <a:off x="1536526" y="1236458"/>
            <a:ext cx="5682464" cy="5176868"/>
          </a:xfrm>
          <a:prstGeom prst="rect">
            <a:avLst/>
          </a:prstGeom>
          <a:solidFill>
            <a:srgbClr val="EAF3FC"/>
          </a:solidFill>
          <a:ln>
            <a:solidFill>
              <a:schemeClr val="bg2"/>
            </a:solidFill>
          </a:ln>
        </p:spPr>
      </p:pic>
      <p:sp>
        <p:nvSpPr>
          <p:cNvPr id="12" name="Slide Number Placeholder 2">
            <a:extLst>
              <a:ext uri="{FF2B5EF4-FFF2-40B4-BE49-F238E27FC236}">
                <a16:creationId xmlns:a16="http://schemas.microsoft.com/office/drawing/2014/main" id="{5B48F8D1-6377-1E4E-83F4-F62761026923}"/>
              </a:ext>
            </a:extLst>
          </p:cNvPr>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30</a:t>
            </a:fld>
            <a:endParaRPr lang="en-US" altLang="zh-CN" sz="1000" dirty="0"/>
          </a:p>
        </p:txBody>
      </p:sp>
    </p:spTree>
    <p:extLst>
      <p:ext uri="{BB962C8B-B14F-4D97-AF65-F5344CB8AC3E}">
        <p14:creationId xmlns:p14="http://schemas.microsoft.com/office/powerpoint/2010/main" val="4083248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0058400" y="6659519"/>
            <a:ext cx="2133600" cy="238125"/>
          </a:xfrm>
          <a:prstGeom prst="rect">
            <a:avLst/>
          </a:prstGeom>
        </p:spPr>
        <p:txBody>
          <a:bodyPr/>
          <a:lstStyle/>
          <a:p>
            <a:pPr algn="r"/>
            <a:fld id="{399A6828-E95C-4676-9610-852B4CB9CEDE}" type="slidenum">
              <a:rPr lang="en-US" sz="1200">
                <a:solidFill>
                  <a:srgbClr val="000000"/>
                </a:solidFill>
              </a:rPr>
              <a:pPr algn="r"/>
              <a:t>31</a:t>
            </a:fld>
            <a:endParaRPr lang="en-US" sz="1200" dirty="0">
              <a:solidFill>
                <a:srgbClr val="000000"/>
              </a:solidFill>
            </a:endParaRPr>
          </a:p>
        </p:txBody>
      </p:sp>
      <p:sp>
        <p:nvSpPr>
          <p:cNvPr id="713730" name="Rectangle 2"/>
          <p:cNvSpPr>
            <a:spLocks noGrp="1" noChangeArrowheads="1"/>
          </p:cNvSpPr>
          <p:nvPr>
            <p:ph type="title"/>
          </p:nvPr>
        </p:nvSpPr>
        <p:spPr/>
        <p:txBody>
          <a:bodyPr/>
          <a:lstStyle/>
          <a:p>
            <a:r>
              <a:rPr lang="en-US" sz="3200"/>
              <a:t>SPMD: Single Program Mulitple Data</a:t>
            </a:r>
          </a:p>
        </p:txBody>
      </p:sp>
      <p:sp>
        <p:nvSpPr>
          <p:cNvPr id="713731" name="Rectangle 3"/>
          <p:cNvSpPr>
            <a:spLocks noGrp="1" noChangeArrowheads="1"/>
          </p:cNvSpPr>
          <p:nvPr>
            <p:ph type="body" idx="1"/>
          </p:nvPr>
        </p:nvSpPr>
        <p:spPr>
          <a:xfrm>
            <a:off x="1627189" y="850595"/>
            <a:ext cx="8874122" cy="669408"/>
          </a:xfrm>
        </p:spPr>
        <p:txBody>
          <a:bodyPr/>
          <a:lstStyle/>
          <a:p>
            <a:r>
              <a:rPr lang="en-US" sz="1800" dirty="0"/>
              <a:t>Run the same program on P processing elements where P can be arbitrarily large. </a:t>
            </a:r>
          </a:p>
        </p:txBody>
      </p:sp>
      <p:sp>
        <p:nvSpPr>
          <p:cNvPr id="713732" name="Text Box 4"/>
          <p:cNvSpPr txBox="1">
            <a:spLocks noChangeArrowheads="1"/>
          </p:cNvSpPr>
          <p:nvPr/>
        </p:nvSpPr>
        <p:spPr bwMode="auto">
          <a:xfrm>
            <a:off x="2640420" y="6038742"/>
            <a:ext cx="7176977" cy="646331"/>
          </a:xfrm>
          <a:prstGeom prst="rect">
            <a:avLst/>
          </a:prstGeom>
          <a:solidFill>
            <a:srgbClr val="D1FFD1"/>
          </a:solidFill>
          <a:ln w="9525">
            <a:noFill/>
            <a:miter lim="800000"/>
            <a:headEnd/>
            <a:tailEnd/>
          </a:ln>
          <a:effectLst>
            <a:outerShdw dist="107763" dir="2700000" algn="ctr" rotWithShape="0">
              <a:srgbClr val="808080">
                <a:alpha val="50000"/>
              </a:srgbClr>
            </a:outerShdw>
          </a:effectLst>
        </p:spPr>
        <p:txBody>
          <a:bodyPr wrap="square">
            <a:spAutoFit/>
          </a:bodyPr>
          <a:lstStyle/>
          <a:p>
            <a:pPr algn="ctr">
              <a:spcBef>
                <a:spcPct val="50000"/>
              </a:spcBef>
            </a:pPr>
            <a:r>
              <a:rPr lang="en-US" dirty="0">
                <a:solidFill>
                  <a:srgbClr val="000000"/>
                </a:solidFill>
                <a:latin typeface="Arial" pitchFamily="34" charset="0"/>
              </a:rPr>
              <a:t>MPI programs almost always use this pattern … it is probably the most commonly used pattern in the history of parallel programming.</a:t>
            </a:r>
          </a:p>
        </p:txBody>
      </p:sp>
      <p:sp>
        <p:nvSpPr>
          <p:cNvPr id="6" name="Rectangle 3">
            <a:extLst>
              <a:ext uri="{FF2B5EF4-FFF2-40B4-BE49-F238E27FC236}">
                <a16:creationId xmlns:a16="http://schemas.microsoft.com/office/drawing/2014/main" id="{ECF12225-9B7F-954D-869A-2811231A9A98}"/>
              </a:ext>
            </a:extLst>
          </p:cNvPr>
          <p:cNvSpPr txBox="1">
            <a:spLocks noChangeArrowheads="1"/>
          </p:cNvSpPr>
          <p:nvPr/>
        </p:nvSpPr>
        <p:spPr bwMode="auto">
          <a:xfrm>
            <a:off x="352816" y="5333574"/>
            <a:ext cx="11486367" cy="542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Use the rank … an ID ranging from 0 to (P-1) … to select between a set of tasks and to manage any shared data structures. </a:t>
            </a:r>
          </a:p>
        </p:txBody>
      </p:sp>
      <p:grpSp>
        <p:nvGrpSpPr>
          <p:cNvPr id="7" name="Group 3">
            <a:extLst>
              <a:ext uri="{FF2B5EF4-FFF2-40B4-BE49-F238E27FC236}">
                <a16:creationId xmlns:a16="http://schemas.microsoft.com/office/drawing/2014/main" id="{7EA2579D-A4B4-3749-8081-204F7A7888E4}"/>
              </a:ext>
            </a:extLst>
          </p:cNvPr>
          <p:cNvGrpSpPr>
            <a:grpSpLocks/>
          </p:cNvGrpSpPr>
          <p:nvPr/>
        </p:nvGrpSpPr>
        <p:grpSpPr bwMode="auto">
          <a:xfrm>
            <a:off x="1846520" y="1231938"/>
            <a:ext cx="2332038" cy="3657600"/>
            <a:chOff x="384" y="1584"/>
            <a:chExt cx="1469" cy="2304"/>
          </a:xfrm>
        </p:grpSpPr>
        <p:sp>
          <p:nvSpPr>
            <p:cNvPr id="8" name="Rectangle 4">
              <a:extLst>
                <a:ext uri="{FF2B5EF4-FFF2-40B4-BE49-F238E27FC236}">
                  <a16:creationId xmlns:a16="http://schemas.microsoft.com/office/drawing/2014/main" id="{A4E6B841-AEB3-BF42-9355-5E3C05A9A378}"/>
                </a:ext>
              </a:extLst>
            </p:cNvPr>
            <p:cNvSpPr>
              <a:spLocks noChangeArrowheads="1"/>
            </p:cNvSpPr>
            <p:nvPr/>
          </p:nvSpPr>
          <p:spPr bwMode="auto">
            <a:xfrm>
              <a:off x="864" y="1584"/>
              <a:ext cx="240" cy="1392"/>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9" name="Group 5">
              <a:extLst>
                <a:ext uri="{FF2B5EF4-FFF2-40B4-BE49-F238E27FC236}">
                  <a16:creationId xmlns:a16="http://schemas.microsoft.com/office/drawing/2014/main" id="{A5B6510B-26FF-2249-BC00-D0C99DB4AFDC}"/>
                </a:ext>
              </a:extLst>
            </p:cNvPr>
            <p:cNvGrpSpPr>
              <a:grpSpLocks/>
            </p:cNvGrpSpPr>
            <p:nvPr/>
          </p:nvGrpSpPr>
          <p:grpSpPr bwMode="auto">
            <a:xfrm>
              <a:off x="384" y="3554"/>
              <a:ext cx="1469" cy="334"/>
              <a:chOff x="1152" y="2640"/>
              <a:chExt cx="1469" cy="334"/>
            </a:xfrm>
          </p:grpSpPr>
          <p:sp>
            <p:nvSpPr>
              <p:cNvPr id="11" name="AutoShape 6">
                <a:extLst>
                  <a:ext uri="{FF2B5EF4-FFF2-40B4-BE49-F238E27FC236}">
                    <a16:creationId xmlns:a16="http://schemas.microsoft.com/office/drawing/2014/main" id="{CE810DE7-D34B-5C47-9975-F499B6B1C874}"/>
                  </a:ext>
                </a:extLst>
              </p:cNvPr>
              <p:cNvSpPr>
                <a:spLocks noChangeArrowheads="1"/>
              </p:cNvSpPr>
              <p:nvPr/>
            </p:nvSpPr>
            <p:spPr bwMode="auto">
              <a:xfrm>
                <a:off x="1564" y="2729"/>
                <a:ext cx="524" cy="230"/>
              </a:xfrm>
              <a:prstGeom prst="parallelogram">
                <a:avLst>
                  <a:gd name="adj" fmla="val 56957"/>
                </a:avLst>
              </a:prstGeom>
              <a:solidFill>
                <a:srgbClr val="FF6600"/>
              </a:solidFill>
              <a:ln w="9525">
                <a:noFill/>
                <a:miter lim="800000"/>
                <a:headEnd/>
                <a:tailEnd/>
              </a:ln>
            </p:spPr>
            <p:txBody>
              <a:bodyPr wrap="none" anchor="ctr"/>
              <a:lstStyle/>
              <a:p>
                <a:endParaRPr lang="en-GB"/>
              </a:p>
            </p:txBody>
          </p:sp>
          <p:sp>
            <p:nvSpPr>
              <p:cNvPr id="12" name="AutoShape 7">
                <a:extLst>
                  <a:ext uri="{FF2B5EF4-FFF2-40B4-BE49-F238E27FC236}">
                    <a16:creationId xmlns:a16="http://schemas.microsoft.com/office/drawing/2014/main" id="{011A507D-1CE5-D94D-956B-715C9E5C8CB8}"/>
                  </a:ext>
                </a:extLst>
              </p:cNvPr>
              <p:cNvSpPr>
                <a:spLocks noChangeArrowheads="1"/>
              </p:cNvSpPr>
              <p:nvPr/>
            </p:nvSpPr>
            <p:spPr bwMode="auto">
              <a:xfrm>
                <a:off x="1152" y="2729"/>
                <a:ext cx="562" cy="2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7 w 21600"/>
                  <a:gd name="T13" fmla="*/ 4508 h 21600"/>
                  <a:gd name="T14" fmla="*/ 17103 w 21600"/>
                  <a:gd name="T15" fmla="*/ 1709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6600"/>
              </a:solidFill>
              <a:ln w="9525">
                <a:noFill/>
                <a:miter lim="800000"/>
                <a:headEnd/>
                <a:tailEnd/>
              </a:ln>
            </p:spPr>
            <p:txBody>
              <a:bodyPr wrap="none" anchor="ctr"/>
              <a:lstStyle/>
              <a:p>
                <a:endParaRPr lang="en-US"/>
              </a:p>
            </p:txBody>
          </p:sp>
          <p:sp>
            <p:nvSpPr>
              <p:cNvPr id="13" name="AutoShape 8">
                <a:extLst>
                  <a:ext uri="{FF2B5EF4-FFF2-40B4-BE49-F238E27FC236}">
                    <a16:creationId xmlns:a16="http://schemas.microsoft.com/office/drawing/2014/main" id="{1A5C3DD6-803E-CF4A-89EE-F3D1ED07A7B8}"/>
                  </a:ext>
                </a:extLst>
              </p:cNvPr>
              <p:cNvSpPr>
                <a:spLocks noChangeArrowheads="1"/>
              </p:cNvSpPr>
              <p:nvPr/>
            </p:nvSpPr>
            <p:spPr bwMode="auto">
              <a:xfrm rot="-7041541">
                <a:off x="2080" y="2432"/>
                <a:ext cx="334" cy="749"/>
              </a:xfrm>
              <a:prstGeom prst="pentagon">
                <a:avLst/>
              </a:prstGeom>
              <a:solidFill>
                <a:srgbClr val="FF6600"/>
              </a:solidFill>
              <a:ln w="9525">
                <a:noFill/>
                <a:miter lim="800000"/>
                <a:headEnd/>
                <a:tailEnd/>
              </a:ln>
            </p:spPr>
            <p:txBody>
              <a:bodyPr vert="eaVert" wrap="none" anchor="ctr"/>
              <a:lstStyle/>
              <a:p>
                <a:endParaRPr lang="en-GB"/>
              </a:p>
            </p:txBody>
          </p:sp>
        </p:grpSp>
        <p:sp>
          <p:nvSpPr>
            <p:cNvPr id="10" name="AutoShape 9">
              <a:extLst>
                <a:ext uri="{FF2B5EF4-FFF2-40B4-BE49-F238E27FC236}">
                  <a16:creationId xmlns:a16="http://schemas.microsoft.com/office/drawing/2014/main" id="{683C9DCC-6C49-EF43-9F85-40C56B34614C}"/>
                </a:ext>
              </a:extLst>
            </p:cNvPr>
            <p:cNvSpPr>
              <a:spLocks noChangeArrowheads="1"/>
            </p:cNvSpPr>
            <p:nvPr/>
          </p:nvSpPr>
          <p:spPr bwMode="auto">
            <a:xfrm rot="4943682">
              <a:off x="720" y="3264"/>
              <a:ext cx="576" cy="96"/>
            </a:xfrm>
            <a:prstGeom prst="leftRightArrow">
              <a:avLst>
                <a:gd name="adj1" fmla="val 50000"/>
                <a:gd name="adj2" fmla="val 120000"/>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14" name="AutoShape 10">
            <a:extLst>
              <a:ext uri="{FF2B5EF4-FFF2-40B4-BE49-F238E27FC236}">
                <a16:creationId xmlns:a16="http://schemas.microsoft.com/office/drawing/2014/main" id="{2833A6F8-5C7D-C94D-AAAF-60B18D829256}"/>
              </a:ext>
            </a:extLst>
          </p:cNvPr>
          <p:cNvSpPr>
            <a:spLocks noChangeArrowheads="1"/>
          </p:cNvSpPr>
          <p:nvPr/>
        </p:nvSpPr>
        <p:spPr bwMode="auto">
          <a:xfrm>
            <a:off x="8399720" y="4633951"/>
            <a:ext cx="698500" cy="366712"/>
          </a:xfrm>
          <a:prstGeom prst="parallelogram">
            <a:avLst>
              <a:gd name="adj" fmla="val 47619"/>
            </a:avLst>
          </a:pr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5" name="AutoShape 11">
            <a:extLst>
              <a:ext uri="{FF2B5EF4-FFF2-40B4-BE49-F238E27FC236}">
                <a16:creationId xmlns:a16="http://schemas.microsoft.com/office/drawing/2014/main" id="{A6DBC9A7-3E90-FA42-9480-5020A953DFF6}"/>
              </a:ext>
            </a:extLst>
          </p:cNvPr>
          <p:cNvSpPr>
            <a:spLocks noChangeArrowheads="1"/>
          </p:cNvSpPr>
          <p:nvPr/>
        </p:nvSpPr>
        <p:spPr bwMode="auto">
          <a:xfrm>
            <a:off x="7637721" y="4633951"/>
            <a:ext cx="747713" cy="36671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6" name="AutoShape 12">
            <a:extLst>
              <a:ext uri="{FF2B5EF4-FFF2-40B4-BE49-F238E27FC236}">
                <a16:creationId xmlns:a16="http://schemas.microsoft.com/office/drawing/2014/main" id="{67863CA9-2956-2846-BD3B-5C877859CCAA}"/>
              </a:ext>
            </a:extLst>
          </p:cNvPr>
          <p:cNvSpPr>
            <a:spLocks noChangeArrowheads="1"/>
          </p:cNvSpPr>
          <p:nvPr/>
        </p:nvSpPr>
        <p:spPr bwMode="auto">
          <a:xfrm rot="14558459">
            <a:off x="9241095" y="4249776"/>
            <a:ext cx="533400" cy="996950"/>
          </a:xfrm>
          <a:prstGeom prst="pentagon">
            <a:avLst/>
          </a:prstGeom>
          <a:solidFill>
            <a:srgbClr val="FF6600"/>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7" name="Rectangle 13">
            <a:extLst>
              <a:ext uri="{FF2B5EF4-FFF2-40B4-BE49-F238E27FC236}">
                <a16:creationId xmlns:a16="http://schemas.microsoft.com/office/drawing/2014/main" id="{A31F839C-A33E-B94D-A260-E41485E1C55B}"/>
              </a:ext>
            </a:extLst>
          </p:cNvPr>
          <p:cNvSpPr>
            <a:spLocks noChangeArrowheads="1"/>
          </p:cNvSpPr>
          <p:nvPr/>
        </p:nvSpPr>
        <p:spPr bwMode="auto">
          <a:xfrm>
            <a:off x="77139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8" name="Rectangle 14">
            <a:extLst>
              <a:ext uri="{FF2B5EF4-FFF2-40B4-BE49-F238E27FC236}">
                <a16:creationId xmlns:a16="http://schemas.microsoft.com/office/drawing/2014/main" id="{42096D79-49D7-6F45-94BD-04CF58051AE8}"/>
              </a:ext>
            </a:extLst>
          </p:cNvPr>
          <p:cNvSpPr>
            <a:spLocks noChangeArrowheads="1"/>
          </p:cNvSpPr>
          <p:nvPr/>
        </p:nvSpPr>
        <p:spPr bwMode="auto">
          <a:xfrm>
            <a:off x="86283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9" name="Rectangle 15">
            <a:extLst>
              <a:ext uri="{FF2B5EF4-FFF2-40B4-BE49-F238E27FC236}">
                <a16:creationId xmlns:a16="http://schemas.microsoft.com/office/drawing/2014/main" id="{400E429B-67D9-A84B-9386-28A047AC3FBB}"/>
              </a:ext>
            </a:extLst>
          </p:cNvPr>
          <p:cNvSpPr>
            <a:spLocks noChangeArrowheads="1"/>
          </p:cNvSpPr>
          <p:nvPr/>
        </p:nvSpPr>
        <p:spPr bwMode="auto">
          <a:xfrm>
            <a:off x="9466520" y="12811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0" name="Rectangle 16">
            <a:extLst>
              <a:ext uri="{FF2B5EF4-FFF2-40B4-BE49-F238E27FC236}">
                <a16:creationId xmlns:a16="http://schemas.microsoft.com/office/drawing/2014/main" id="{8E8258BD-B1E6-2B4C-A0EE-404E88C977CB}"/>
              </a:ext>
            </a:extLst>
          </p:cNvPr>
          <p:cNvSpPr>
            <a:spLocks noChangeArrowheads="1"/>
          </p:cNvSpPr>
          <p:nvPr/>
        </p:nvSpPr>
        <p:spPr bwMode="auto">
          <a:xfrm>
            <a:off x="86283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1" name="Rectangle 17">
            <a:extLst>
              <a:ext uri="{FF2B5EF4-FFF2-40B4-BE49-F238E27FC236}">
                <a16:creationId xmlns:a16="http://schemas.microsoft.com/office/drawing/2014/main" id="{1E83BA6C-E92C-8D47-897D-2DF053E3736C}"/>
              </a:ext>
            </a:extLst>
          </p:cNvPr>
          <p:cNvSpPr>
            <a:spLocks noChangeArrowheads="1"/>
          </p:cNvSpPr>
          <p:nvPr/>
        </p:nvSpPr>
        <p:spPr bwMode="auto">
          <a:xfrm>
            <a:off x="94665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2" name="Rectangle 18">
            <a:extLst>
              <a:ext uri="{FF2B5EF4-FFF2-40B4-BE49-F238E27FC236}">
                <a16:creationId xmlns:a16="http://schemas.microsoft.com/office/drawing/2014/main" id="{997D0A87-0D58-824A-A161-107BE960249F}"/>
              </a:ext>
            </a:extLst>
          </p:cNvPr>
          <p:cNvSpPr>
            <a:spLocks noChangeArrowheads="1"/>
          </p:cNvSpPr>
          <p:nvPr/>
        </p:nvSpPr>
        <p:spPr bwMode="auto">
          <a:xfrm>
            <a:off x="7713920" y="3719551"/>
            <a:ext cx="381000" cy="228600"/>
          </a:xfrm>
          <a:prstGeom prst="rect">
            <a:avLst/>
          </a:prstGeom>
          <a:solidFill>
            <a:srgbClr val="FFCCFF"/>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3" name="AutoShape 19">
            <a:extLst>
              <a:ext uri="{FF2B5EF4-FFF2-40B4-BE49-F238E27FC236}">
                <a16:creationId xmlns:a16="http://schemas.microsoft.com/office/drawing/2014/main" id="{2FF8C309-6633-184B-8586-596838B50988}"/>
              </a:ext>
            </a:extLst>
          </p:cNvPr>
          <p:cNvSpPr>
            <a:spLocks noChangeArrowheads="1"/>
          </p:cNvSpPr>
          <p:nvPr/>
        </p:nvSpPr>
        <p:spPr bwMode="auto">
          <a:xfrm rot="4943682">
            <a:off x="77170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4" name="AutoShape 20">
            <a:extLst>
              <a:ext uri="{FF2B5EF4-FFF2-40B4-BE49-F238E27FC236}">
                <a16:creationId xmlns:a16="http://schemas.microsoft.com/office/drawing/2014/main" id="{741D7ED3-9462-CC48-A9F2-06DC40090A85}"/>
              </a:ext>
            </a:extLst>
          </p:cNvPr>
          <p:cNvSpPr>
            <a:spLocks noChangeArrowheads="1"/>
          </p:cNvSpPr>
          <p:nvPr/>
        </p:nvSpPr>
        <p:spPr bwMode="auto">
          <a:xfrm rot="4943682">
            <a:off x="86314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5" name="AutoShape 21">
            <a:extLst>
              <a:ext uri="{FF2B5EF4-FFF2-40B4-BE49-F238E27FC236}">
                <a16:creationId xmlns:a16="http://schemas.microsoft.com/office/drawing/2014/main" id="{DFB8CE61-F260-2B4F-83FF-E321E052530F}"/>
              </a:ext>
            </a:extLst>
          </p:cNvPr>
          <p:cNvSpPr>
            <a:spLocks noChangeArrowheads="1"/>
          </p:cNvSpPr>
          <p:nvPr/>
        </p:nvSpPr>
        <p:spPr bwMode="auto">
          <a:xfrm rot="4943682">
            <a:off x="9469696" y="4173576"/>
            <a:ext cx="458787" cy="160338"/>
          </a:xfrm>
          <a:prstGeom prst="leftRightArrow">
            <a:avLst>
              <a:gd name="adj1" fmla="val 50000"/>
              <a:gd name="adj2" fmla="val 57227"/>
            </a:avLst>
          </a:prstGeom>
          <a:solidFill>
            <a:schemeClr val="tx1"/>
          </a:solid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26" name="Group 22">
            <a:extLst>
              <a:ext uri="{FF2B5EF4-FFF2-40B4-BE49-F238E27FC236}">
                <a16:creationId xmlns:a16="http://schemas.microsoft.com/office/drawing/2014/main" id="{71348D26-A9F9-E24B-878E-55D92A18994B}"/>
              </a:ext>
            </a:extLst>
          </p:cNvPr>
          <p:cNvGrpSpPr>
            <a:grpSpLocks/>
          </p:cNvGrpSpPr>
          <p:nvPr/>
        </p:nvGrpSpPr>
        <p:grpSpPr bwMode="auto">
          <a:xfrm>
            <a:off x="3980120" y="1384338"/>
            <a:ext cx="3276600" cy="2819400"/>
            <a:chOff x="1728" y="1440"/>
            <a:chExt cx="2064" cy="1776"/>
          </a:xfrm>
          <a:solidFill>
            <a:srgbClr val="D4D2FE"/>
          </a:solidFill>
        </p:grpSpPr>
        <p:sp>
          <p:nvSpPr>
            <p:cNvPr id="27" name="AutoShape 23">
              <a:extLst>
                <a:ext uri="{FF2B5EF4-FFF2-40B4-BE49-F238E27FC236}">
                  <a16:creationId xmlns:a16="http://schemas.microsoft.com/office/drawing/2014/main" id="{2C99BA3D-4CB4-A841-BB56-5C19ED135907}"/>
                </a:ext>
              </a:extLst>
            </p:cNvPr>
            <p:cNvSpPr>
              <a:spLocks noChangeArrowheads="1"/>
            </p:cNvSpPr>
            <p:nvPr/>
          </p:nvSpPr>
          <p:spPr bwMode="auto">
            <a:xfrm>
              <a:off x="1728" y="1440"/>
              <a:ext cx="2064" cy="1776"/>
            </a:xfrm>
            <a:prstGeom prst="rightArrow">
              <a:avLst>
                <a:gd name="adj1" fmla="val 50000"/>
                <a:gd name="adj2" fmla="val 29054"/>
              </a:avLst>
            </a:prstGeom>
            <a:grpFill/>
            <a:ln w="9525">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8" name="Text Box 24">
              <a:extLst>
                <a:ext uri="{FF2B5EF4-FFF2-40B4-BE49-F238E27FC236}">
                  <a16:creationId xmlns:a16="http://schemas.microsoft.com/office/drawing/2014/main" id="{11286703-7C1C-E54E-9A04-2214E41B6C0D}"/>
                </a:ext>
              </a:extLst>
            </p:cNvPr>
            <p:cNvSpPr txBox="1">
              <a:spLocks noChangeArrowheads="1"/>
            </p:cNvSpPr>
            <p:nvPr/>
          </p:nvSpPr>
          <p:spPr bwMode="auto">
            <a:xfrm>
              <a:off x="1824" y="1968"/>
              <a:ext cx="1488" cy="674"/>
            </a:xfrm>
            <a:prstGeom prst="rect">
              <a:avLst/>
            </a:prstGeom>
            <a:grpFill/>
            <a:ln w="9525">
              <a:noFill/>
              <a:miter lim="800000"/>
              <a:headEnd/>
              <a:tailEnd/>
            </a:ln>
          </p:spPr>
          <p:txBody>
            <a:bodyPr>
              <a:spAutoFit/>
            </a:bodyPr>
            <a:lstStyle/>
            <a:p>
              <a:pPr>
                <a:spcBef>
                  <a:spcPct val="50000"/>
                </a:spcBef>
              </a:pPr>
              <a:r>
                <a:rPr lang="en-US" sz="1600"/>
                <a:t>Replicate the program.</a:t>
              </a:r>
            </a:p>
            <a:p>
              <a:pPr>
                <a:spcBef>
                  <a:spcPct val="50000"/>
                </a:spcBef>
              </a:pPr>
              <a:r>
                <a:rPr lang="en-US" sz="1600"/>
                <a:t>Add glue code</a:t>
              </a:r>
            </a:p>
            <a:p>
              <a:pPr>
                <a:spcBef>
                  <a:spcPct val="50000"/>
                </a:spcBef>
              </a:pPr>
              <a:r>
                <a:rPr lang="en-US" sz="1600"/>
                <a:t>Break up the data</a:t>
              </a:r>
            </a:p>
          </p:txBody>
        </p:sp>
      </p:grpSp>
      <p:sp>
        <p:nvSpPr>
          <p:cNvPr id="29" name="Rectangle 28">
            <a:extLst>
              <a:ext uri="{FF2B5EF4-FFF2-40B4-BE49-F238E27FC236}">
                <a16:creationId xmlns:a16="http://schemas.microsoft.com/office/drawing/2014/main" id="{69E7865B-6BE8-044D-A3F6-0364B815144A}"/>
              </a:ext>
            </a:extLst>
          </p:cNvPr>
          <p:cNvSpPr>
            <a:spLocks noChangeArrowheads="1"/>
          </p:cNvSpPr>
          <p:nvPr/>
        </p:nvSpPr>
        <p:spPr bwMode="auto">
          <a:xfrm>
            <a:off x="7713920" y="1524426"/>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30" name="Rectangle 28">
            <a:extLst>
              <a:ext uri="{FF2B5EF4-FFF2-40B4-BE49-F238E27FC236}">
                <a16:creationId xmlns:a16="http://schemas.microsoft.com/office/drawing/2014/main" id="{F8EA22A5-82CB-B24D-BD0B-C0A257AFA25A}"/>
              </a:ext>
            </a:extLst>
          </p:cNvPr>
          <p:cNvSpPr>
            <a:spLocks noChangeArrowheads="1"/>
          </p:cNvSpPr>
          <p:nvPr/>
        </p:nvSpPr>
        <p:spPr bwMode="auto">
          <a:xfrm>
            <a:off x="8635353" y="1512926"/>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31" name="Rectangle 28">
            <a:extLst>
              <a:ext uri="{FF2B5EF4-FFF2-40B4-BE49-F238E27FC236}">
                <a16:creationId xmlns:a16="http://schemas.microsoft.com/office/drawing/2014/main" id="{5B491B0E-8003-8A4E-A595-D3992E4F6CA1}"/>
              </a:ext>
            </a:extLst>
          </p:cNvPr>
          <p:cNvSpPr>
            <a:spLocks noChangeArrowheads="1"/>
          </p:cNvSpPr>
          <p:nvPr/>
        </p:nvSpPr>
        <p:spPr bwMode="auto">
          <a:xfrm>
            <a:off x="9466520" y="1507887"/>
            <a:ext cx="381000" cy="2209800"/>
          </a:xfrm>
          <a:prstGeom prst="rect">
            <a:avLst/>
          </a:prstGeom>
          <a:solidFill>
            <a:schemeClr val="accent1"/>
          </a:solidFill>
          <a:ln w="9525">
            <a:solidFill>
              <a:schemeClr val="tx2"/>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5144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9164D47-964E-4292-99B6-2C5F9D81F529}" type="slidenum">
              <a:rPr lang="zh-CN" altLang="en-US">
                <a:solidFill>
                  <a:srgbClr val="000000"/>
                </a:solidFill>
              </a:rPr>
              <a:pPr>
                <a:defRPr/>
              </a:pPr>
              <a:t>32</a:t>
            </a:fld>
            <a:endParaRPr lang="en-US" altLang="zh-CN">
              <a:solidFill>
                <a:srgbClr val="000000"/>
              </a:solidFill>
            </a:endParaRPr>
          </a:p>
        </p:txBody>
      </p:sp>
      <p:sp>
        <p:nvSpPr>
          <p:cNvPr id="130051" name="Rectangle 2"/>
          <p:cNvSpPr>
            <a:spLocks noGrp="1" noChangeArrowheads="1"/>
          </p:cNvSpPr>
          <p:nvPr>
            <p:ph type="title"/>
          </p:nvPr>
        </p:nvSpPr>
        <p:spPr/>
        <p:txBody>
          <a:bodyPr/>
          <a:lstStyle/>
          <a:p>
            <a:pPr eaLnBrk="1" hangingPunct="1"/>
            <a:r>
              <a:rPr lang="en-US" dirty="0"/>
              <a:t>Why Such Poor Scaling?    False Sharing</a:t>
            </a:r>
          </a:p>
        </p:txBody>
      </p:sp>
      <p:sp>
        <p:nvSpPr>
          <p:cNvPr id="130052" name="Rectangle 3"/>
          <p:cNvSpPr>
            <a:spLocks noGrp="1" noChangeArrowheads="1"/>
          </p:cNvSpPr>
          <p:nvPr>
            <p:ph type="body" idx="1"/>
          </p:nvPr>
        </p:nvSpPr>
        <p:spPr>
          <a:xfrm>
            <a:off x="350729" y="791835"/>
            <a:ext cx="11185742" cy="1219846"/>
          </a:xfrm>
        </p:spPr>
        <p:txBody>
          <a:bodyPr/>
          <a:lstStyle/>
          <a:p>
            <a:pPr eaLnBrk="1" hangingPunct="1"/>
            <a:r>
              <a:rPr lang="en-US" sz="2000" dirty="0"/>
              <a:t>If independent data elements happen to sit on the same cache line, each update will cause the cache lines to “slosh back and forth” between threads … This is called </a:t>
            </a:r>
            <a:r>
              <a:rPr lang="en-US" sz="2000" b="1" dirty="0">
                <a:solidFill>
                  <a:srgbClr val="740000"/>
                </a:solidFill>
              </a:rPr>
              <a:t>“false sharing”</a:t>
            </a:r>
            <a:r>
              <a:rPr lang="en-US" sz="2000" dirty="0"/>
              <a:t>.</a:t>
            </a:r>
          </a:p>
        </p:txBody>
      </p:sp>
      <p:sp>
        <p:nvSpPr>
          <p:cNvPr id="5" name="Rectangle 3"/>
          <p:cNvSpPr txBox="1">
            <a:spLocks noChangeArrowheads="1"/>
          </p:cNvSpPr>
          <p:nvPr/>
        </p:nvSpPr>
        <p:spPr bwMode="auto">
          <a:xfrm>
            <a:off x="350729" y="5492696"/>
            <a:ext cx="11611627" cy="1146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dirty="0">
                <a:solidFill>
                  <a:srgbClr val="000000"/>
                </a:solidFill>
              </a:rPr>
              <a:t>If you promote scalars to an array to support creation of an SPMD program, the array elements are contiguous in memory and hence share cache lines … Results in poor scalability.</a:t>
            </a:r>
          </a:p>
          <a:p>
            <a:pPr eaLnBrk="1" hangingPunct="1"/>
            <a:r>
              <a:rPr lang="en-US" sz="2000" dirty="0">
                <a:solidFill>
                  <a:srgbClr val="000000"/>
                </a:solidFill>
              </a:rPr>
              <a:t>Solution: Pad arrays so elements you use are on distinct cache lines.</a:t>
            </a:r>
          </a:p>
        </p:txBody>
      </p:sp>
      <p:sp>
        <p:nvSpPr>
          <p:cNvPr id="40" name="Rectangle 39">
            <a:extLst>
              <a:ext uri="{FF2B5EF4-FFF2-40B4-BE49-F238E27FC236}">
                <a16:creationId xmlns:a16="http://schemas.microsoft.com/office/drawing/2014/main" id="{9644AD5A-E267-BD42-A3BE-C1562D4F3F5B}"/>
              </a:ext>
            </a:extLst>
          </p:cNvPr>
          <p:cNvSpPr/>
          <p:nvPr/>
        </p:nvSpPr>
        <p:spPr bwMode="auto">
          <a:xfrm>
            <a:off x="1604463" y="4125143"/>
            <a:ext cx="8873704" cy="743606"/>
          </a:xfrm>
          <a:prstGeom prst="rect">
            <a:avLst/>
          </a:prstGeom>
          <a:solidFill>
            <a:srgbClr val="E1F7FF"/>
          </a:solid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2" name="Rectangle 41">
            <a:extLst>
              <a:ext uri="{FF2B5EF4-FFF2-40B4-BE49-F238E27FC236}">
                <a16:creationId xmlns:a16="http://schemas.microsoft.com/office/drawing/2014/main" id="{75FBD0EF-65A4-A44B-B364-DA7D2416623D}"/>
              </a:ext>
            </a:extLst>
          </p:cNvPr>
          <p:cNvSpPr/>
          <p:nvPr/>
        </p:nvSpPr>
        <p:spPr bwMode="auto">
          <a:xfrm>
            <a:off x="1758399" y="29570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3" name="Rectangle 42">
            <a:extLst>
              <a:ext uri="{FF2B5EF4-FFF2-40B4-BE49-F238E27FC236}">
                <a16:creationId xmlns:a16="http://schemas.microsoft.com/office/drawing/2014/main" id="{9A8035DB-57A1-DD41-B061-4C50FFC18946}"/>
              </a:ext>
            </a:extLst>
          </p:cNvPr>
          <p:cNvSpPr/>
          <p:nvPr/>
        </p:nvSpPr>
        <p:spPr bwMode="auto">
          <a:xfrm>
            <a:off x="1910799" y="31094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7" name="Rectangle 46">
            <a:extLst>
              <a:ext uri="{FF2B5EF4-FFF2-40B4-BE49-F238E27FC236}">
                <a16:creationId xmlns:a16="http://schemas.microsoft.com/office/drawing/2014/main" id="{09A70BEE-E513-5541-B0D8-0CF4B26670B0}"/>
              </a:ext>
            </a:extLst>
          </p:cNvPr>
          <p:cNvSpPr/>
          <p:nvPr/>
        </p:nvSpPr>
        <p:spPr bwMode="auto">
          <a:xfrm>
            <a:off x="2063199" y="32618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48" name="Rectangle 47">
            <a:extLst>
              <a:ext uri="{FF2B5EF4-FFF2-40B4-BE49-F238E27FC236}">
                <a16:creationId xmlns:a16="http://schemas.microsoft.com/office/drawing/2014/main" id="{E5BE98FC-DF98-8142-BD3C-A10906D28579}"/>
              </a:ext>
            </a:extLst>
          </p:cNvPr>
          <p:cNvSpPr/>
          <p:nvPr/>
        </p:nvSpPr>
        <p:spPr bwMode="auto">
          <a:xfrm>
            <a:off x="2215599" y="3414248"/>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graphicFrame>
        <p:nvGraphicFramePr>
          <p:cNvPr id="49" name="Table 48">
            <a:extLst>
              <a:ext uri="{FF2B5EF4-FFF2-40B4-BE49-F238E27FC236}">
                <a16:creationId xmlns:a16="http://schemas.microsoft.com/office/drawing/2014/main" id="{396EA719-D44F-494F-9A23-992CB0F9D657}"/>
              </a:ext>
            </a:extLst>
          </p:cNvPr>
          <p:cNvGraphicFramePr>
            <a:graphicFrameLocks noGrp="1"/>
          </p:cNvGraphicFramePr>
          <p:nvPr>
            <p:extLst>
              <p:ext uri="{D42A27DB-BD31-4B8C-83A1-F6EECF244321}">
                <p14:modId xmlns:p14="http://schemas.microsoft.com/office/powerpoint/2010/main" val="1764556550"/>
              </p:ext>
            </p:extLst>
          </p:nvPr>
        </p:nvGraphicFramePr>
        <p:xfrm>
          <a:off x="2326505" y="3535154"/>
          <a:ext cx="3541616" cy="370840"/>
        </p:xfrm>
        <a:graphic>
          <a:graphicData uri="http://schemas.openxmlformats.org/drawingml/2006/table">
            <a:tbl>
              <a:tblPr firstRow="1" bandRow="1">
                <a:tableStyleId>{ED083AE6-46FA-4A59-8FB0-9F97EB10719F}</a:tableStyleId>
              </a:tblPr>
              <a:tblGrid>
                <a:gridCol w="896890">
                  <a:extLst>
                    <a:ext uri="{9D8B030D-6E8A-4147-A177-3AD203B41FA5}">
                      <a16:colId xmlns:a16="http://schemas.microsoft.com/office/drawing/2014/main" val="20000"/>
                    </a:ext>
                  </a:extLst>
                </a:gridCol>
                <a:gridCol w="886264">
                  <a:extLst>
                    <a:ext uri="{9D8B030D-6E8A-4147-A177-3AD203B41FA5}">
                      <a16:colId xmlns:a16="http://schemas.microsoft.com/office/drawing/2014/main" val="20001"/>
                    </a:ext>
                  </a:extLst>
                </a:gridCol>
                <a:gridCol w="886265">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tblGrid>
              <a:tr h="370840">
                <a:tc>
                  <a:txBody>
                    <a:bodyPr/>
                    <a:lstStyle/>
                    <a:p>
                      <a:r>
                        <a:rPr lang="en-US" sz="1600" dirty="0"/>
                        <a:t>Sum[0]</a:t>
                      </a:r>
                    </a:p>
                  </a:txBody>
                  <a:tcPr>
                    <a:solidFill>
                      <a:schemeClr val="bg1"/>
                    </a:solidFill>
                  </a:tcPr>
                </a:tc>
                <a:tc>
                  <a:txBody>
                    <a:bodyPr/>
                    <a:lstStyle/>
                    <a:p>
                      <a:r>
                        <a:rPr lang="en-US" sz="1600" dirty="0"/>
                        <a:t>Sum[1]</a:t>
                      </a:r>
                    </a:p>
                  </a:txBody>
                  <a:tcPr>
                    <a:solidFill>
                      <a:schemeClr val="bg1"/>
                    </a:solidFill>
                  </a:tcPr>
                </a:tc>
                <a:tc>
                  <a:txBody>
                    <a:bodyPr/>
                    <a:lstStyle/>
                    <a:p>
                      <a:r>
                        <a:rPr lang="en-US" sz="1600" dirty="0"/>
                        <a:t>Sum[2]</a:t>
                      </a:r>
                    </a:p>
                  </a:txBody>
                  <a:tcPr>
                    <a:solidFill>
                      <a:schemeClr val="bg1"/>
                    </a:solidFill>
                  </a:tcPr>
                </a:tc>
                <a:tc>
                  <a:txBody>
                    <a:bodyPr/>
                    <a:lstStyle/>
                    <a:p>
                      <a:r>
                        <a:rPr lang="en-US" sz="1600" dirty="0"/>
                        <a:t>Sum[3]</a:t>
                      </a:r>
                    </a:p>
                  </a:txBody>
                  <a:tcPr>
                    <a:solidFill>
                      <a:schemeClr val="bg1"/>
                    </a:solidFill>
                  </a:tcPr>
                </a:tc>
                <a:extLst>
                  <a:ext uri="{0D108BD9-81ED-4DB2-BD59-A6C34878D82A}">
                    <a16:rowId xmlns:a16="http://schemas.microsoft.com/office/drawing/2014/main" val="10000"/>
                  </a:ext>
                </a:extLst>
              </a:tr>
            </a:tbl>
          </a:graphicData>
        </a:graphic>
      </p:graphicFrame>
      <p:sp>
        <p:nvSpPr>
          <p:cNvPr id="50" name="Oval 49">
            <a:extLst>
              <a:ext uri="{FF2B5EF4-FFF2-40B4-BE49-F238E27FC236}">
                <a16:creationId xmlns:a16="http://schemas.microsoft.com/office/drawing/2014/main" id="{DB032A23-A3A3-0544-81E2-74D50EA2D06C}"/>
              </a:ext>
            </a:extLst>
          </p:cNvPr>
          <p:cNvSpPr/>
          <p:nvPr/>
        </p:nvSpPr>
        <p:spPr bwMode="auto">
          <a:xfrm>
            <a:off x="2372211" y="3550060"/>
            <a:ext cx="834761" cy="337625"/>
          </a:xfrm>
          <a:prstGeom prst="ellipse">
            <a:avLst/>
          </a:prstGeom>
          <a:noFill/>
          <a:ln w="41275" cap="flat" cmpd="sng" algn="ctr">
            <a:solidFill>
              <a:srgbClr val="74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1" name="Rectangle 50">
            <a:extLst>
              <a:ext uri="{FF2B5EF4-FFF2-40B4-BE49-F238E27FC236}">
                <a16:creationId xmlns:a16="http://schemas.microsoft.com/office/drawing/2014/main" id="{7F30AEDD-7658-3D4D-AA89-8F70FD75A6B7}"/>
              </a:ext>
            </a:extLst>
          </p:cNvPr>
          <p:cNvSpPr/>
          <p:nvPr/>
        </p:nvSpPr>
        <p:spPr bwMode="auto">
          <a:xfrm>
            <a:off x="1758399" y="2106571"/>
            <a:ext cx="3739661" cy="724619"/>
          </a:xfrm>
          <a:prstGeom prst="rect">
            <a:avLst/>
          </a:prstGeom>
          <a:solidFill>
            <a:srgbClr val="EAFAED"/>
          </a:solidFill>
          <a:ln w="444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2" name="Rectangle 51">
            <a:extLst>
              <a:ext uri="{FF2B5EF4-FFF2-40B4-BE49-F238E27FC236}">
                <a16:creationId xmlns:a16="http://schemas.microsoft.com/office/drawing/2014/main" id="{D2963D22-29E1-8442-B9BB-774CF7116465}"/>
              </a:ext>
            </a:extLst>
          </p:cNvPr>
          <p:cNvSpPr/>
          <p:nvPr/>
        </p:nvSpPr>
        <p:spPr bwMode="auto">
          <a:xfrm>
            <a:off x="1647593" y="2011681"/>
            <a:ext cx="4339087" cy="2027207"/>
          </a:xfrm>
          <a:prstGeom prst="rect">
            <a:avLst/>
          </a:prstGeom>
          <a:no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cxnSp>
        <p:nvCxnSpPr>
          <p:cNvPr id="53" name="Straight Connector 52">
            <a:extLst>
              <a:ext uri="{FF2B5EF4-FFF2-40B4-BE49-F238E27FC236}">
                <a16:creationId xmlns:a16="http://schemas.microsoft.com/office/drawing/2014/main" id="{2D596668-29B7-1D4C-8021-1A32E6D95829}"/>
              </a:ext>
            </a:extLst>
          </p:cNvPr>
          <p:cNvCxnSpPr>
            <a:stCxn id="51" idx="0"/>
            <a:endCxn id="51" idx="2"/>
          </p:cNvCxnSpPr>
          <p:nvPr/>
        </p:nvCxnSpPr>
        <p:spPr bwMode="auto">
          <a:xfrm>
            <a:off x="3628230" y="2106571"/>
            <a:ext cx="0" cy="724619"/>
          </a:xfrm>
          <a:prstGeom prst="line">
            <a:avLst/>
          </a:prstGeom>
          <a:noFill/>
          <a:ln w="4127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37CD9CB5-77BF-B84A-9AB0-4B7603ED8B7B}"/>
              </a:ext>
            </a:extLst>
          </p:cNvPr>
          <p:cNvSpPr/>
          <p:nvPr/>
        </p:nvSpPr>
        <p:spPr bwMode="auto">
          <a:xfrm>
            <a:off x="6249886" y="29541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5" name="Rectangle 54">
            <a:extLst>
              <a:ext uri="{FF2B5EF4-FFF2-40B4-BE49-F238E27FC236}">
                <a16:creationId xmlns:a16="http://schemas.microsoft.com/office/drawing/2014/main" id="{1D52C18B-5479-A741-B58D-BBB893EC626B}"/>
              </a:ext>
            </a:extLst>
          </p:cNvPr>
          <p:cNvSpPr/>
          <p:nvPr/>
        </p:nvSpPr>
        <p:spPr bwMode="auto">
          <a:xfrm>
            <a:off x="6402286" y="31065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6" name="Rectangle 55">
            <a:extLst>
              <a:ext uri="{FF2B5EF4-FFF2-40B4-BE49-F238E27FC236}">
                <a16:creationId xmlns:a16="http://schemas.microsoft.com/office/drawing/2014/main" id="{BAA73DF3-DAA0-5B4D-B313-2474E02D679C}"/>
              </a:ext>
            </a:extLst>
          </p:cNvPr>
          <p:cNvSpPr/>
          <p:nvPr/>
        </p:nvSpPr>
        <p:spPr bwMode="auto">
          <a:xfrm>
            <a:off x="6554686" y="32589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57" name="Rectangle 56">
            <a:extLst>
              <a:ext uri="{FF2B5EF4-FFF2-40B4-BE49-F238E27FC236}">
                <a16:creationId xmlns:a16="http://schemas.microsoft.com/office/drawing/2014/main" id="{8419D645-3E4C-2F47-8573-BE4E0A187F1F}"/>
              </a:ext>
            </a:extLst>
          </p:cNvPr>
          <p:cNvSpPr/>
          <p:nvPr/>
        </p:nvSpPr>
        <p:spPr bwMode="auto">
          <a:xfrm>
            <a:off x="6707086" y="3411386"/>
            <a:ext cx="3587261" cy="379828"/>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graphicFrame>
        <p:nvGraphicFramePr>
          <p:cNvPr id="58" name="Table 57">
            <a:extLst>
              <a:ext uri="{FF2B5EF4-FFF2-40B4-BE49-F238E27FC236}">
                <a16:creationId xmlns:a16="http://schemas.microsoft.com/office/drawing/2014/main" id="{97419E71-A9C4-9643-8A6E-A0D53411D378}"/>
              </a:ext>
            </a:extLst>
          </p:cNvPr>
          <p:cNvGraphicFramePr>
            <a:graphicFrameLocks noGrp="1"/>
          </p:cNvGraphicFramePr>
          <p:nvPr>
            <p:extLst>
              <p:ext uri="{D42A27DB-BD31-4B8C-83A1-F6EECF244321}">
                <p14:modId xmlns:p14="http://schemas.microsoft.com/office/powerpoint/2010/main" val="3896886214"/>
              </p:ext>
            </p:extLst>
          </p:nvPr>
        </p:nvGraphicFramePr>
        <p:xfrm>
          <a:off x="6817992" y="3532292"/>
          <a:ext cx="3541616" cy="370840"/>
        </p:xfrm>
        <a:graphic>
          <a:graphicData uri="http://schemas.openxmlformats.org/drawingml/2006/table">
            <a:tbl>
              <a:tblPr firstRow="1" bandRow="1">
                <a:tableStyleId>{ED083AE6-46FA-4A59-8FB0-9F97EB10719F}</a:tableStyleId>
              </a:tblPr>
              <a:tblGrid>
                <a:gridCol w="896890">
                  <a:extLst>
                    <a:ext uri="{9D8B030D-6E8A-4147-A177-3AD203B41FA5}">
                      <a16:colId xmlns:a16="http://schemas.microsoft.com/office/drawing/2014/main" val="20000"/>
                    </a:ext>
                  </a:extLst>
                </a:gridCol>
                <a:gridCol w="886264">
                  <a:extLst>
                    <a:ext uri="{9D8B030D-6E8A-4147-A177-3AD203B41FA5}">
                      <a16:colId xmlns:a16="http://schemas.microsoft.com/office/drawing/2014/main" val="20001"/>
                    </a:ext>
                  </a:extLst>
                </a:gridCol>
                <a:gridCol w="886265">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tblGrid>
              <a:tr h="370840">
                <a:tc>
                  <a:txBody>
                    <a:bodyPr/>
                    <a:lstStyle/>
                    <a:p>
                      <a:r>
                        <a:rPr lang="en-US" sz="1600" dirty="0"/>
                        <a:t>Sum[0]</a:t>
                      </a:r>
                    </a:p>
                  </a:txBody>
                  <a:tcPr>
                    <a:solidFill>
                      <a:schemeClr val="bg1"/>
                    </a:solidFill>
                  </a:tcPr>
                </a:tc>
                <a:tc>
                  <a:txBody>
                    <a:bodyPr/>
                    <a:lstStyle/>
                    <a:p>
                      <a:r>
                        <a:rPr lang="en-US" sz="1600" dirty="0"/>
                        <a:t>Sum[1]</a:t>
                      </a:r>
                    </a:p>
                  </a:txBody>
                  <a:tcPr>
                    <a:solidFill>
                      <a:schemeClr val="bg1"/>
                    </a:solidFill>
                  </a:tcPr>
                </a:tc>
                <a:tc>
                  <a:txBody>
                    <a:bodyPr/>
                    <a:lstStyle/>
                    <a:p>
                      <a:r>
                        <a:rPr lang="en-US" sz="1600" dirty="0"/>
                        <a:t>Sum[2]</a:t>
                      </a:r>
                    </a:p>
                  </a:txBody>
                  <a:tcPr>
                    <a:solidFill>
                      <a:schemeClr val="bg1"/>
                    </a:solidFill>
                  </a:tcPr>
                </a:tc>
                <a:tc>
                  <a:txBody>
                    <a:bodyPr/>
                    <a:lstStyle/>
                    <a:p>
                      <a:r>
                        <a:rPr lang="en-US" sz="1600" dirty="0"/>
                        <a:t>Sum[3]</a:t>
                      </a:r>
                    </a:p>
                  </a:txBody>
                  <a:tcPr>
                    <a:solidFill>
                      <a:schemeClr val="bg1"/>
                    </a:solidFill>
                  </a:tcPr>
                </a:tc>
                <a:extLst>
                  <a:ext uri="{0D108BD9-81ED-4DB2-BD59-A6C34878D82A}">
                    <a16:rowId xmlns:a16="http://schemas.microsoft.com/office/drawing/2014/main" val="10000"/>
                  </a:ext>
                </a:extLst>
              </a:tr>
            </a:tbl>
          </a:graphicData>
        </a:graphic>
      </p:graphicFrame>
      <p:sp>
        <p:nvSpPr>
          <p:cNvPr id="59" name="Oval 58">
            <a:extLst>
              <a:ext uri="{FF2B5EF4-FFF2-40B4-BE49-F238E27FC236}">
                <a16:creationId xmlns:a16="http://schemas.microsoft.com/office/drawing/2014/main" id="{340DA349-F02F-DF40-BCCC-CD90421EFD63}"/>
              </a:ext>
            </a:extLst>
          </p:cNvPr>
          <p:cNvSpPr/>
          <p:nvPr/>
        </p:nvSpPr>
        <p:spPr bwMode="auto">
          <a:xfrm>
            <a:off x="8632113" y="3551284"/>
            <a:ext cx="834761" cy="337625"/>
          </a:xfrm>
          <a:prstGeom prst="ellipse">
            <a:avLst/>
          </a:prstGeom>
          <a:noFill/>
          <a:ln w="41275" cap="flat" cmpd="sng" algn="ctr">
            <a:solidFill>
              <a:srgbClr val="74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60" name="Rectangle 59">
            <a:extLst>
              <a:ext uri="{FF2B5EF4-FFF2-40B4-BE49-F238E27FC236}">
                <a16:creationId xmlns:a16="http://schemas.microsoft.com/office/drawing/2014/main" id="{EA8A8EB2-1EA2-EB4B-92D7-B39E2B438769}"/>
              </a:ext>
            </a:extLst>
          </p:cNvPr>
          <p:cNvSpPr/>
          <p:nvPr/>
        </p:nvSpPr>
        <p:spPr bwMode="auto">
          <a:xfrm>
            <a:off x="6249886" y="2103709"/>
            <a:ext cx="3739661" cy="724619"/>
          </a:xfrm>
          <a:prstGeom prst="rect">
            <a:avLst/>
          </a:prstGeom>
          <a:solidFill>
            <a:srgbClr val="EAFAED"/>
          </a:solidFill>
          <a:ln w="444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61" name="Rectangle 60">
            <a:extLst>
              <a:ext uri="{FF2B5EF4-FFF2-40B4-BE49-F238E27FC236}">
                <a16:creationId xmlns:a16="http://schemas.microsoft.com/office/drawing/2014/main" id="{C59659B5-594C-3243-A42A-C0B2800C1688}"/>
              </a:ext>
            </a:extLst>
          </p:cNvPr>
          <p:cNvSpPr/>
          <p:nvPr/>
        </p:nvSpPr>
        <p:spPr bwMode="auto">
          <a:xfrm>
            <a:off x="6139080" y="2008819"/>
            <a:ext cx="4339087" cy="2027207"/>
          </a:xfrm>
          <a:prstGeom prst="rect">
            <a:avLst/>
          </a:prstGeom>
          <a:noFill/>
          <a:ln w="317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cxnSp>
        <p:nvCxnSpPr>
          <p:cNvPr id="62" name="Straight Connector 61">
            <a:extLst>
              <a:ext uri="{FF2B5EF4-FFF2-40B4-BE49-F238E27FC236}">
                <a16:creationId xmlns:a16="http://schemas.microsoft.com/office/drawing/2014/main" id="{ADC79CAE-E9E2-6C45-87D8-DA3F6B733DB2}"/>
              </a:ext>
            </a:extLst>
          </p:cNvPr>
          <p:cNvCxnSpPr>
            <a:stCxn id="60" idx="0"/>
            <a:endCxn id="60" idx="2"/>
          </p:cNvCxnSpPr>
          <p:nvPr/>
        </p:nvCxnSpPr>
        <p:spPr bwMode="auto">
          <a:xfrm>
            <a:off x="8119717" y="2103709"/>
            <a:ext cx="0" cy="724619"/>
          </a:xfrm>
          <a:prstGeom prst="line">
            <a:avLst/>
          </a:prstGeom>
          <a:noFill/>
          <a:ln w="41275" cap="flat" cmpd="sng" algn="ctr">
            <a:solidFill>
              <a:schemeClr val="tx1"/>
            </a:solidFill>
            <a:prstDash val="solid"/>
            <a:round/>
            <a:headEnd type="none" w="med" len="med"/>
            <a:tailEnd type="none" w="med" len="med"/>
          </a:ln>
          <a:effectLst/>
        </p:spPr>
      </p:cxnSp>
      <p:sp>
        <p:nvSpPr>
          <p:cNvPr id="63" name="TextBox 62">
            <a:extLst>
              <a:ext uri="{FF2B5EF4-FFF2-40B4-BE49-F238E27FC236}">
                <a16:creationId xmlns:a16="http://schemas.microsoft.com/office/drawing/2014/main" id="{4E461D4B-4FCA-4845-A212-117017F120BF}"/>
              </a:ext>
            </a:extLst>
          </p:cNvPr>
          <p:cNvSpPr txBox="1"/>
          <p:nvPr/>
        </p:nvSpPr>
        <p:spPr>
          <a:xfrm>
            <a:off x="1604463" y="3754215"/>
            <a:ext cx="943591" cy="307777"/>
          </a:xfrm>
          <a:prstGeom prst="rect">
            <a:avLst/>
          </a:prstGeom>
          <a:noFill/>
        </p:spPr>
        <p:txBody>
          <a:bodyPr wrap="square" rtlCol="0">
            <a:spAutoFit/>
          </a:bodyPr>
          <a:lstStyle/>
          <a:p>
            <a:pPr algn="l"/>
            <a:r>
              <a:rPr lang="en-US" sz="1400" b="0" dirty="0">
                <a:solidFill>
                  <a:srgbClr val="000000"/>
                </a:solidFill>
                <a:latin typeface="Arial" pitchFamily="34" charset="0"/>
                <a:ea typeface="ＭＳ Ｐゴシック" pitchFamily="34" charset="-128"/>
              </a:rPr>
              <a:t>Core 0</a:t>
            </a:r>
          </a:p>
        </p:txBody>
      </p:sp>
      <p:sp>
        <p:nvSpPr>
          <p:cNvPr id="64" name="TextBox 63">
            <a:extLst>
              <a:ext uri="{FF2B5EF4-FFF2-40B4-BE49-F238E27FC236}">
                <a16:creationId xmlns:a16="http://schemas.microsoft.com/office/drawing/2014/main" id="{6028EB32-DA2D-1245-9940-D5FD8AF8D27F}"/>
              </a:ext>
            </a:extLst>
          </p:cNvPr>
          <p:cNvSpPr txBox="1"/>
          <p:nvPr/>
        </p:nvSpPr>
        <p:spPr>
          <a:xfrm>
            <a:off x="6078698" y="3749316"/>
            <a:ext cx="943591" cy="307777"/>
          </a:xfrm>
          <a:prstGeom prst="rect">
            <a:avLst/>
          </a:prstGeom>
          <a:noFill/>
        </p:spPr>
        <p:txBody>
          <a:bodyPr wrap="square" rtlCol="0">
            <a:spAutoFit/>
          </a:bodyPr>
          <a:lstStyle/>
          <a:p>
            <a:pPr algn="l"/>
            <a:r>
              <a:rPr lang="en-US" sz="1400" b="0" dirty="0">
                <a:solidFill>
                  <a:srgbClr val="000000"/>
                </a:solidFill>
                <a:latin typeface="Arial" pitchFamily="34" charset="0"/>
                <a:ea typeface="ＭＳ Ｐゴシック" pitchFamily="34" charset="-128"/>
              </a:rPr>
              <a:t>Core 1</a:t>
            </a:r>
          </a:p>
        </p:txBody>
      </p:sp>
      <p:sp>
        <p:nvSpPr>
          <p:cNvPr id="65" name="TextBox 64">
            <a:extLst>
              <a:ext uri="{FF2B5EF4-FFF2-40B4-BE49-F238E27FC236}">
                <a16:creationId xmlns:a16="http://schemas.microsoft.com/office/drawing/2014/main" id="{0E763B85-6253-A74F-873E-59BCC2513DB6}"/>
              </a:ext>
            </a:extLst>
          </p:cNvPr>
          <p:cNvSpPr txBox="1"/>
          <p:nvPr/>
        </p:nvSpPr>
        <p:spPr>
          <a:xfrm>
            <a:off x="3329749" y="3025284"/>
            <a:ext cx="1136679" cy="307777"/>
          </a:xfrm>
          <a:prstGeom prst="rect">
            <a:avLst/>
          </a:prstGeom>
          <a:solidFill>
            <a:schemeClr val="bg1"/>
          </a:solidFill>
        </p:spPr>
        <p:txBody>
          <a:bodyPr wrap="square" rtlCol="0">
            <a:spAutoFit/>
          </a:bodyPr>
          <a:lstStyle/>
          <a:p>
            <a:r>
              <a:rPr lang="en-US" sz="1400" b="0" dirty="0">
                <a:solidFill>
                  <a:srgbClr val="000000"/>
                </a:solidFill>
                <a:latin typeface="Arial" pitchFamily="34" charset="0"/>
                <a:ea typeface="ＭＳ Ｐゴシック" pitchFamily="34" charset="-128"/>
              </a:rPr>
              <a:t>L1 $ lines</a:t>
            </a:r>
          </a:p>
        </p:txBody>
      </p:sp>
      <p:sp>
        <p:nvSpPr>
          <p:cNvPr id="66" name="TextBox 65">
            <a:extLst>
              <a:ext uri="{FF2B5EF4-FFF2-40B4-BE49-F238E27FC236}">
                <a16:creationId xmlns:a16="http://schemas.microsoft.com/office/drawing/2014/main" id="{1E80C53C-6E24-9846-A067-526FFE39C5B1}"/>
              </a:ext>
            </a:extLst>
          </p:cNvPr>
          <p:cNvSpPr txBox="1"/>
          <p:nvPr/>
        </p:nvSpPr>
        <p:spPr>
          <a:xfrm>
            <a:off x="7813477" y="3004653"/>
            <a:ext cx="971765" cy="307777"/>
          </a:xfrm>
          <a:prstGeom prst="rect">
            <a:avLst/>
          </a:prstGeom>
          <a:solidFill>
            <a:schemeClr val="bg1"/>
          </a:solidFill>
        </p:spPr>
        <p:txBody>
          <a:bodyPr wrap="square" rtlCol="0">
            <a:spAutoFit/>
          </a:bodyPr>
          <a:lstStyle/>
          <a:p>
            <a:r>
              <a:rPr lang="en-US" sz="1400" b="0" dirty="0">
                <a:solidFill>
                  <a:srgbClr val="000000"/>
                </a:solidFill>
                <a:latin typeface="Arial" pitchFamily="34" charset="0"/>
                <a:ea typeface="ＭＳ Ｐゴシック" pitchFamily="34" charset="-128"/>
              </a:rPr>
              <a:t>L1 $ lines</a:t>
            </a:r>
          </a:p>
        </p:txBody>
      </p:sp>
      <p:sp>
        <p:nvSpPr>
          <p:cNvPr id="67" name="TextBox 66">
            <a:extLst>
              <a:ext uri="{FF2B5EF4-FFF2-40B4-BE49-F238E27FC236}">
                <a16:creationId xmlns:a16="http://schemas.microsoft.com/office/drawing/2014/main" id="{C269EECB-27E4-3E45-8604-0C41684BEE28}"/>
              </a:ext>
            </a:extLst>
          </p:cNvPr>
          <p:cNvSpPr txBox="1"/>
          <p:nvPr/>
        </p:nvSpPr>
        <p:spPr>
          <a:xfrm>
            <a:off x="1979811" y="2287503"/>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0</a:t>
            </a:r>
          </a:p>
        </p:txBody>
      </p:sp>
      <p:sp>
        <p:nvSpPr>
          <p:cNvPr id="68" name="TextBox 67">
            <a:extLst>
              <a:ext uri="{FF2B5EF4-FFF2-40B4-BE49-F238E27FC236}">
                <a16:creationId xmlns:a16="http://schemas.microsoft.com/office/drawing/2014/main" id="{3A7DA554-CB02-0E4F-B8E6-867B2832B25E}"/>
              </a:ext>
            </a:extLst>
          </p:cNvPr>
          <p:cNvSpPr txBox="1"/>
          <p:nvPr/>
        </p:nvSpPr>
        <p:spPr>
          <a:xfrm>
            <a:off x="3856829" y="2296741"/>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1</a:t>
            </a:r>
          </a:p>
        </p:txBody>
      </p:sp>
      <p:sp>
        <p:nvSpPr>
          <p:cNvPr id="69" name="TextBox 68">
            <a:extLst>
              <a:ext uri="{FF2B5EF4-FFF2-40B4-BE49-F238E27FC236}">
                <a16:creationId xmlns:a16="http://schemas.microsoft.com/office/drawing/2014/main" id="{75A7301C-B3ED-364B-98C1-9BC0740ADD94}"/>
              </a:ext>
            </a:extLst>
          </p:cNvPr>
          <p:cNvSpPr txBox="1"/>
          <p:nvPr/>
        </p:nvSpPr>
        <p:spPr>
          <a:xfrm>
            <a:off x="6402286" y="2279515"/>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2</a:t>
            </a:r>
          </a:p>
        </p:txBody>
      </p:sp>
      <p:sp>
        <p:nvSpPr>
          <p:cNvPr id="70" name="TextBox 69">
            <a:extLst>
              <a:ext uri="{FF2B5EF4-FFF2-40B4-BE49-F238E27FC236}">
                <a16:creationId xmlns:a16="http://schemas.microsoft.com/office/drawing/2014/main" id="{B35F43F0-F486-F149-9E6D-3886D737BE3D}"/>
              </a:ext>
            </a:extLst>
          </p:cNvPr>
          <p:cNvSpPr txBox="1"/>
          <p:nvPr/>
        </p:nvSpPr>
        <p:spPr>
          <a:xfrm>
            <a:off x="8348316" y="2299603"/>
            <a:ext cx="1418951" cy="338554"/>
          </a:xfrm>
          <a:prstGeom prst="rect">
            <a:avLst/>
          </a:prstGeom>
          <a:noFill/>
        </p:spPr>
        <p:txBody>
          <a:bodyPr wrap="square" rtlCol="0">
            <a:spAutoFit/>
          </a:bodyPr>
          <a:lstStyle/>
          <a:p>
            <a:pPr algn="l"/>
            <a:r>
              <a:rPr lang="en-US" sz="1600" b="0" dirty="0">
                <a:solidFill>
                  <a:srgbClr val="000000"/>
                </a:solidFill>
                <a:latin typeface="Arial" pitchFamily="34" charset="0"/>
                <a:ea typeface="ＭＳ Ｐゴシック" pitchFamily="34" charset="-128"/>
              </a:rPr>
              <a:t>HW </a:t>
            </a:r>
            <a:r>
              <a:rPr lang="en-US" sz="1600" b="0" dirty="0" err="1">
                <a:solidFill>
                  <a:srgbClr val="000000"/>
                </a:solidFill>
                <a:latin typeface="Arial" pitchFamily="34" charset="0"/>
                <a:ea typeface="ＭＳ Ｐゴシック" pitchFamily="34" charset="-128"/>
              </a:rPr>
              <a:t>thrd</a:t>
            </a:r>
            <a:r>
              <a:rPr lang="en-US" sz="1600" b="0" dirty="0">
                <a:solidFill>
                  <a:srgbClr val="000000"/>
                </a:solidFill>
                <a:latin typeface="Arial" pitchFamily="34" charset="0"/>
                <a:ea typeface="ＭＳ Ｐゴシック" pitchFamily="34" charset="-128"/>
              </a:rPr>
              <a:t>. 3</a:t>
            </a:r>
          </a:p>
        </p:txBody>
      </p:sp>
      <p:sp>
        <p:nvSpPr>
          <p:cNvPr id="71" name="TextBox 70">
            <a:extLst>
              <a:ext uri="{FF2B5EF4-FFF2-40B4-BE49-F238E27FC236}">
                <a16:creationId xmlns:a16="http://schemas.microsoft.com/office/drawing/2014/main" id="{E5B3AFAF-43A8-0D45-A31A-1289430066CA}"/>
              </a:ext>
            </a:extLst>
          </p:cNvPr>
          <p:cNvSpPr txBox="1"/>
          <p:nvPr/>
        </p:nvSpPr>
        <p:spPr>
          <a:xfrm>
            <a:off x="2665521" y="4507287"/>
            <a:ext cx="6788989" cy="338554"/>
          </a:xfrm>
          <a:prstGeom prst="rect">
            <a:avLst/>
          </a:prstGeom>
          <a:noFill/>
        </p:spPr>
        <p:txBody>
          <a:bodyPr wrap="square" rtlCol="0">
            <a:spAutoFit/>
          </a:bodyPr>
          <a:lstStyle/>
          <a:p>
            <a:r>
              <a:rPr lang="en-US" sz="1600" dirty="0">
                <a:solidFill>
                  <a:srgbClr val="000000"/>
                </a:solidFill>
                <a:latin typeface="Arial" pitchFamily="34" charset="0"/>
                <a:ea typeface="ＭＳ Ｐゴシック" pitchFamily="34" charset="-128"/>
              </a:rPr>
              <a:t>Shared last level cache and connection to I/O and DRAM</a:t>
            </a:r>
          </a:p>
        </p:txBody>
      </p:sp>
      <p:cxnSp>
        <p:nvCxnSpPr>
          <p:cNvPr id="72" name="Straight Arrow Connector 71">
            <a:extLst>
              <a:ext uri="{FF2B5EF4-FFF2-40B4-BE49-F238E27FC236}">
                <a16:creationId xmlns:a16="http://schemas.microsoft.com/office/drawing/2014/main" id="{F918431D-2C14-B44E-8735-F107DC1AC2DA}"/>
              </a:ext>
            </a:extLst>
          </p:cNvPr>
          <p:cNvCxnSpPr/>
          <p:nvPr/>
        </p:nvCxnSpPr>
        <p:spPr bwMode="auto">
          <a:xfrm flipH="1" flipV="1">
            <a:off x="2665521" y="2638157"/>
            <a:ext cx="124070" cy="1000657"/>
          </a:xfrm>
          <a:prstGeom prst="straightConnector1">
            <a:avLst/>
          </a:prstGeom>
          <a:noFill/>
          <a:ln w="38100" cap="flat" cmpd="sng" algn="ctr">
            <a:solidFill>
              <a:schemeClr val="tx1"/>
            </a:solidFill>
            <a:prstDash val="solid"/>
            <a:round/>
            <a:headEnd type="arrow" w="med" len="med"/>
            <a:tailEnd type="arrow"/>
          </a:ln>
          <a:effectLst/>
        </p:spPr>
      </p:cxnSp>
      <p:cxnSp>
        <p:nvCxnSpPr>
          <p:cNvPr id="73" name="Straight Arrow Connector 72">
            <a:extLst>
              <a:ext uri="{FF2B5EF4-FFF2-40B4-BE49-F238E27FC236}">
                <a16:creationId xmlns:a16="http://schemas.microsoft.com/office/drawing/2014/main" id="{F7566A9F-37E5-014B-B896-5AF1054EBDE0}"/>
              </a:ext>
            </a:extLst>
          </p:cNvPr>
          <p:cNvCxnSpPr/>
          <p:nvPr/>
        </p:nvCxnSpPr>
        <p:spPr bwMode="auto">
          <a:xfrm flipH="1" flipV="1">
            <a:off x="7679775" y="2618069"/>
            <a:ext cx="1378016" cy="871208"/>
          </a:xfrm>
          <a:prstGeom prst="straightConnector1">
            <a:avLst/>
          </a:prstGeom>
          <a:noFill/>
          <a:ln w="38100" cap="flat" cmpd="sng" algn="ctr">
            <a:solidFill>
              <a:schemeClr val="tx1"/>
            </a:solidFill>
            <a:prstDash val="solid"/>
            <a:round/>
            <a:headEnd type="arrow" w="med" len="med"/>
            <a:tailEnd type="arrow"/>
          </a:ln>
          <a:effectLst/>
        </p:spPr>
      </p:cxnSp>
      <p:sp>
        <p:nvSpPr>
          <p:cNvPr id="74" name="Arc 73">
            <a:extLst>
              <a:ext uri="{FF2B5EF4-FFF2-40B4-BE49-F238E27FC236}">
                <a16:creationId xmlns:a16="http://schemas.microsoft.com/office/drawing/2014/main" id="{A6812284-32DF-164C-8120-F68859383DE4}"/>
              </a:ext>
            </a:extLst>
          </p:cNvPr>
          <p:cNvSpPr/>
          <p:nvPr/>
        </p:nvSpPr>
        <p:spPr bwMode="auto">
          <a:xfrm>
            <a:off x="4009229" y="4036026"/>
            <a:ext cx="914400" cy="914400"/>
          </a:xfrm>
          <a:prstGeom prst="arc">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
        <p:nvSpPr>
          <p:cNvPr id="75" name="Freeform 74">
            <a:extLst>
              <a:ext uri="{FF2B5EF4-FFF2-40B4-BE49-F238E27FC236}">
                <a16:creationId xmlns:a16="http://schemas.microsoft.com/office/drawing/2014/main" id="{579B4ED4-570A-634C-8798-9F1C74312940}"/>
              </a:ext>
            </a:extLst>
          </p:cNvPr>
          <p:cNvSpPr/>
          <p:nvPr/>
        </p:nvSpPr>
        <p:spPr bwMode="auto">
          <a:xfrm>
            <a:off x="4117709" y="3963168"/>
            <a:ext cx="4531057" cy="450384"/>
          </a:xfrm>
          <a:custGeom>
            <a:avLst/>
            <a:gdLst>
              <a:gd name="connsiteX0" fmla="*/ 0 w 4531057"/>
              <a:gd name="connsiteY0" fmla="*/ 0 h 450384"/>
              <a:gd name="connsiteX1" fmla="*/ 1978925 w 4531057"/>
              <a:gd name="connsiteY1" fmla="*/ 450376 h 450384"/>
              <a:gd name="connsiteX2" fmla="*/ 4531057 w 4531057"/>
              <a:gd name="connsiteY2" fmla="*/ 13648 h 450384"/>
              <a:gd name="connsiteX3" fmla="*/ 4531057 w 4531057"/>
              <a:gd name="connsiteY3" fmla="*/ 13648 h 450384"/>
            </a:gdLst>
            <a:ahLst/>
            <a:cxnLst>
              <a:cxn ang="0">
                <a:pos x="connsiteX0" y="connsiteY0"/>
              </a:cxn>
              <a:cxn ang="0">
                <a:pos x="connsiteX1" y="connsiteY1"/>
              </a:cxn>
              <a:cxn ang="0">
                <a:pos x="connsiteX2" y="connsiteY2"/>
              </a:cxn>
              <a:cxn ang="0">
                <a:pos x="connsiteX3" y="connsiteY3"/>
              </a:cxn>
            </a:cxnLst>
            <a:rect l="l" t="t" r="r" b="b"/>
            <a:pathLst>
              <a:path w="4531057" h="450384">
                <a:moveTo>
                  <a:pt x="0" y="0"/>
                </a:moveTo>
                <a:cubicBezTo>
                  <a:pt x="611874" y="224050"/>
                  <a:pt x="1223749" y="448101"/>
                  <a:pt x="1978925" y="450376"/>
                </a:cubicBezTo>
                <a:cubicBezTo>
                  <a:pt x="2734101" y="452651"/>
                  <a:pt x="4531057" y="13648"/>
                  <a:pt x="4531057" y="13648"/>
                </a:cubicBezTo>
                <a:lnTo>
                  <a:pt x="4531057" y="13648"/>
                </a:lnTo>
              </a:path>
            </a:pathLst>
          </a:custGeom>
          <a:noFill/>
          <a:ln w="76200" cap="flat" cmpd="sng" algn="ctr">
            <a:solidFill>
              <a:srgbClr val="002060"/>
            </a:solidFill>
            <a:prstDash val="solid"/>
            <a:round/>
            <a:headEnd type="arrow" w="med" len="med"/>
            <a:tailEnd type="arrow" w="med" len="med"/>
          </a:ln>
          <a:effectLst/>
        </p:spPr>
        <p:txBody>
          <a:bodyPr vert="horz" wrap="none" lIns="91440" tIns="45720" rIns="91440" bIns="45720" numCol="1" rtlCol="0" anchor="t" anchorCtr="0" compatLnSpc="1">
            <a:prstTxWarp prst="textNoShape">
              <a:avLst/>
            </a:prstTxWarp>
            <a:spAutoFit/>
          </a:bodyPr>
          <a:lstStyle/>
          <a:p>
            <a:pPr eaLnBrk="0" hangingPunct="0">
              <a:lnSpc>
                <a:spcPct val="80000"/>
              </a:lnSpc>
              <a:spcBef>
                <a:spcPct val="50000"/>
              </a:spcBef>
            </a:pPr>
            <a:endParaRPr lang="en-US" sz="2000" b="0">
              <a:solidFill>
                <a:srgbClr val="000000"/>
              </a:solidFill>
              <a:latin typeface="Verdana" pitchFamily="96" charset="0"/>
              <a:ea typeface="ＭＳ Ｐゴシック" pitchFamily="34" charset="-128"/>
            </a:endParaRPr>
          </a:p>
        </p:txBody>
      </p:sp>
    </p:spTree>
    <p:extLst>
      <p:ext uri="{BB962C8B-B14F-4D97-AF65-F5344CB8AC3E}">
        <p14:creationId xmlns:p14="http://schemas.microsoft.com/office/powerpoint/2010/main" val="9157227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33</a:t>
            </a:fld>
            <a:endParaRPr lang="en-US" altLang="zh-CN" sz="1000" dirty="0"/>
          </a:p>
        </p:txBody>
      </p:sp>
      <p:sp>
        <p:nvSpPr>
          <p:cNvPr id="128003" name="Rectangle 2"/>
          <p:cNvSpPr>
            <a:spLocks noChangeArrowheads="1"/>
          </p:cNvSpPr>
          <p:nvPr/>
        </p:nvSpPr>
        <p:spPr bwMode="auto">
          <a:xfrm>
            <a:off x="576197" y="474024"/>
            <a:ext cx="6417727" cy="6186951"/>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latin typeface="Arial Unicode MS" pitchFamily="34" charset="-128"/>
              </a:rPr>
              <a:t>  #include &lt;</a:t>
            </a:r>
            <a:r>
              <a:rPr lang="en-US" altLang="zh-CN" dirty="0" err="1">
                <a:latin typeface="Arial Unicode MS" pitchFamily="34" charset="-128"/>
              </a:rPr>
              <a:t>omp.h</a:t>
            </a:r>
            <a:r>
              <a:rPr lang="en-US" altLang="zh-CN" dirty="0">
                <a:latin typeface="Arial Unicode MS" pitchFamily="34" charset="-128"/>
              </a:rPr>
              <a:t>&gt;</a:t>
            </a:r>
          </a:p>
          <a:p>
            <a:pPr algn="l" eaLnBrk="0" hangingPunct="0"/>
            <a:r>
              <a:rPr lang="en-US" altLang="zh-CN" dirty="0">
                <a:latin typeface="Arial Unicode MS" pitchFamily="34" charset="-128"/>
              </a:rPr>
              <a:t>  static long </a:t>
            </a:r>
            <a:r>
              <a:rPr lang="en-US" altLang="zh-CN" dirty="0" err="1">
                <a:latin typeface="Arial Unicode MS" pitchFamily="34" charset="-128"/>
              </a:rPr>
              <a:t>num_steps</a:t>
            </a:r>
            <a:r>
              <a:rPr lang="en-US" altLang="zh-CN" dirty="0">
                <a:latin typeface="Arial Unicode MS" pitchFamily="34" charset="-128"/>
              </a:rPr>
              <a:t> = 100000;         double step;</a:t>
            </a:r>
          </a:p>
          <a:p>
            <a:pPr algn="l" eaLnBrk="0" hangingPunct="0"/>
            <a:r>
              <a:rPr lang="en-US" altLang="zh-CN" dirty="0">
                <a:latin typeface="Arial Unicode MS" pitchFamily="34" charset="-128"/>
              </a:rPr>
              <a:t>  #define NUM_THREADS 2</a:t>
            </a:r>
          </a:p>
          <a:p>
            <a:pPr eaLnBrk="0" hangingPunct="0"/>
            <a:r>
              <a:rPr lang="en-US" altLang="zh-CN" b="1" dirty="0">
                <a:solidFill>
                  <a:srgbClr val="C00000"/>
                </a:solidFill>
                <a:latin typeface="Arial Unicode MS" pitchFamily="34" charset="-128"/>
              </a:rPr>
              <a:t>  #define PAD 8</a:t>
            </a:r>
            <a:r>
              <a:rPr lang="en-US" altLang="zh-CN" dirty="0">
                <a:solidFill>
                  <a:srgbClr val="740000"/>
                </a:solidFill>
                <a:latin typeface="Arial Unicode MS" pitchFamily="34" charset="-128"/>
                <a:ea typeface="ＭＳ Ｐゴシック" pitchFamily="34" charset="-128"/>
              </a:rPr>
              <a:t>         </a:t>
            </a:r>
            <a:r>
              <a:rPr lang="en-US" altLang="zh-CN" b="1" dirty="0">
                <a:solidFill>
                  <a:srgbClr val="C00000"/>
                </a:solidFill>
                <a:latin typeface="Arial Unicode MS" pitchFamily="34" charset="-128"/>
                <a:ea typeface="ＭＳ Ｐゴシック" pitchFamily="34" charset="-128"/>
              </a:rPr>
              <a:t>// assume 64 byte L1 cache line size</a:t>
            </a:r>
            <a:endParaRPr lang="en-US" altLang="zh-CN" b="1" dirty="0">
              <a:solidFill>
                <a:srgbClr val="C00000"/>
              </a:solidFill>
              <a:latin typeface="Arial Unicode MS" pitchFamily="34" charset="-128"/>
            </a:endParaRPr>
          </a:p>
          <a:p>
            <a:pPr algn="l" eaLnBrk="0" hangingPunct="0"/>
            <a:r>
              <a:rPr lang="en-US" altLang="zh-CN" dirty="0">
                <a:latin typeface="Arial Unicode MS" pitchFamily="34" charset="-128"/>
              </a:rPr>
              <a:t>  void main ()</a:t>
            </a:r>
          </a:p>
          <a:p>
            <a:pPr algn="l" eaLnBrk="0" hangingPunct="0"/>
            <a:r>
              <a:rPr lang="en-US" altLang="zh-CN" dirty="0">
                <a:latin typeface="Arial Unicode MS" pitchFamily="34" charset="-128"/>
              </a:rPr>
              <a:t>  {    int i, </a:t>
            </a:r>
            <a:r>
              <a:rPr lang="en-US" altLang="zh-CN" dirty="0" err="1">
                <a:latin typeface="Arial Unicode MS" pitchFamily="34" charset="-128"/>
              </a:rPr>
              <a:t>nthreads</a:t>
            </a:r>
            <a:r>
              <a:rPr lang="en-US" altLang="zh-CN" dirty="0">
                <a:latin typeface="Arial Unicode MS" pitchFamily="34" charset="-128"/>
              </a:rPr>
              <a:t>;  double pi, sum[NUM_THREADS]</a:t>
            </a:r>
            <a:r>
              <a:rPr lang="en-US" altLang="zh-CN" b="1" dirty="0">
                <a:solidFill>
                  <a:srgbClr val="C00000"/>
                </a:solidFill>
                <a:latin typeface="Arial Unicode MS" pitchFamily="34" charset="-128"/>
              </a:rPr>
              <a:t>[PAD]</a:t>
            </a:r>
            <a:r>
              <a:rPr lang="en-US" altLang="zh-CN" dirty="0">
                <a:latin typeface="Arial Unicode MS" pitchFamily="34" charset="-128"/>
              </a:rPr>
              <a:t> ;</a:t>
            </a:r>
          </a:p>
          <a:p>
            <a:pPr algn="l" eaLnBrk="0" hangingPunct="0"/>
            <a:r>
              <a:rPr lang="en-US" altLang="zh-CN" dirty="0">
                <a:latin typeface="Arial Unicode MS" pitchFamily="34" charset="-128"/>
              </a:rPr>
              <a:t>       step = 1.0/(double) </a:t>
            </a:r>
            <a:r>
              <a:rPr lang="en-US" altLang="zh-CN" dirty="0" err="1">
                <a:latin typeface="Arial Unicode MS" pitchFamily="34" charset="-128"/>
              </a:rPr>
              <a:t>num_steps</a:t>
            </a:r>
            <a:r>
              <a:rPr lang="en-US" altLang="zh-CN" dirty="0">
                <a:latin typeface="Arial Unicode MS" pitchFamily="34" charset="-128"/>
              </a:rPr>
              <a:t>;</a:t>
            </a:r>
          </a:p>
          <a:p>
            <a:pPr algn="l" eaLnBrk="0" hangingPunct="0"/>
            <a:r>
              <a:rPr lang="en-US" altLang="zh-CN" dirty="0">
                <a:latin typeface="Arial Unicode MS" pitchFamily="34" charset="-128"/>
              </a:rPr>
              <a:t>       </a:t>
            </a:r>
            <a:r>
              <a:rPr lang="en-US" altLang="zh-CN" dirty="0" err="1">
                <a:latin typeface="Arial Unicode MS" pitchFamily="34" charset="-128"/>
              </a:rPr>
              <a:t>omp_set_num_threads</a:t>
            </a:r>
            <a:r>
              <a:rPr lang="en-US" altLang="zh-CN" dirty="0">
                <a:latin typeface="Arial Unicode MS" pitchFamily="34" charset="-128"/>
              </a:rPr>
              <a:t>(NUM_THREADS);</a:t>
            </a:r>
          </a:p>
          <a:p>
            <a:pPr algn="l" eaLnBrk="0" hangingPunct="0"/>
            <a:r>
              <a:rPr lang="en-US" altLang="zh-CN" dirty="0">
                <a:latin typeface="Arial Unicode MS" pitchFamily="34" charset="-128"/>
              </a:rPr>
              <a:t>       #pragma </a:t>
            </a:r>
            <a:r>
              <a:rPr lang="en-US" altLang="zh-CN" dirty="0" err="1">
                <a:latin typeface="Arial Unicode MS" pitchFamily="34" charset="-128"/>
              </a:rPr>
              <a:t>omp</a:t>
            </a:r>
            <a:r>
              <a:rPr lang="en-US" altLang="zh-CN" dirty="0">
                <a:latin typeface="Arial Unicode MS" pitchFamily="34" charset="-128"/>
              </a:rPr>
              <a:t> parallel</a:t>
            </a:r>
          </a:p>
          <a:p>
            <a:pPr algn="l" eaLnBrk="0" hangingPunct="0"/>
            <a:r>
              <a:rPr lang="en-US" altLang="zh-CN" dirty="0">
                <a:solidFill>
                  <a:srgbClr val="FFFF66"/>
                </a:solidFill>
                <a:latin typeface="Arial Unicode MS" pitchFamily="34" charset="-128"/>
              </a:rPr>
              <a:t>       </a:t>
            </a:r>
            <a:r>
              <a:rPr lang="en-US" altLang="zh-CN" dirty="0">
                <a:latin typeface="Arial Unicode MS" pitchFamily="34" charset="-128"/>
              </a:rPr>
              <a:t>{	   </a:t>
            </a:r>
          </a:p>
          <a:p>
            <a:pPr algn="l" eaLnBrk="0" hangingPunct="0"/>
            <a:r>
              <a:rPr lang="en-US" altLang="zh-CN" dirty="0">
                <a:latin typeface="Arial Unicode MS" pitchFamily="34" charset="-128"/>
              </a:rPr>
              <a:t>            int i, </a:t>
            </a:r>
            <a:r>
              <a:rPr lang="en-US" altLang="zh-CN" dirty="0" err="1">
                <a:latin typeface="Arial Unicode MS" pitchFamily="34" charset="-128"/>
              </a:rPr>
              <a:t>id,nthrds</a:t>
            </a:r>
            <a:r>
              <a:rPr lang="en-US" altLang="zh-CN" dirty="0">
                <a:latin typeface="Arial Unicode MS" pitchFamily="34" charset="-128"/>
              </a:rPr>
              <a:t>;</a:t>
            </a:r>
          </a:p>
          <a:p>
            <a:pPr algn="l" eaLnBrk="0" hangingPunct="0"/>
            <a:r>
              <a:rPr lang="en-US" altLang="zh-CN" dirty="0">
                <a:latin typeface="Arial Unicode MS" pitchFamily="34" charset="-128"/>
              </a:rPr>
              <a:t>            double x;</a:t>
            </a:r>
          </a:p>
          <a:p>
            <a:pPr algn="l" eaLnBrk="0" hangingPunct="0"/>
            <a:r>
              <a:rPr lang="en-US" altLang="zh-CN" b="1" dirty="0">
                <a:solidFill>
                  <a:srgbClr val="C00000"/>
                </a:solidFill>
                <a:latin typeface="Arial Unicode MS" pitchFamily="34" charset="-128"/>
              </a:rPr>
              <a:t>            </a:t>
            </a:r>
            <a:r>
              <a:rPr lang="en-US" altLang="zh-CN" dirty="0">
                <a:latin typeface="Arial Unicode MS" pitchFamily="34" charset="-128"/>
              </a:rPr>
              <a:t>id = </a:t>
            </a:r>
            <a:r>
              <a:rPr lang="en-US" altLang="zh-CN" dirty="0" err="1">
                <a:latin typeface="Arial Unicode MS" pitchFamily="34" charset="-128"/>
              </a:rPr>
              <a:t>omp_get_thread_num</a:t>
            </a:r>
            <a:r>
              <a:rPr lang="en-US" altLang="zh-CN" dirty="0">
                <a:latin typeface="Arial Unicode MS" pitchFamily="34" charset="-128"/>
              </a:rPr>
              <a:t>();</a:t>
            </a:r>
          </a:p>
          <a:p>
            <a:pPr algn="l" eaLnBrk="0" hangingPunct="0"/>
            <a:r>
              <a:rPr lang="en-US" altLang="zh-CN" dirty="0">
                <a:latin typeface="Arial Unicode MS" pitchFamily="34" charset="-128"/>
              </a:rPr>
              <a:t>            </a:t>
            </a:r>
            <a:r>
              <a:rPr lang="en-US" altLang="zh-CN" dirty="0" err="1">
                <a:latin typeface="Arial Unicode MS" pitchFamily="34" charset="-128"/>
              </a:rPr>
              <a:t>nthrds</a:t>
            </a:r>
            <a:r>
              <a:rPr lang="en-US" altLang="zh-CN" dirty="0">
                <a:latin typeface="Arial Unicode MS" pitchFamily="34" charset="-128"/>
              </a:rPr>
              <a:t> = </a:t>
            </a:r>
            <a:r>
              <a:rPr lang="en-US" altLang="zh-CN" dirty="0" err="1">
                <a:latin typeface="Arial Unicode MS" pitchFamily="34" charset="-128"/>
              </a:rPr>
              <a:t>omp_get_num_threads</a:t>
            </a:r>
            <a:r>
              <a:rPr lang="en-US" altLang="zh-CN" dirty="0">
                <a:latin typeface="Arial Unicode MS" pitchFamily="34" charset="-128"/>
              </a:rPr>
              <a:t>();</a:t>
            </a:r>
          </a:p>
          <a:p>
            <a:pPr algn="l" eaLnBrk="0" hangingPunct="0"/>
            <a:r>
              <a:rPr lang="en-US" altLang="zh-CN" dirty="0">
                <a:latin typeface="Arial Unicode MS" pitchFamily="34" charset="-128"/>
              </a:rPr>
              <a:t>            if (id == 0)   </a:t>
            </a:r>
            <a:r>
              <a:rPr lang="en-US" altLang="zh-CN" dirty="0" err="1">
                <a:latin typeface="Arial Unicode MS" pitchFamily="34" charset="-128"/>
              </a:rPr>
              <a:t>nthreads</a:t>
            </a:r>
            <a:r>
              <a:rPr lang="en-US" altLang="zh-CN" dirty="0">
                <a:latin typeface="Arial Unicode MS" pitchFamily="34" charset="-128"/>
              </a:rPr>
              <a:t> = </a:t>
            </a:r>
            <a:r>
              <a:rPr lang="en-US" altLang="zh-CN" dirty="0" err="1">
                <a:latin typeface="Arial Unicode MS" pitchFamily="34" charset="-128"/>
              </a:rPr>
              <a:t>nthrds</a:t>
            </a:r>
            <a:r>
              <a:rPr lang="en-US" altLang="zh-CN" dirty="0">
                <a:latin typeface="Arial Unicode MS" pitchFamily="34" charset="-128"/>
              </a:rPr>
              <a:t>;</a:t>
            </a:r>
          </a:p>
          <a:p>
            <a:pPr algn="l" eaLnBrk="0" hangingPunct="0"/>
            <a:r>
              <a:rPr lang="en-US" altLang="zh-CN" dirty="0">
                <a:latin typeface="Arial Unicode MS" pitchFamily="34" charset="-128"/>
              </a:rPr>
              <a:t>            for (i=id, sum[id]=0.0;i&lt; </a:t>
            </a:r>
            <a:r>
              <a:rPr lang="en-US" altLang="zh-CN" dirty="0" err="1">
                <a:latin typeface="Arial Unicode MS" pitchFamily="34" charset="-128"/>
              </a:rPr>
              <a:t>num_steps</a:t>
            </a:r>
            <a:r>
              <a:rPr lang="en-US" altLang="zh-CN" dirty="0">
                <a:latin typeface="Arial Unicode MS" pitchFamily="34" charset="-128"/>
              </a:rPr>
              <a:t>; i=</a:t>
            </a:r>
            <a:r>
              <a:rPr lang="en-US" altLang="zh-CN" dirty="0" err="1">
                <a:latin typeface="Arial Unicode MS" pitchFamily="34" charset="-128"/>
              </a:rPr>
              <a:t>i+nthrds</a:t>
            </a:r>
            <a:r>
              <a:rPr lang="en-US" altLang="zh-CN" dirty="0">
                <a:latin typeface="Arial Unicode MS" pitchFamily="34" charset="-128"/>
              </a:rPr>
              <a:t>) {</a:t>
            </a:r>
          </a:p>
          <a:p>
            <a:pPr algn="l" eaLnBrk="0" hangingPunct="0"/>
            <a:r>
              <a:rPr lang="en-US" altLang="zh-CN" dirty="0">
                <a:latin typeface="Arial Unicode MS" pitchFamily="34" charset="-128"/>
              </a:rPr>
              <a:t>                  x = (i+0.5)*step;</a:t>
            </a:r>
          </a:p>
          <a:p>
            <a:pPr algn="l" eaLnBrk="0" hangingPunct="0"/>
            <a:r>
              <a:rPr lang="en-US" altLang="zh-CN" dirty="0">
                <a:latin typeface="Arial Unicode MS" pitchFamily="34" charset="-128"/>
              </a:rPr>
              <a:t>	    sum[id]</a:t>
            </a:r>
            <a:r>
              <a:rPr lang="en-US" altLang="zh-CN" b="1" dirty="0">
                <a:solidFill>
                  <a:srgbClr val="C00000"/>
                </a:solidFill>
                <a:latin typeface="Arial Unicode MS" pitchFamily="34" charset="-128"/>
              </a:rPr>
              <a:t>[0] </a:t>
            </a:r>
            <a:r>
              <a:rPr lang="en-US" altLang="zh-CN" dirty="0">
                <a:latin typeface="Arial Unicode MS" pitchFamily="34" charset="-128"/>
              </a:rPr>
              <a:t>+= 4.0/(1.0+x*x);</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a:t>
            </a:r>
          </a:p>
          <a:p>
            <a:pPr algn="l" eaLnBrk="0" hangingPunct="0"/>
            <a:r>
              <a:rPr lang="en-US" altLang="zh-CN" dirty="0">
                <a:latin typeface="Arial Unicode MS" pitchFamily="34" charset="-128"/>
              </a:rPr>
              <a:t>       for(i=0, pi=0.0;i&lt;</a:t>
            </a:r>
            <a:r>
              <a:rPr lang="en-US" altLang="zh-CN" dirty="0" err="1">
                <a:latin typeface="Arial Unicode MS" pitchFamily="34" charset="-128"/>
              </a:rPr>
              <a:t>nthreads;i</a:t>
            </a:r>
            <a:r>
              <a:rPr lang="en-US" altLang="zh-CN" dirty="0">
                <a:latin typeface="Arial Unicode MS" pitchFamily="34" charset="-128"/>
              </a:rPr>
              <a:t>++)pi += sum[</a:t>
            </a:r>
            <a:r>
              <a:rPr lang="en-US" altLang="zh-CN" dirty="0" err="1">
                <a:latin typeface="Arial Unicode MS" pitchFamily="34" charset="-128"/>
              </a:rPr>
              <a:t>i</a:t>
            </a:r>
            <a:r>
              <a:rPr lang="en-US" altLang="zh-CN" dirty="0">
                <a:latin typeface="Arial Unicode MS" pitchFamily="34" charset="-128"/>
              </a:rPr>
              <a:t>]</a:t>
            </a:r>
            <a:r>
              <a:rPr lang="en-US" altLang="zh-CN" b="1" dirty="0">
                <a:solidFill>
                  <a:srgbClr val="C00000"/>
                </a:solidFill>
                <a:latin typeface="Arial Unicode MS" pitchFamily="34" charset="-128"/>
              </a:rPr>
              <a:t>[0] </a:t>
            </a:r>
            <a:r>
              <a:rPr lang="en-US" altLang="zh-CN" dirty="0">
                <a:latin typeface="Arial Unicode MS" pitchFamily="34" charset="-128"/>
              </a:rPr>
              <a:t>* step;</a:t>
            </a:r>
          </a:p>
          <a:p>
            <a:pPr algn="l" eaLnBrk="0" hangingPunct="0"/>
            <a:r>
              <a:rPr lang="en-US" altLang="zh-CN" dirty="0">
                <a:latin typeface="Arial Unicode MS" pitchFamily="34" charset="-128"/>
              </a:rPr>
              <a:t>  }</a:t>
            </a:r>
          </a:p>
        </p:txBody>
      </p:sp>
      <p:sp>
        <p:nvSpPr>
          <p:cNvPr id="13" name="Text Box 4">
            <a:extLst>
              <a:ext uri="{FF2B5EF4-FFF2-40B4-BE49-F238E27FC236}">
                <a16:creationId xmlns:a16="http://schemas.microsoft.com/office/drawing/2014/main" id="{56F56BA5-3995-FA43-BB86-AECB4A5C3634}"/>
              </a:ext>
            </a:extLst>
          </p:cNvPr>
          <p:cNvSpPr txBox="1">
            <a:spLocks noChangeArrowheads="1"/>
          </p:cNvSpPr>
          <p:nvPr/>
        </p:nvSpPr>
        <p:spPr bwMode="auto">
          <a:xfrm>
            <a:off x="7348154" y="1628433"/>
            <a:ext cx="2932670" cy="1015663"/>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alpha val="50000"/>
              </a:schemeClr>
            </a:outerShdw>
          </a:effectLst>
        </p:spPr>
        <p:txBody>
          <a:bodyPr wrap="square">
            <a:spAutoFit/>
          </a:bodyPr>
          <a:lstStyle/>
          <a:p>
            <a:pPr algn="ctr">
              <a:spcBef>
                <a:spcPct val="50000"/>
              </a:spcBef>
              <a:defRPr/>
            </a:pPr>
            <a:r>
              <a:rPr lang="en-US" altLang="zh-CN" sz="2000" dirty="0">
                <a:solidFill>
                  <a:srgbClr val="000000"/>
                </a:solidFill>
                <a:latin typeface="Arial Unicode MS" pitchFamily="34" charset="-128"/>
                <a:ea typeface="ＭＳ Ｐゴシック" pitchFamily="34" charset="-128"/>
              </a:rPr>
              <a:t>Pad the array so each sum value is in a different cache line</a:t>
            </a:r>
          </a:p>
        </p:txBody>
      </p:sp>
      <p:sp>
        <p:nvSpPr>
          <p:cNvPr id="14" name="Line 5">
            <a:extLst>
              <a:ext uri="{FF2B5EF4-FFF2-40B4-BE49-F238E27FC236}">
                <a16:creationId xmlns:a16="http://schemas.microsoft.com/office/drawing/2014/main" id="{3D10C0EF-648F-B84A-AC18-9AE7AD701AAC}"/>
              </a:ext>
            </a:extLst>
          </p:cNvPr>
          <p:cNvSpPr>
            <a:spLocks noChangeShapeType="1"/>
          </p:cNvSpPr>
          <p:nvPr/>
        </p:nvSpPr>
        <p:spPr bwMode="auto">
          <a:xfrm flipH="1" flipV="1">
            <a:off x="6833288" y="2063577"/>
            <a:ext cx="514865" cy="37071"/>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15" name="Rectangle 3">
            <a:extLst>
              <a:ext uri="{FF2B5EF4-FFF2-40B4-BE49-F238E27FC236}">
                <a16:creationId xmlns:a16="http://schemas.microsoft.com/office/drawing/2014/main" id="{7524ADD1-5AF8-BE4B-A4C3-433804B2D539}"/>
              </a:ext>
            </a:extLst>
          </p:cNvPr>
          <p:cNvSpPr>
            <a:spLocks noGrp="1" noChangeArrowheads="1"/>
          </p:cNvSpPr>
          <p:nvPr>
            <p:ph type="title"/>
          </p:nvPr>
        </p:nvSpPr>
        <p:spPr>
          <a:xfrm>
            <a:off x="113643" y="10510"/>
            <a:ext cx="8456886" cy="675974"/>
          </a:xfrm>
          <a:noFill/>
        </p:spPr>
        <p:txBody>
          <a:bodyPr/>
          <a:lstStyle/>
          <a:p>
            <a:pPr eaLnBrk="1" hangingPunct="1">
              <a:lnSpc>
                <a:spcPct val="89000"/>
              </a:lnSpc>
            </a:pPr>
            <a:r>
              <a:rPr lang="en-US" altLang="zh-CN" sz="3200" dirty="0">
                <a:ea typeface="SimSun" pitchFamily="2" charset="-122"/>
              </a:rPr>
              <a:t>Example: </a:t>
            </a:r>
            <a:r>
              <a:rPr lang="en-US" altLang="zh-CN" sz="2000" dirty="0">
                <a:ea typeface="SimSun" pitchFamily="2" charset="-122"/>
              </a:rPr>
              <a:t>Eliminate false sharing by padding the sum array</a:t>
            </a:r>
            <a:endParaRPr lang="en-US" altLang="zh-CN" sz="2000" dirty="0">
              <a:solidFill>
                <a:schemeClr val="accent1"/>
              </a:solidFill>
              <a:ea typeface="SimSun" pitchFamily="2" charset="-122"/>
            </a:endParaRPr>
          </a:p>
        </p:txBody>
      </p:sp>
    </p:spTree>
    <p:extLst>
      <p:ext uri="{BB962C8B-B14F-4D97-AF65-F5344CB8AC3E}">
        <p14:creationId xmlns:p14="http://schemas.microsoft.com/office/powerpoint/2010/main" val="3844684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Results*: </a:t>
            </a:r>
            <a:r>
              <a:rPr lang="en-US" sz="2400" dirty="0"/>
              <a:t>PI Program, Padded Accumulator</a:t>
            </a:r>
          </a:p>
        </p:txBody>
      </p:sp>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9" name="Table 8"/>
          <p:cNvGraphicFramePr>
            <a:graphicFrameLocks noGrp="1"/>
          </p:cNvGraphicFramePr>
          <p:nvPr>
            <p:extLst>
              <p:ext uri="{D42A27DB-BD31-4B8C-83A1-F6EECF244321}">
                <p14:modId xmlns:p14="http://schemas.microsoft.com/office/powerpoint/2010/main" val="1456674936"/>
              </p:ext>
            </p:extLst>
          </p:nvPr>
        </p:nvGraphicFramePr>
        <p:xfrm>
          <a:off x="8615256" y="2019746"/>
          <a:ext cx="3082537"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8615256" y="4704835"/>
            <a:ext cx="3432582" cy="1569660"/>
          </a:xfrm>
          <a:prstGeom prst="rect">
            <a:avLst/>
          </a:prstGeom>
          <a:noFill/>
        </p:spPr>
        <p:txBody>
          <a:bodyPr wrap="square" rtlCol="0">
            <a:spAutoFit/>
          </a:bodyPr>
          <a:lstStyle/>
          <a:p>
            <a:r>
              <a:rPr lang="en-US" sz="1600" dirty="0">
                <a:solidFill>
                  <a:srgbClr val="000000"/>
                </a:solidFill>
                <a:latin typeface="Arial" pitchFamily="34" charset="0"/>
                <a:ea typeface="ＭＳ Ｐゴシック" pitchFamily="34" charset="-128"/>
              </a:rPr>
              <a:t>*Intel compiler (</a:t>
            </a:r>
            <a:r>
              <a:rPr lang="en-US" sz="1600" dirty="0" err="1">
                <a:solidFill>
                  <a:srgbClr val="000000"/>
                </a:solidFill>
                <a:latin typeface="Arial" pitchFamily="34" charset="0"/>
                <a:ea typeface="ＭＳ Ｐゴシック" pitchFamily="34" charset="-128"/>
              </a:rPr>
              <a:t>icpc</a:t>
            </a:r>
            <a:r>
              <a:rPr lang="en-US" sz="1600" dirty="0">
                <a:solidFill>
                  <a:srgbClr val="000000"/>
                </a:solidFill>
                <a:latin typeface="Arial" pitchFamily="34" charset="0"/>
                <a:ea typeface="ＭＳ Ｐゴシック" pitchFamily="34" charset="-128"/>
              </a:rPr>
              <a:t>) with default optimization level (O2) on Apple OS X 10.7.3 with a dual core (four HW thread) Intel® </a:t>
            </a:r>
            <a:r>
              <a:rPr lang="en-US" sz="1600" dirty="0" err="1">
                <a:solidFill>
                  <a:srgbClr val="000000"/>
                </a:solidFill>
                <a:latin typeface="Arial" pitchFamily="34" charset="0"/>
                <a:ea typeface="ＭＳ Ｐゴシック" pitchFamily="34" charset="-128"/>
              </a:rPr>
              <a:t>Core</a:t>
            </a:r>
            <a:r>
              <a:rPr lang="en-US" sz="1600" baseline="30000" dirty="0" err="1">
                <a:solidFill>
                  <a:srgbClr val="000000"/>
                </a:solidFill>
                <a:latin typeface="Arial" pitchFamily="34" charset="0"/>
                <a:ea typeface="ＭＳ Ｐゴシック" pitchFamily="34" charset="-128"/>
              </a:rPr>
              <a:t>TM</a:t>
            </a:r>
            <a:r>
              <a:rPr lang="en-US" sz="1600" dirty="0">
                <a:solidFill>
                  <a:srgbClr val="000000"/>
                </a:solidFill>
                <a:latin typeface="Arial" pitchFamily="34" charset="0"/>
                <a:ea typeface="ＭＳ Ｐゴシック" pitchFamily="34" charset="-128"/>
              </a:rPr>
              <a:t> i5 processor at 1.7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 and 4 </a:t>
            </a:r>
            <a:r>
              <a:rPr lang="en-US" sz="1600" dirty="0" err="1">
                <a:solidFill>
                  <a:srgbClr val="000000"/>
                </a:solidFill>
                <a:latin typeface="Arial" pitchFamily="34" charset="0"/>
                <a:ea typeface="ＭＳ Ｐゴシック" pitchFamily="34" charset="-128"/>
              </a:rPr>
              <a:t>Gbyte</a:t>
            </a:r>
            <a:r>
              <a:rPr lang="en-US" sz="1600" dirty="0">
                <a:solidFill>
                  <a:srgbClr val="000000"/>
                </a:solidFill>
                <a:latin typeface="Arial" pitchFamily="34" charset="0"/>
                <a:ea typeface="ＭＳ Ｐゴシック" pitchFamily="34" charset="-128"/>
              </a:rPr>
              <a:t> DDR3 memory at 1.333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a:t>
            </a:r>
          </a:p>
        </p:txBody>
      </p:sp>
      <p:sp>
        <p:nvSpPr>
          <p:cNvPr id="12" name="Slide Number Placeholder 2">
            <a:extLst>
              <a:ext uri="{FF2B5EF4-FFF2-40B4-BE49-F238E27FC236}">
                <a16:creationId xmlns:a16="http://schemas.microsoft.com/office/drawing/2014/main" id="{8A04CFDB-9694-4F46-91BE-6463558D373A}"/>
              </a:ext>
            </a:extLst>
          </p:cNvPr>
          <p:cNvSpPr>
            <a:spLocks noGrp="1"/>
          </p:cNvSpPr>
          <p:nvPr>
            <p:ph type="sldNum" sz="quarter" idx="10"/>
          </p:nvPr>
        </p:nvSpPr>
        <p:spPr>
          <a:xfrm>
            <a:off x="11540647" y="6606444"/>
            <a:ext cx="553278" cy="161487"/>
          </a:xfrm>
        </p:spPr>
        <p:txBody>
          <a:bodyPr/>
          <a:lstStyle/>
          <a:p>
            <a:pPr algn="r">
              <a:defRPr/>
            </a:pPr>
            <a:fld id="{D9B57214-F148-48FE-958D-082D3FE68745}" type="slidenum">
              <a:rPr lang="zh-CN" altLang="en-US" sz="1000"/>
              <a:pPr algn="r">
                <a:defRPr/>
              </a:pPr>
              <a:t>34</a:t>
            </a:fld>
            <a:endParaRPr lang="en-US" altLang="zh-CN" sz="1000" dirty="0"/>
          </a:p>
        </p:txBody>
      </p:sp>
      <p:pic>
        <p:nvPicPr>
          <p:cNvPr id="4" name="Picture 3">
            <a:extLst>
              <a:ext uri="{FF2B5EF4-FFF2-40B4-BE49-F238E27FC236}">
                <a16:creationId xmlns:a16="http://schemas.microsoft.com/office/drawing/2014/main" id="{CEAC4A69-8ABE-974B-A690-11E747015582}"/>
              </a:ext>
            </a:extLst>
          </p:cNvPr>
          <p:cNvPicPr>
            <a:picLocks noChangeAspect="1"/>
          </p:cNvPicPr>
          <p:nvPr/>
        </p:nvPicPr>
        <p:blipFill>
          <a:blip r:embed="rId2"/>
          <a:stretch>
            <a:fillRect/>
          </a:stretch>
        </p:blipFill>
        <p:spPr>
          <a:xfrm>
            <a:off x="2367927" y="1325990"/>
            <a:ext cx="5430711" cy="5280454"/>
          </a:xfrm>
          <a:prstGeom prst="rect">
            <a:avLst/>
          </a:prstGeom>
        </p:spPr>
      </p:pic>
    </p:spTree>
    <p:extLst>
      <p:ext uri="{BB962C8B-B14F-4D97-AF65-F5344CB8AC3E}">
        <p14:creationId xmlns:p14="http://schemas.microsoft.com/office/powerpoint/2010/main" val="307295114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39" y="326525"/>
            <a:ext cx="11788345" cy="572410"/>
          </a:xfrm>
        </p:spPr>
        <p:txBody>
          <a:bodyPr/>
          <a:lstStyle/>
          <a:p>
            <a:r>
              <a:rPr lang="en-US" sz="2800" dirty="0"/>
              <a:t>Four Ways to Request a Number of Threads for a Parallel Region</a:t>
            </a:r>
          </a:p>
        </p:txBody>
      </p:sp>
      <p:sp>
        <p:nvSpPr>
          <p:cNvPr id="3" name="Content Placeholder 2"/>
          <p:cNvSpPr>
            <a:spLocks noGrp="1"/>
          </p:cNvSpPr>
          <p:nvPr>
            <p:ph idx="1"/>
          </p:nvPr>
        </p:nvSpPr>
        <p:spPr>
          <a:xfrm>
            <a:off x="296562" y="1097007"/>
            <a:ext cx="11652422" cy="4987910"/>
          </a:xfrm>
        </p:spPr>
        <p:txBody>
          <a:bodyPr/>
          <a:lstStyle/>
          <a:p>
            <a:pPr lvl="3"/>
            <a:endParaRPr lang="en-US" sz="1200" dirty="0"/>
          </a:p>
          <a:p>
            <a:pPr marL="457200" indent="-457200">
              <a:buFont typeface="+mj-lt"/>
              <a:buAutoNum type="arabicPeriod"/>
            </a:pPr>
            <a:r>
              <a:rPr lang="en-US" sz="2000" dirty="0"/>
              <a:t>The system has an Internal Control Variable (ICV) that defines the default number of threads to request for a parallel region.  </a:t>
            </a:r>
          </a:p>
          <a:p>
            <a:pPr lvl="3"/>
            <a:endParaRPr lang="en-US" sz="1200" dirty="0"/>
          </a:p>
          <a:p>
            <a:pPr marL="457200" indent="-457200">
              <a:buFont typeface="+mj-lt"/>
              <a:buAutoNum type="arabicPeriod"/>
            </a:pPr>
            <a:r>
              <a:rPr lang="en-US" sz="2000" dirty="0"/>
              <a:t>When an </a:t>
            </a:r>
            <a:r>
              <a:rPr lang="en-US" sz="2000" dirty="0" err="1"/>
              <a:t>OpenMP</a:t>
            </a:r>
            <a:r>
              <a:rPr lang="en-US" sz="2000" dirty="0"/>
              <a:t> program starts up, it queries an environment variable OMP_NUM_THREADS and sets the appropriate </a:t>
            </a:r>
            <a:r>
              <a:rPr lang="en-US" sz="2000" u="sng" dirty="0"/>
              <a:t>internal control variable </a:t>
            </a:r>
            <a:r>
              <a:rPr lang="en-US" sz="2000" dirty="0"/>
              <a:t>to the value of OMP_NUM_THREADS</a:t>
            </a:r>
          </a:p>
          <a:p>
            <a:pPr lvl="1"/>
            <a:r>
              <a:rPr lang="en-US" dirty="0"/>
              <a:t>For example, to set  the default number of threads on my apple laptop</a:t>
            </a:r>
          </a:p>
          <a:p>
            <a:pPr marL="2236787" lvl="5" indent="-342900">
              <a:buFont typeface="Wingdings" charset="2"/>
              <a:buChar char="Ø"/>
            </a:pPr>
            <a:r>
              <a:rPr lang="en-US" sz="2000" dirty="0"/>
              <a:t>export OMP_NUM_THREADS=12</a:t>
            </a:r>
          </a:p>
          <a:p>
            <a:pPr lvl="3"/>
            <a:endParaRPr lang="en-US" sz="1200" dirty="0"/>
          </a:p>
          <a:p>
            <a:pPr marL="457200" indent="-457200">
              <a:buFont typeface="+mj-lt"/>
              <a:buAutoNum type="arabicPeriod"/>
            </a:pPr>
            <a:r>
              <a:rPr lang="en-US" sz="2000" dirty="0"/>
              <a:t>The </a:t>
            </a:r>
            <a:r>
              <a:rPr lang="en-US" sz="2000" dirty="0" err="1"/>
              <a:t>omp_set_num_threads</a:t>
            </a:r>
            <a:r>
              <a:rPr lang="en-US" sz="2000" dirty="0"/>
              <a:t>() runtime function overrides the value from the environment and resets the ICV to a new value.</a:t>
            </a:r>
          </a:p>
          <a:p>
            <a:pPr lvl="3"/>
            <a:endParaRPr lang="en-US" sz="1200" dirty="0"/>
          </a:p>
          <a:p>
            <a:pPr marL="457200" indent="-457200">
              <a:buFont typeface="+mj-lt"/>
              <a:buAutoNum type="arabicPeriod"/>
            </a:pPr>
            <a:r>
              <a:rPr lang="en-US" sz="2000" dirty="0"/>
              <a:t>A clause on the parallel construct requests a number of threads for that parallel region, but it does not change the ICV</a:t>
            </a:r>
          </a:p>
          <a:p>
            <a:pPr lvl="1"/>
            <a:r>
              <a:rPr lang="en-US" dirty="0"/>
              <a:t>#pragma </a:t>
            </a:r>
            <a:r>
              <a:rPr lang="en-US" dirty="0" err="1"/>
              <a:t>omp</a:t>
            </a:r>
            <a:r>
              <a:rPr lang="en-US" dirty="0"/>
              <a:t> parallel </a:t>
            </a:r>
            <a:r>
              <a:rPr lang="en-US" dirty="0" err="1"/>
              <a:t>num_threads</a:t>
            </a:r>
            <a:r>
              <a:rPr lang="en-US" dirty="0"/>
              <a:t>(4)</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35</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0AC3D5E9-DAF8-EE4D-9C93-B56622556816}"/>
              </a:ext>
            </a:extLst>
          </p:cNvPr>
          <p:cNvSpPr txBox="1"/>
          <p:nvPr/>
        </p:nvSpPr>
        <p:spPr>
          <a:xfrm>
            <a:off x="1690690" y="6232760"/>
            <a:ext cx="8846681" cy="369332"/>
          </a:xfrm>
          <a:prstGeom prst="rect">
            <a:avLst/>
          </a:prstGeom>
          <a:noFill/>
          <a:ln>
            <a:solidFill>
              <a:srgbClr val="002060"/>
            </a:solidFill>
          </a:ln>
        </p:spPr>
        <p:txBody>
          <a:bodyPr wrap="square" rtlCol="0">
            <a:spAutoFit/>
          </a:bodyPr>
          <a:lstStyle/>
          <a:p>
            <a:r>
              <a:rPr lang="en-US" dirty="0"/>
              <a:t>Order of Precedence for setting the requested number of threads: (4) &gt; (3) &gt; (2) &gt; (1)</a:t>
            </a:r>
          </a:p>
        </p:txBody>
      </p:sp>
    </p:spTree>
    <p:extLst>
      <p:ext uri="{BB962C8B-B14F-4D97-AF65-F5344CB8AC3E}">
        <p14:creationId xmlns:p14="http://schemas.microsoft.com/office/powerpoint/2010/main" val="4086023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36</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1567892"/>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3448882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fld id="{3088F8A8-4D36-4D2B-96B6-F18218DC373A}" type="slidenum">
              <a:rPr lang="zh-CN" altLang="en-US"/>
              <a:pPr>
                <a:defRPr/>
              </a:pPr>
              <a:t>37</a:t>
            </a:fld>
            <a:endParaRPr lang="en-US" altLang="zh-CN"/>
          </a:p>
        </p:txBody>
      </p:sp>
      <p:sp>
        <p:nvSpPr>
          <p:cNvPr id="30724"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Synchronization</a:t>
            </a:r>
          </a:p>
        </p:txBody>
      </p:sp>
      <p:sp>
        <p:nvSpPr>
          <p:cNvPr id="30725" name="Rectangle 3"/>
          <p:cNvSpPr>
            <a:spLocks noGrp="1" noChangeArrowheads="1"/>
          </p:cNvSpPr>
          <p:nvPr>
            <p:ph type="body" idx="1"/>
          </p:nvPr>
        </p:nvSpPr>
        <p:spPr>
          <a:xfrm>
            <a:off x="469557" y="1517650"/>
            <a:ext cx="10983384" cy="4197350"/>
          </a:xfrm>
          <a:noFill/>
        </p:spPr>
        <p:txBody>
          <a:bodyPr/>
          <a:lstStyle/>
          <a:p>
            <a:pPr eaLnBrk="1" hangingPunct="1">
              <a:lnSpc>
                <a:spcPct val="94000"/>
              </a:lnSpc>
            </a:pPr>
            <a:r>
              <a:rPr lang="en-US" altLang="zh-CN" dirty="0">
                <a:ea typeface="SimSun" pitchFamily="2" charset="-122"/>
              </a:rPr>
              <a:t>High level synchronization included in the common core:</a:t>
            </a:r>
          </a:p>
          <a:p>
            <a:pPr lvl="2" eaLnBrk="1" hangingPunct="1">
              <a:lnSpc>
                <a:spcPct val="94000"/>
              </a:lnSpc>
            </a:pPr>
            <a:r>
              <a:rPr lang="en-US" altLang="zh-CN" sz="2400" dirty="0">
                <a:ea typeface="SimSun" pitchFamily="2" charset="-122"/>
              </a:rPr>
              <a:t>critical</a:t>
            </a:r>
          </a:p>
          <a:p>
            <a:pPr lvl="2" eaLnBrk="1" hangingPunct="1">
              <a:lnSpc>
                <a:spcPct val="94000"/>
              </a:lnSpc>
            </a:pPr>
            <a:r>
              <a:rPr lang="en-US" altLang="zh-CN" sz="2400" dirty="0">
                <a:ea typeface="SimSun" pitchFamily="2" charset="-122"/>
              </a:rPr>
              <a:t>barrier</a:t>
            </a:r>
          </a:p>
          <a:p>
            <a:pPr eaLnBrk="1" hangingPunct="1">
              <a:lnSpc>
                <a:spcPct val="94000"/>
              </a:lnSpc>
            </a:pPr>
            <a:endParaRPr lang="en-US" altLang="zh-CN" dirty="0">
              <a:solidFill>
                <a:schemeClr val="bg1">
                  <a:lumMod val="75000"/>
                </a:schemeClr>
              </a:solidFill>
              <a:ea typeface="SimSun" pitchFamily="2" charset="-122"/>
            </a:endParaRPr>
          </a:p>
          <a:p>
            <a:pPr eaLnBrk="1" hangingPunct="1">
              <a:lnSpc>
                <a:spcPct val="94000"/>
              </a:lnSpc>
            </a:pPr>
            <a:r>
              <a:rPr lang="en-US" altLang="zh-CN" dirty="0">
                <a:solidFill>
                  <a:schemeClr val="bg1">
                    <a:lumMod val="65000"/>
                  </a:schemeClr>
                </a:solidFill>
                <a:ea typeface="SimSun" pitchFamily="2" charset="-122"/>
              </a:rPr>
              <a:t>Other, more advanced, synchronization operations:</a:t>
            </a:r>
          </a:p>
          <a:p>
            <a:pPr lvl="2" eaLnBrk="1" hangingPunct="1">
              <a:lnSpc>
                <a:spcPct val="94000"/>
              </a:lnSpc>
            </a:pPr>
            <a:r>
              <a:rPr lang="en-US" altLang="zh-CN" sz="2400" dirty="0">
                <a:solidFill>
                  <a:schemeClr val="bg1">
                    <a:lumMod val="65000"/>
                  </a:schemeClr>
                </a:solidFill>
                <a:ea typeface="SimSun" pitchFamily="2" charset="-122"/>
              </a:rPr>
              <a:t>atomic</a:t>
            </a:r>
          </a:p>
          <a:p>
            <a:pPr lvl="2" eaLnBrk="1" hangingPunct="1">
              <a:lnSpc>
                <a:spcPct val="94000"/>
              </a:lnSpc>
            </a:pPr>
            <a:r>
              <a:rPr lang="en-US" altLang="zh-CN" sz="2400" dirty="0">
                <a:solidFill>
                  <a:schemeClr val="bg1">
                    <a:lumMod val="65000"/>
                  </a:schemeClr>
                </a:solidFill>
                <a:ea typeface="SimSun" pitchFamily="2" charset="-122"/>
              </a:rPr>
              <a:t>ordered</a:t>
            </a:r>
          </a:p>
          <a:p>
            <a:pPr lvl="2" eaLnBrk="1" hangingPunct="1">
              <a:lnSpc>
                <a:spcPct val="94000"/>
              </a:lnSpc>
            </a:pPr>
            <a:r>
              <a:rPr lang="en-US" altLang="zh-CN" sz="2400" dirty="0">
                <a:solidFill>
                  <a:schemeClr val="bg1">
                    <a:lumMod val="65000"/>
                  </a:schemeClr>
                </a:solidFill>
                <a:ea typeface="SimSun" pitchFamily="2" charset="-122"/>
              </a:rPr>
              <a:t>flush</a:t>
            </a:r>
          </a:p>
          <a:p>
            <a:pPr lvl="2" eaLnBrk="1" hangingPunct="1">
              <a:lnSpc>
                <a:spcPct val="94000"/>
              </a:lnSpc>
            </a:pPr>
            <a:r>
              <a:rPr lang="en-US" altLang="zh-CN" sz="2400" dirty="0">
                <a:solidFill>
                  <a:schemeClr val="bg1">
                    <a:lumMod val="65000"/>
                  </a:schemeClr>
                </a:solidFill>
                <a:ea typeface="SimSun" pitchFamily="2" charset="-122"/>
              </a:rPr>
              <a:t>locks (both simple and nested)</a:t>
            </a:r>
          </a:p>
        </p:txBody>
      </p:sp>
      <p:sp>
        <p:nvSpPr>
          <p:cNvPr id="30726" name="Text Box 6"/>
          <p:cNvSpPr txBox="1">
            <a:spLocks noChangeArrowheads="1"/>
          </p:cNvSpPr>
          <p:nvPr/>
        </p:nvSpPr>
        <p:spPr bwMode="auto">
          <a:xfrm>
            <a:off x="5961249" y="237540"/>
            <a:ext cx="5587617" cy="707886"/>
          </a:xfrm>
          <a:prstGeom prst="rect">
            <a:avLst/>
          </a:prstGeom>
          <a:solidFill>
            <a:srgbClr val="FFFFE7"/>
          </a:solidFill>
          <a:ln w="12700">
            <a:solidFill>
              <a:schemeClr val="bg2"/>
            </a:solidFill>
            <a:miter lim="800000"/>
            <a:headEnd type="none" w="sm" len="sm"/>
            <a:tailEnd type="none" w="sm" len="sm"/>
          </a:ln>
        </p:spPr>
        <p:txBody>
          <a:bodyPr wrap="square">
            <a:spAutoFit/>
          </a:bodyPr>
          <a:lstStyle/>
          <a:p>
            <a:pPr>
              <a:spcBef>
                <a:spcPct val="50000"/>
              </a:spcBef>
            </a:pPr>
            <a:r>
              <a:rPr lang="en-US" sz="2000" dirty="0">
                <a:latin typeface="Arial Unicode MS" pitchFamily="34" charset="-128"/>
              </a:rPr>
              <a:t>Synchronization is used to impose order constraints and to protect access to shared data</a:t>
            </a:r>
          </a:p>
        </p:txBody>
      </p:sp>
    </p:spTree>
    <p:extLst>
      <p:ext uri="{BB962C8B-B14F-4D97-AF65-F5344CB8AC3E}">
        <p14:creationId xmlns:p14="http://schemas.microsoft.com/office/powerpoint/2010/main" val="4726819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287593D8-15BE-49BE-A12A-92412ED008D1}" type="slidenum">
              <a:rPr lang="zh-CN" altLang="en-US"/>
              <a:pPr>
                <a:defRPr/>
              </a:pPr>
              <a:t>38</a:t>
            </a:fld>
            <a:endParaRPr lang="en-US" altLang="zh-CN"/>
          </a:p>
        </p:txBody>
      </p:sp>
      <p:sp>
        <p:nvSpPr>
          <p:cNvPr id="31747" name="Rectangle 2"/>
          <p:cNvSpPr>
            <a:spLocks noGrp="1" noChangeArrowheads="1"/>
          </p:cNvSpPr>
          <p:nvPr>
            <p:ph type="title"/>
          </p:nvPr>
        </p:nvSpPr>
        <p:spPr>
          <a:xfrm>
            <a:off x="395416" y="286544"/>
            <a:ext cx="7988300" cy="620713"/>
          </a:xfrm>
          <a:noFill/>
        </p:spPr>
        <p:txBody>
          <a:bodyPr/>
          <a:lstStyle/>
          <a:p>
            <a:pPr eaLnBrk="1" hangingPunct="1">
              <a:lnSpc>
                <a:spcPct val="89000"/>
              </a:lnSpc>
            </a:pPr>
            <a:r>
              <a:rPr lang="en-US" altLang="zh-CN" sz="3200" dirty="0">
                <a:ea typeface="SimSun" pitchFamily="2" charset="-122"/>
              </a:rPr>
              <a:t>Synchronization: critical  </a:t>
            </a:r>
          </a:p>
        </p:txBody>
      </p:sp>
      <p:sp>
        <p:nvSpPr>
          <p:cNvPr id="31748" name="Rectangle 3"/>
          <p:cNvSpPr>
            <a:spLocks noGrp="1" noChangeArrowheads="1"/>
          </p:cNvSpPr>
          <p:nvPr>
            <p:ph type="body" idx="1"/>
          </p:nvPr>
        </p:nvSpPr>
        <p:spPr>
          <a:xfrm>
            <a:off x="395416" y="1082675"/>
            <a:ext cx="10911016" cy="1041400"/>
          </a:xfrm>
          <a:noFill/>
        </p:spPr>
        <p:txBody>
          <a:bodyPr/>
          <a:lstStyle/>
          <a:p>
            <a:pPr eaLnBrk="1" hangingPunct="1">
              <a:lnSpc>
                <a:spcPct val="94000"/>
              </a:lnSpc>
            </a:pPr>
            <a:r>
              <a:rPr lang="en-US" altLang="zh-CN" dirty="0">
                <a:ea typeface="SimSun" pitchFamily="2" charset="-122"/>
              </a:rPr>
              <a:t>Mutual exclusion: Only one thread at a time can enter a </a:t>
            </a:r>
            <a:r>
              <a:rPr lang="en-US" altLang="zh-CN" b="1" dirty="0">
                <a:solidFill>
                  <a:srgbClr val="002060"/>
                </a:solidFill>
                <a:ea typeface="SimSun" pitchFamily="2" charset="-122"/>
              </a:rPr>
              <a:t>critical</a:t>
            </a:r>
            <a:r>
              <a:rPr lang="en-US" altLang="zh-CN" dirty="0">
                <a:solidFill>
                  <a:srgbClr val="002060"/>
                </a:solidFill>
                <a:ea typeface="SimSun" pitchFamily="2" charset="-122"/>
              </a:rPr>
              <a:t> </a:t>
            </a:r>
            <a:r>
              <a:rPr lang="en-US" altLang="zh-CN" dirty="0">
                <a:ea typeface="SimSun" pitchFamily="2" charset="-122"/>
              </a:rPr>
              <a:t>region.</a:t>
            </a:r>
          </a:p>
        </p:txBody>
      </p:sp>
      <p:sp>
        <p:nvSpPr>
          <p:cNvPr id="31749" name="Rectangle 4"/>
          <p:cNvSpPr>
            <a:spLocks noChangeArrowheads="1"/>
          </p:cNvSpPr>
          <p:nvPr/>
        </p:nvSpPr>
        <p:spPr bwMode="auto">
          <a:xfrm>
            <a:off x="4541838" y="2017371"/>
            <a:ext cx="5746750" cy="4247959"/>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float  res;</a:t>
            </a:r>
          </a:p>
          <a:p>
            <a:pPr algn="l">
              <a:spcBef>
                <a:spcPct val="50000"/>
              </a:spcBef>
            </a:pP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p>
          <a:p>
            <a:pPr algn="l">
              <a:spcBef>
                <a:spcPct val="50000"/>
              </a:spcBef>
            </a:pPr>
            <a:r>
              <a:rPr lang="en-US" altLang="zh-CN" sz="2000" dirty="0">
                <a:latin typeface="Arial" charset="0"/>
              </a:rPr>
              <a:t>{     float B;   </a:t>
            </a:r>
            <a:r>
              <a:rPr lang="en-US" altLang="zh-CN" sz="2000" dirty="0" err="1">
                <a:latin typeface="Arial" charset="0"/>
              </a:rPr>
              <a:t>int</a:t>
            </a:r>
            <a:r>
              <a:rPr lang="en-US" altLang="zh-CN" sz="2000" dirty="0">
                <a:latin typeface="Arial" charset="0"/>
              </a:rPr>
              <a:t> </a:t>
            </a:r>
            <a:r>
              <a:rPr lang="en-US" altLang="zh-CN" sz="2000" dirty="0" err="1">
                <a:latin typeface="Arial" charset="0"/>
              </a:rPr>
              <a:t>i</a:t>
            </a:r>
            <a:r>
              <a:rPr lang="en-US" altLang="zh-CN" sz="2000" dirty="0">
                <a:latin typeface="Arial" charset="0"/>
              </a:rPr>
              <a:t>, 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p>
          <a:p>
            <a:pPr algn="l">
              <a:spcBef>
                <a:spcPct val="50000"/>
              </a:spcBef>
            </a:pPr>
            <a:r>
              <a:rPr lang="en-US" altLang="zh-CN" sz="2000" dirty="0">
                <a:latin typeface="Arial" charset="0"/>
              </a:rPr>
              <a:t>      B =  </a:t>
            </a:r>
            <a:r>
              <a:rPr lang="en-US" altLang="zh-CN" sz="2000" dirty="0" err="1">
                <a:latin typeface="Arial" charset="0"/>
              </a:rPr>
              <a:t>big_SPMD_job</a:t>
            </a:r>
            <a:r>
              <a:rPr lang="en-US" altLang="zh-CN" sz="2000" dirty="0">
                <a:latin typeface="Arial" charset="0"/>
              </a:rPr>
              <a:t>(id,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b="1" dirty="0">
                <a:solidFill>
                  <a:srgbClr val="C00000"/>
                </a:solidFill>
                <a:latin typeface="Arial" charset="0"/>
              </a:rPr>
              <a:t>      #pragma </a:t>
            </a:r>
            <a:r>
              <a:rPr lang="en-US" altLang="zh-CN" sz="2000" b="1" dirty="0" err="1">
                <a:solidFill>
                  <a:srgbClr val="C00000"/>
                </a:solidFill>
                <a:latin typeface="Arial" charset="0"/>
              </a:rPr>
              <a:t>omp</a:t>
            </a:r>
            <a:r>
              <a:rPr lang="en-US" altLang="zh-CN" sz="2000" b="1" dirty="0">
                <a:solidFill>
                  <a:srgbClr val="C00000"/>
                </a:solidFill>
                <a:latin typeface="Arial" charset="0"/>
              </a:rPr>
              <a:t> critical </a:t>
            </a:r>
            <a:br>
              <a:rPr lang="en-US" altLang="zh-CN" sz="2000" dirty="0">
                <a:latin typeface="Arial" charset="0"/>
              </a:rPr>
            </a:br>
            <a:r>
              <a:rPr lang="en-US" altLang="zh-CN" sz="2000" dirty="0">
                <a:latin typeface="Arial" charset="0"/>
              </a:rPr>
              <a:t>             res += consume (B);</a:t>
            </a:r>
          </a:p>
          <a:p>
            <a:pPr algn="l">
              <a:spcBef>
                <a:spcPct val="50000"/>
              </a:spcBef>
            </a:pPr>
            <a:r>
              <a:rPr lang="en-US" altLang="zh-CN" sz="2000" dirty="0">
                <a:latin typeface="Arial" charset="0"/>
              </a:rPr>
              <a:t>      </a:t>
            </a:r>
            <a:br>
              <a:rPr lang="en-US" altLang="zh-CN" sz="2000" dirty="0">
                <a:latin typeface="Arial" charset="0"/>
              </a:rPr>
            </a:br>
            <a:r>
              <a:rPr lang="en-US" altLang="zh-CN" sz="2000" dirty="0">
                <a:latin typeface="Arial" charset="0"/>
              </a:rPr>
              <a:t>}</a:t>
            </a:r>
          </a:p>
        </p:txBody>
      </p:sp>
      <p:sp>
        <p:nvSpPr>
          <p:cNvPr id="3227653" name="Text Box 5"/>
          <p:cNvSpPr txBox="1">
            <a:spLocks noChangeArrowheads="1"/>
          </p:cNvSpPr>
          <p:nvPr/>
        </p:nvSpPr>
        <p:spPr bwMode="auto">
          <a:xfrm>
            <a:off x="753761" y="4221549"/>
            <a:ext cx="3345163" cy="1200329"/>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sz="2400" dirty="0">
                <a:latin typeface="Arial" charset="0"/>
              </a:rPr>
              <a:t>Threads wait their turn – only one thread at a time calls consume</a:t>
            </a:r>
            <a:r>
              <a:rPr lang="en-US" altLang="zh-CN" dirty="0">
                <a:latin typeface="Arial" charset="0"/>
              </a:rPr>
              <a:t>()</a:t>
            </a:r>
          </a:p>
        </p:txBody>
      </p:sp>
      <p:sp>
        <p:nvSpPr>
          <p:cNvPr id="31751" name="Line 6"/>
          <p:cNvSpPr>
            <a:spLocks noChangeShapeType="1"/>
          </p:cNvSpPr>
          <p:nvPr/>
        </p:nvSpPr>
        <p:spPr bwMode="auto">
          <a:xfrm>
            <a:off x="4098924" y="4940302"/>
            <a:ext cx="863220" cy="21843"/>
          </a:xfrm>
          <a:prstGeom prst="line">
            <a:avLst/>
          </a:prstGeom>
          <a:noFill/>
          <a:ln w="28575">
            <a:solidFill>
              <a:schemeClr val="tx1"/>
            </a:solidFill>
            <a:round/>
            <a:headEnd type="none" w="sm" len="sm"/>
            <a:tailEnd type="arrow" w="sm" len="sm"/>
          </a:ln>
        </p:spPr>
        <p:txBody>
          <a:bodyPr wrap="none" anchor="ctr"/>
          <a:lstStyle/>
          <a:p>
            <a:endParaRPr lang="en-US"/>
          </a:p>
        </p:txBody>
      </p:sp>
    </p:spTree>
    <p:extLst>
      <p:ext uri="{BB962C8B-B14F-4D97-AF65-F5344CB8AC3E}">
        <p14:creationId xmlns:p14="http://schemas.microsoft.com/office/powerpoint/2010/main" val="19376555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287593D8-15BE-49BE-A12A-92412ED008D1}" type="slidenum">
              <a:rPr lang="zh-CN" altLang="en-US"/>
              <a:pPr>
                <a:defRPr/>
              </a:pPr>
              <a:t>39</a:t>
            </a:fld>
            <a:endParaRPr lang="en-US" altLang="zh-CN"/>
          </a:p>
        </p:txBody>
      </p:sp>
      <p:sp>
        <p:nvSpPr>
          <p:cNvPr id="31747" name="Rectangle 2"/>
          <p:cNvSpPr>
            <a:spLocks noGrp="1" noChangeArrowheads="1"/>
          </p:cNvSpPr>
          <p:nvPr>
            <p:ph type="title"/>
          </p:nvPr>
        </p:nvSpPr>
        <p:spPr>
          <a:xfrm>
            <a:off x="228600" y="187933"/>
            <a:ext cx="7988300" cy="620713"/>
          </a:xfrm>
          <a:noFill/>
        </p:spPr>
        <p:txBody>
          <a:bodyPr/>
          <a:lstStyle/>
          <a:p>
            <a:pPr eaLnBrk="1" hangingPunct="1">
              <a:lnSpc>
                <a:spcPct val="89000"/>
              </a:lnSpc>
            </a:pPr>
            <a:r>
              <a:rPr lang="en-US" altLang="zh-CN" sz="3200" dirty="0">
                <a:ea typeface="SimSun" pitchFamily="2" charset="-122"/>
              </a:rPr>
              <a:t>Synchronization: barrier</a:t>
            </a:r>
          </a:p>
        </p:txBody>
      </p:sp>
      <p:sp>
        <p:nvSpPr>
          <p:cNvPr id="31748" name="Rectangle 3"/>
          <p:cNvSpPr>
            <a:spLocks noGrp="1" noChangeArrowheads="1"/>
          </p:cNvSpPr>
          <p:nvPr>
            <p:ph type="body" idx="1"/>
          </p:nvPr>
        </p:nvSpPr>
        <p:spPr>
          <a:xfrm>
            <a:off x="271849" y="787626"/>
            <a:ext cx="11664778" cy="1208350"/>
          </a:xfrm>
          <a:noFill/>
        </p:spPr>
        <p:txBody>
          <a:bodyPr/>
          <a:lstStyle/>
          <a:p>
            <a:pPr eaLnBrk="1" hangingPunct="1">
              <a:lnSpc>
                <a:spcPct val="94000"/>
              </a:lnSpc>
            </a:pPr>
            <a:r>
              <a:rPr lang="en-US" altLang="zh-CN" sz="2000" dirty="0">
                <a:ea typeface="SimSun" pitchFamily="2" charset="-122"/>
              </a:rPr>
              <a:t>Barrier: a point in a program all threads much reach before any threads are allowed to proceed.</a:t>
            </a:r>
          </a:p>
          <a:p>
            <a:pPr eaLnBrk="1" hangingPunct="1">
              <a:lnSpc>
                <a:spcPct val="94000"/>
              </a:lnSpc>
            </a:pPr>
            <a:r>
              <a:rPr lang="en-US" altLang="zh-CN" sz="2000" dirty="0">
                <a:ea typeface="SimSun" pitchFamily="2" charset="-122"/>
              </a:rPr>
              <a:t>It is a “stand alone” pragma meaning it is not associated with user code </a:t>
            </a:r>
            <a:r>
              <a:rPr lang="mr-IN" altLang="zh-CN" sz="2000" dirty="0">
                <a:ea typeface="SimSun" pitchFamily="2" charset="-122"/>
              </a:rPr>
              <a:t>…</a:t>
            </a:r>
            <a:r>
              <a:rPr lang="en-US" altLang="zh-CN" sz="2000" dirty="0">
                <a:ea typeface="SimSun" pitchFamily="2" charset="-122"/>
              </a:rPr>
              <a:t> it is an executable statement. </a:t>
            </a:r>
          </a:p>
        </p:txBody>
      </p:sp>
      <p:sp>
        <p:nvSpPr>
          <p:cNvPr id="31749" name="Rectangle 4"/>
          <p:cNvSpPr>
            <a:spLocks noChangeArrowheads="1"/>
          </p:cNvSpPr>
          <p:nvPr/>
        </p:nvSpPr>
        <p:spPr bwMode="auto">
          <a:xfrm>
            <a:off x="3515639" y="1995976"/>
            <a:ext cx="6518699" cy="4709624"/>
          </a:xfrm>
          <a:prstGeom prst="rect">
            <a:avLst/>
          </a:prstGeom>
          <a:solidFill>
            <a:srgbClr val="F7FDFF"/>
          </a:solidFill>
          <a:ln w="9525">
            <a:noFill/>
            <a:miter lim="800000"/>
            <a:headEnd/>
            <a:tailEnd/>
          </a:ln>
        </p:spPr>
        <p:txBody>
          <a:bodyPr wrap="square" lIns="92075" tIns="46038" rIns="92075" bIns="46038">
            <a:spAutoFit/>
          </a:bodyPr>
          <a:lstStyle/>
          <a:p>
            <a:pPr algn="l">
              <a:spcBef>
                <a:spcPct val="50000"/>
              </a:spcBef>
            </a:pPr>
            <a:r>
              <a:rPr lang="en-US" altLang="zh-CN" sz="2000" b="1" dirty="0">
                <a:latin typeface="Arial" charset="0"/>
              </a:rPr>
              <a:t>double </a:t>
            </a:r>
            <a:r>
              <a:rPr lang="en-US" altLang="zh-CN" sz="2000" b="1" dirty="0" err="1">
                <a:latin typeface="Arial" charset="0"/>
              </a:rPr>
              <a:t>Arr</a:t>
            </a:r>
            <a:r>
              <a:rPr lang="en-US" altLang="zh-CN" sz="2000" b="1" dirty="0">
                <a:latin typeface="Arial" charset="0"/>
              </a:rPr>
              <a:t>[8], </a:t>
            </a:r>
            <a:r>
              <a:rPr lang="en-US" altLang="zh-CN" sz="2000" b="1" dirty="0" err="1">
                <a:latin typeface="Arial" charset="0"/>
              </a:rPr>
              <a:t>Brr</a:t>
            </a:r>
            <a:r>
              <a:rPr lang="en-US" altLang="zh-CN" sz="2000" b="1" dirty="0">
                <a:latin typeface="Arial" charset="0"/>
              </a:rPr>
              <a:t>[8];            </a:t>
            </a:r>
            <a:r>
              <a:rPr lang="en-US" altLang="zh-CN" sz="2000" b="1" dirty="0" err="1">
                <a:latin typeface="Arial" charset="0"/>
              </a:rPr>
              <a:t>int</a:t>
            </a:r>
            <a:r>
              <a:rPr lang="en-US" altLang="zh-CN" sz="2000" b="1" dirty="0">
                <a:latin typeface="Arial" charset="0"/>
              </a:rPr>
              <a:t> </a:t>
            </a:r>
            <a:r>
              <a:rPr lang="en-US" altLang="zh-CN" sz="2000" b="1" dirty="0" err="1">
                <a:latin typeface="Arial" charset="0"/>
              </a:rPr>
              <a:t>numthrds</a:t>
            </a:r>
            <a:r>
              <a:rPr lang="en-US" altLang="zh-CN" sz="2000" b="1" dirty="0">
                <a:latin typeface="Arial" charset="0"/>
              </a:rPr>
              <a:t>;</a:t>
            </a:r>
          </a:p>
          <a:p>
            <a:pPr algn="l">
              <a:spcBef>
                <a:spcPct val="50000"/>
              </a:spcBef>
            </a:pPr>
            <a:r>
              <a:rPr lang="en-US" altLang="zh-CN" sz="2000" b="1" dirty="0" err="1">
                <a:latin typeface="Arial" charset="0"/>
              </a:rPr>
              <a:t>omp_set_num_threads</a:t>
            </a:r>
            <a:r>
              <a:rPr lang="en-US" altLang="zh-CN" sz="2000" b="1" dirty="0">
                <a:latin typeface="Arial" charset="0"/>
              </a:rPr>
              <a:t>(8)</a:t>
            </a:r>
            <a:endParaRPr lang="en-US" altLang="zh-CN" sz="2000" b="1" dirty="0">
              <a:solidFill>
                <a:srgbClr val="C00000"/>
              </a:solidFill>
              <a:latin typeface="Arial" charset="0"/>
            </a:endParaRPr>
          </a:p>
          <a:p>
            <a:pPr algn="l">
              <a:spcBef>
                <a:spcPct val="50000"/>
              </a:spcBef>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p>
          <a:p>
            <a:pPr algn="l">
              <a:spcBef>
                <a:spcPct val="5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p>
          <a:p>
            <a:pPr algn="l">
              <a:spcBef>
                <a:spcPct val="50000"/>
              </a:spcBef>
            </a:pP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p>
          <a:p>
            <a:pPr algn="l">
              <a:spcBef>
                <a:spcPct val="50000"/>
              </a:spcBef>
            </a:pPr>
            <a:r>
              <a:rPr lang="en-US" altLang="zh-CN" sz="2000" dirty="0">
                <a:latin typeface="Arial" charset="0"/>
              </a:rPr>
              <a:t>      if (id==0) </a:t>
            </a:r>
            <a:r>
              <a:rPr lang="en-US" altLang="zh-CN" sz="2000" dirty="0" err="1">
                <a:latin typeface="Arial" charset="0"/>
              </a:rPr>
              <a:t>numthrds</a:t>
            </a:r>
            <a:r>
              <a:rPr lang="en-US" altLang="zh-CN" sz="2000" dirty="0">
                <a:latin typeface="Arial" charset="0"/>
              </a:rPr>
              <a:t> = </a:t>
            </a:r>
            <a:r>
              <a:rPr lang="en-US" altLang="zh-CN" sz="2000" dirty="0" err="1">
                <a:latin typeface="Arial" charset="0"/>
              </a:rPr>
              <a:t>nthrds</a:t>
            </a:r>
            <a:r>
              <a:rPr lang="en-US" altLang="zh-CN" sz="2000" dirty="0">
                <a:latin typeface="Arial" charset="0"/>
              </a:rPr>
              <a:t>; </a:t>
            </a:r>
          </a:p>
          <a:p>
            <a:pPr algn="l">
              <a:spcBef>
                <a:spcPct val="50000"/>
              </a:spcBef>
            </a:pPr>
            <a:r>
              <a:rPr lang="en-US" altLang="zh-CN" sz="2000" dirty="0">
                <a:latin typeface="Arial" charset="0"/>
              </a:rPr>
              <a:t>      </a:t>
            </a:r>
            <a:r>
              <a:rPr lang="en-US" altLang="zh-CN" sz="2000" dirty="0" err="1">
                <a:latin typeface="Arial" charset="0"/>
              </a:rPr>
              <a:t>Arr</a:t>
            </a:r>
            <a:r>
              <a:rPr lang="en-US" altLang="zh-CN" sz="2000" dirty="0">
                <a:latin typeface="Arial" charset="0"/>
              </a:rPr>
              <a:t>[id] = </a:t>
            </a:r>
            <a:r>
              <a:rPr lang="en-US" altLang="zh-CN" sz="2000" dirty="0" err="1">
                <a:latin typeface="Arial" charset="0"/>
              </a:rPr>
              <a:t>big_ugly_calc</a:t>
            </a:r>
            <a:r>
              <a:rPr lang="en-US" altLang="zh-CN" sz="2000" dirty="0">
                <a:latin typeface="Arial" charset="0"/>
              </a:rPr>
              <a:t>(id, </a:t>
            </a:r>
            <a:r>
              <a:rPr lang="en-US" altLang="zh-CN" sz="2000" dirty="0" err="1">
                <a:latin typeface="Arial" charset="0"/>
              </a:rPr>
              <a:t>nthrds</a:t>
            </a:r>
            <a:r>
              <a:rPr lang="en-US" altLang="zh-CN" sz="2000" dirty="0">
                <a:latin typeface="Arial" charset="0"/>
              </a:rPr>
              <a:t>);</a:t>
            </a:r>
          </a:p>
          <a:p>
            <a:pPr algn="l">
              <a:spcBef>
                <a:spcPct val="50000"/>
              </a:spcBef>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barrier </a:t>
            </a:r>
            <a:br>
              <a:rPr lang="en-US" altLang="zh-CN" sz="2000" dirty="0">
                <a:latin typeface="Arial" charset="0"/>
              </a:rPr>
            </a:br>
            <a:r>
              <a:rPr lang="en-US" altLang="zh-CN" sz="2000" dirty="0">
                <a:latin typeface="Arial" charset="0"/>
              </a:rPr>
              <a:t>      </a:t>
            </a:r>
            <a:r>
              <a:rPr lang="en-US" altLang="zh-CN" sz="2000" dirty="0" err="1">
                <a:latin typeface="Arial" charset="0"/>
              </a:rPr>
              <a:t>Brr</a:t>
            </a:r>
            <a:r>
              <a:rPr lang="en-US" altLang="zh-CN" sz="2000" dirty="0">
                <a:latin typeface="Arial" charset="0"/>
              </a:rPr>
              <a:t>[id] = </a:t>
            </a:r>
            <a:r>
              <a:rPr lang="en-US" altLang="zh-CN" sz="2000" dirty="0" err="1">
                <a:latin typeface="Arial" charset="0"/>
              </a:rPr>
              <a:t>really_big_and_ugly</a:t>
            </a:r>
            <a:r>
              <a:rPr lang="en-US" altLang="zh-CN" sz="2000" dirty="0">
                <a:latin typeface="Arial" charset="0"/>
              </a:rPr>
              <a:t>(id, </a:t>
            </a:r>
            <a:r>
              <a:rPr lang="en-US" altLang="zh-CN" sz="2000" dirty="0" err="1">
                <a:latin typeface="Arial" charset="0"/>
              </a:rPr>
              <a:t>nthrds</a:t>
            </a:r>
            <a:r>
              <a:rPr lang="en-US" altLang="zh-CN" sz="2000" dirty="0">
                <a:latin typeface="Arial" charset="0"/>
              </a:rPr>
              <a:t>, </a:t>
            </a:r>
            <a:r>
              <a:rPr lang="en-US" altLang="zh-CN" sz="2000" dirty="0" err="1">
                <a:latin typeface="Arial" charset="0"/>
              </a:rPr>
              <a:t>Arr</a:t>
            </a:r>
            <a:r>
              <a:rPr lang="en-US" altLang="zh-CN" sz="2000" dirty="0">
                <a:latin typeface="Arial" charset="0"/>
              </a:rPr>
              <a:t>); </a:t>
            </a:r>
            <a:br>
              <a:rPr lang="en-US" altLang="zh-CN" sz="2000" dirty="0">
                <a:latin typeface="Arial" charset="0"/>
              </a:rPr>
            </a:br>
            <a:r>
              <a:rPr lang="en-US" altLang="zh-CN" sz="2000" dirty="0">
                <a:latin typeface="Arial" charset="0"/>
              </a:rPr>
              <a:t>}</a:t>
            </a:r>
          </a:p>
        </p:txBody>
      </p:sp>
      <p:sp>
        <p:nvSpPr>
          <p:cNvPr id="3227653" name="Text Box 5"/>
          <p:cNvSpPr txBox="1">
            <a:spLocks noChangeArrowheads="1"/>
          </p:cNvSpPr>
          <p:nvPr/>
        </p:nvSpPr>
        <p:spPr bwMode="auto">
          <a:xfrm>
            <a:off x="239370" y="5250203"/>
            <a:ext cx="2818275" cy="923330"/>
          </a:xfrm>
          <a:prstGeom prst="rect">
            <a:avLst/>
          </a:prstGeom>
          <a:solidFill>
            <a:srgbClr val="FFFFE7"/>
          </a:solidFill>
          <a:ln w="12700">
            <a:solidFill>
              <a:schemeClr val="bg2"/>
            </a:solidFill>
            <a:miter lim="800000"/>
            <a:headEnd type="none" w="sm" len="sm"/>
            <a:tailEnd type="none" w="sm" len="sm"/>
          </a:ln>
          <a:effectLst>
            <a:outerShdw dist="107763" dir="2700000" algn="ctr" rotWithShape="0">
              <a:schemeClr val="bg2"/>
            </a:outerShdw>
          </a:effectLst>
        </p:spPr>
        <p:txBody>
          <a:bodyPr wrap="square">
            <a:spAutoFit/>
          </a:bodyPr>
          <a:lstStyle/>
          <a:p>
            <a:pPr algn="ctr">
              <a:spcBef>
                <a:spcPct val="50000"/>
              </a:spcBef>
              <a:defRPr/>
            </a:pPr>
            <a:r>
              <a:rPr lang="en-US" altLang="zh-CN" dirty="0">
                <a:latin typeface="Arial" charset="0"/>
              </a:rPr>
              <a:t>Threads wait until all threads hit the barrier.  Then they can go on.</a:t>
            </a:r>
          </a:p>
        </p:txBody>
      </p:sp>
      <p:sp>
        <p:nvSpPr>
          <p:cNvPr id="31751" name="Line 6"/>
          <p:cNvSpPr>
            <a:spLocks noChangeShapeType="1"/>
          </p:cNvSpPr>
          <p:nvPr/>
        </p:nvSpPr>
        <p:spPr bwMode="auto">
          <a:xfrm>
            <a:off x="3090124" y="5711868"/>
            <a:ext cx="425514" cy="166230"/>
          </a:xfrm>
          <a:prstGeom prst="line">
            <a:avLst/>
          </a:prstGeom>
          <a:noFill/>
          <a:ln w="28575">
            <a:solidFill>
              <a:schemeClr val="tx1"/>
            </a:solidFill>
            <a:round/>
            <a:headEnd type="none" w="sm" len="sm"/>
            <a:tailEnd type="triangle" w="sm" len="sm"/>
          </a:ln>
        </p:spPr>
        <p:txBody>
          <a:bodyPr wrap="none" anchor="ctr"/>
          <a:lstStyle/>
          <a:p>
            <a:endParaRPr lang="en-US"/>
          </a:p>
        </p:txBody>
      </p:sp>
    </p:spTree>
    <p:extLst>
      <p:ext uri="{BB962C8B-B14F-4D97-AF65-F5344CB8AC3E}">
        <p14:creationId xmlns:p14="http://schemas.microsoft.com/office/powerpoint/2010/main" val="7369352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90689" y="192088"/>
            <a:ext cx="8634411" cy="889000"/>
          </a:xfrm>
        </p:spPr>
        <p:txBody>
          <a:bodyPr/>
          <a:lstStyle/>
          <a:p>
            <a:pPr eaLnBrk="1" hangingPunct="1"/>
            <a:r>
              <a:rPr lang="en-US" dirty="0"/>
              <a:t>NERSC/LBNL Cori (Cray XC40)  </a:t>
            </a:r>
          </a:p>
        </p:txBody>
      </p:sp>
      <p:sp>
        <p:nvSpPr>
          <p:cNvPr id="3" name="Content Placeholder 2"/>
          <p:cNvSpPr>
            <a:spLocks noGrp="1"/>
          </p:cNvSpPr>
          <p:nvPr>
            <p:ph sz="half" idx="4294967295"/>
          </p:nvPr>
        </p:nvSpPr>
        <p:spPr>
          <a:xfrm>
            <a:off x="1443208" y="1901549"/>
            <a:ext cx="9129372" cy="3614021"/>
          </a:xfrm>
        </p:spPr>
        <p:txBody>
          <a:bodyPr vert="horz" wrap="square" lIns="91440" tIns="0" rIns="91440" bIns="0" numCol="1" anchor="t" anchorCtr="0" compatLnSpc="1">
            <a:prstTxWarp prst="textNoShape">
              <a:avLst/>
            </a:prstTxWarp>
            <a:normAutofit fontScale="62500" lnSpcReduction="20000"/>
          </a:bodyPr>
          <a:lstStyle/>
          <a:p>
            <a:pPr eaLnBrk="1" hangingPunct="1">
              <a:spcAft>
                <a:spcPts val="600"/>
              </a:spcAft>
              <a:defRPr/>
            </a:pPr>
            <a:endParaRPr lang="en-US" sz="2560" dirty="0"/>
          </a:p>
          <a:p>
            <a:pPr eaLnBrk="1" hangingPunct="1">
              <a:spcAft>
                <a:spcPts val="600"/>
              </a:spcAft>
              <a:defRPr/>
            </a:pPr>
            <a:r>
              <a:rPr lang="en-US" sz="3400" b="1" dirty="0">
                <a:solidFill>
                  <a:srgbClr val="000000"/>
                </a:solidFill>
              </a:rPr>
              <a:t>9,688 Intel Knights Landing (KNL)</a:t>
            </a:r>
            <a:r>
              <a:rPr lang="en-US" sz="3400" dirty="0">
                <a:solidFill>
                  <a:srgbClr val="000000"/>
                </a:solidFill>
              </a:rPr>
              <a:t> compute nodes</a:t>
            </a:r>
          </a:p>
          <a:p>
            <a:pPr lvl="1" eaLnBrk="1" hangingPunct="1">
              <a:spcAft>
                <a:spcPts val="600"/>
              </a:spcAft>
              <a:defRPr/>
            </a:pPr>
            <a:r>
              <a:rPr lang="en-US" sz="3400" dirty="0">
                <a:solidFill>
                  <a:srgbClr val="000000"/>
                </a:solidFill>
              </a:rPr>
              <a:t>68 cores per node, 4 hardware threads per core</a:t>
            </a:r>
          </a:p>
          <a:p>
            <a:pPr lvl="1" eaLnBrk="1" hangingPunct="1">
              <a:spcAft>
                <a:spcPts val="600"/>
              </a:spcAft>
              <a:defRPr/>
            </a:pPr>
            <a:r>
              <a:rPr lang="en-US" sz="3400" dirty="0">
                <a:solidFill>
                  <a:srgbClr val="000000"/>
                </a:solidFill>
              </a:rPr>
              <a:t>Larger vector units (512 bits) with more complex instructions</a:t>
            </a:r>
          </a:p>
          <a:p>
            <a:pPr lvl="1" eaLnBrk="1" hangingPunct="1">
              <a:spcAft>
                <a:spcPts val="600"/>
              </a:spcAft>
              <a:defRPr/>
            </a:pPr>
            <a:r>
              <a:rPr lang="en-US" sz="3400" dirty="0">
                <a:solidFill>
                  <a:srgbClr val="000000"/>
                </a:solidFill>
              </a:rPr>
              <a:t>96 GB DRAM, 16 GB on-package MCDRAM </a:t>
            </a:r>
          </a:p>
          <a:p>
            <a:pPr eaLnBrk="1" hangingPunct="1">
              <a:spcAft>
                <a:spcPts val="600"/>
              </a:spcAft>
              <a:defRPr/>
            </a:pPr>
            <a:r>
              <a:rPr lang="en-US" sz="3400" b="1" dirty="0">
                <a:solidFill>
                  <a:srgbClr val="000000"/>
                </a:solidFill>
              </a:rPr>
              <a:t>2,388 Intel Xeon Haswell</a:t>
            </a:r>
            <a:r>
              <a:rPr lang="en-US" sz="3400" dirty="0">
                <a:solidFill>
                  <a:srgbClr val="000000"/>
                </a:solidFill>
              </a:rPr>
              <a:t> compute nodes: 32 cores/node </a:t>
            </a:r>
          </a:p>
          <a:p>
            <a:pPr eaLnBrk="1" hangingPunct="1">
              <a:spcAft>
                <a:spcPts val="600"/>
              </a:spcAft>
              <a:defRPr/>
            </a:pPr>
            <a:r>
              <a:rPr lang="en-US" sz="3400" dirty="0">
                <a:solidFill>
                  <a:srgbClr val="000000"/>
                </a:solidFill>
              </a:rPr>
              <a:t>Cori KNL nodes are integrated with Haswell nodes on Aries network as </a:t>
            </a:r>
            <a:r>
              <a:rPr lang="en-US" sz="3400" b="1" dirty="0">
                <a:solidFill>
                  <a:srgbClr val="000000"/>
                </a:solidFill>
              </a:rPr>
              <a:t>one system</a:t>
            </a:r>
          </a:p>
          <a:p>
            <a:pPr eaLnBrk="1" hangingPunct="1">
              <a:spcAft>
                <a:spcPts val="600"/>
              </a:spcAft>
              <a:defRPr/>
            </a:pPr>
            <a:r>
              <a:rPr lang="en-US" sz="3400" dirty="0"/>
              <a:t>Choices of Intel, Cray, and GNU compilers </a:t>
            </a:r>
          </a:p>
          <a:p>
            <a:pPr marL="0" indent="0" eaLnBrk="1" hangingPunct="1">
              <a:spcAft>
                <a:spcPts val="600"/>
              </a:spcAft>
              <a:buNone/>
              <a:defRPr/>
            </a:pPr>
            <a:endParaRPr lang="en-US" sz="3400" dirty="0"/>
          </a:p>
          <a:p>
            <a:pPr>
              <a:spcAft>
                <a:spcPts val="600"/>
              </a:spcAft>
              <a:defRPr/>
            </a:pPr>
            <a:endParaRPr lang="en-US" sz="2560" dirty="0"/>
          </a:p>
        </p:txBody>
      </p:sp>
      <p:pic>
        <p:nvPicPr>
          <p:cNvPr id="8" name="Shape 319" descr="Cori_for_Smoky.jpg">
            <a:extLst>
              <a:ext uri="{FF2B5EF4-FFF2-40B4-BE49-F238E27FC236}">
                <a16:creationId xmlns:a16="http://schemas.microsoft.com/office/drawing/2014/main" id="{D449F313-0B7E-C447-BF1D-62981A2A34F5}"/>
              </a:ext>
            </a:extLst>
          </p:cNvPr>
          <p:cNvPicPr preferRelativeResize="0"/>
          <p:nvPr/>
        </p:nvPicPr>
        <p:blipFill rotWithShape="1">
          <a:blip r:embed="rId3">
            <a:alphaModFix/>
          </a:blip>
          <a:srcRect/>
          <a:stretch/>
        </p:blipFill>
        <p:spPr>
          <a:xfrm>
            <a:off x="1853854" y="853280"/>
            <a:ext cx="7772746" cy="1030481"/>
          </a:xfrm>
          <a:prstGeom prst="rect">
            <a:avLst/>
          </a:prstGeom>
          <a:noFill/>
          <a:ln>
            <a:noFill/>
          </a:ln>
        </p:spPr>
      </p:pic>
      <p:sp>
        <p:nvSpPr>
          <p:cNvPr id="4" name="Slide Number Placeholder 3">
            <a:extLst>
              <a:ext uri="{FF2B5EF4-FFF2-40B4-BE49-F238E27FC236}">
                <a16:creationId xmlns:a16="http://schemas.microsoft.com/office/drawing/2014/main" id="{D68BA9C6-304D-B94B-938E-D19E800D1278}"/>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4</a:t>
            </a:fld>
            <a:endParaRPr lang="en-US" dirty="0">
              <a:solidFill>
                <a:srgbClr val="000000"/>
              </a:solidFill>
              <a:latin typeface="Tahoma" pitchFamily="34" charset="0"/>
              <a:cs typeface="Arial" pitchFamily="34" charset="0"/>
            </a:endParaRPr>
          </a:p>
        </p:txBody>
      </p:sp>
      <p:sp>
        <p:nvSpPr>
          <p:cNvPr id="6" name="TextBox 5">
            <a:extLst>
              <a:ext uri="{FF2B5EF4-FFF2-40B4-BE49-F238E27FC236}">
                <a16:creationId xmlns:a16="http://schemas.microsoft.com/office/drawing/2014/main" id="{88DCB910-57B4-B14A-AEF4-324F7D3C1EAD}"/>
              </a:ext>
            </a:extLst>
          </p:cNvPr>
          <p:cNvSpPr txBox="1"/>
          <p:nvPr/>
        </p:nvSpPr>
        <p:spPr>
          <a:xfrm>
            <a:off x="2041200" y="5515570"/>
            <a:ext cx="7854846" cy="923330"/>
          </a:xfrm>
          <a:prstGeom prst="rect">
            <a:avLst/>
          </a:prstGeom>
          <a:noFill/>
        </p:spPr>
        <p:txBody>
          <a:bodyPr wrap="square" rtlCol="0">
            <a:spAutoFit/>
          </a:bodyPr>
          <a:lstStyle/>
          <a:p>
            <a:r>
              <a:rPr lang="en-US" dirty="0"/>
              <a:t>Note: You can also do the exercises on your laptop if </a:t>
            </a:r>
            <a:r>
              <a:rPr lang="en-US" dirty="0" err="1"/>
              <a:t>OpenMP</a:t>
            </a:r>
            <a:r>
              <a:rPr lang="en-US" dirty="0"/>
              <a:t> is enabled. For example, on a Mac this can be done with homebrew or </a:t>
            </a:r>
            <a:r>
              <a:rPr lang="en-US" dirty="0" err="1"/>
              <a:t>MacPorts</a:t>
            </a:r>
            <a:r>
              <a:rPr lang="en-US" dirty="0"/>
              <a:t>. Installation instructions are provided at the end of the slide set.</a:t>
            </a:r>
          </a:p>
        </p:txBody>
      </p:sp>
      <p:sp>
        <p:nvSpPr>
          <p:cNvPr id="7" name="TextBox 6">
            <a:extLst>
              <a:ext uri="{FF2B5EF4-FFF2-40B4-BE49-F238E27FC236}">
                <a16:creationId xmlns:a16="http://schemas.microsoft.com/office/drawing/2014/main" id="{85B8C7BB-077B-7D44-8A2C-AFEAA6156893}"/>
              </a:ext>
            </a:extLst>
          </p:cNvPr>
          <p:cNvSpPr txBox="1"/>
          <p:nvPr/>
        </p:nvSpPr>
        <p:spPr>
          <a:xfrm>
            <a:off x="2041200" y="5146238"/>
            <a:ext cx="7849328" cy="369332"/>
          </a:xfrm>
          <a:prstGeom prst="rect">
            <a:avLst/>
          </a:prstGeom>
          <a:noFill/>
        </p:spPr>
        <p:txBody>
          <a:bodyPr wrap="none" rtlCol="0">
            <a:spAutoFit/>
          </a:bodyPr>
          <a:lstStyle/>
          <a:p>
            <a:r>
              <a:rPr lang="en-US" b="1" dirty="0">
                <a:solidFill>
                  <a:srgbClr val="3F26FB"/>
                </a:solidFill>
              </a:rPr>
              <a:t>THANK YOU NERSC and their sponsor, the US DOE Office of Science.</a:t>
            </a:r>
          </a:p>
        </p:txBody>
      </p:sp>
      <p:sp>
        <p:nvSpPr>
          <p:cNvPr id="9" name="TextBox 8">
            <a:extLst>
              <a:ext uri="{FF2B5EF4-FFF2-40B4-BE49-F238E27FC236}">
                <a16:creationId xmlns:a16="http://schemas.microsoft.com/office/drawing/2014/main" id="{4D96524E-43EB-354E-AC82-A9B7DC6C6FD1}"/>
              </a:ext>
            </a:extLst>
          </p:cNvPr>
          <p:cNvSpPr txBox="1"/>
          <p:nvPr/>
        </p:nvSpPr>
        <p:spPr>
          <a:xfrm>
            <a:off x="1524000" y="6553201"/>
            <a:ext cx="4682402" cy="276999"/>
          </a:xfrm>
          <a:prstGeom prst="rect">
            <a:avLst/>
          </a:prstGeom>
          <a:noFill/>
        </p:spPr>
        <p:txBody>
          <a:bodyPr wrap="square" rtlCol="0">
            <a:spAutoFit/>
          </a:bodyPr>
          <a:lstStyle/>
          <a:p>
            <a:r>
              <a:rPr lang="en-US" sz="1200" dirty="0"/>
              <a:t>*KNL: Intel® Xeon Phi™ processor 7250 with 68 cores @ 1.4 GHz </a:t>
            </a:r>
          </a:p>
        </p:txBody>
      </p:sp>
      <p:sp>
        <p:nvSpPr>
          <p:cNvPr id="10" name="TextBox 9">
            <a:extLst>
              <a:ext uri="{FF2B5EF4-FFF2-40B4-BE49-F238E27FC236}">
                <a16:creationId xmlns:a16="http://schemas.microsoft.com/office/drawing/2014/main" id="{5D9DFEB3-E4B0-C743-B70C-7046772437E5}"/>
              </a:ext>
            </a:extLst>
          </p:cNvPr>
          <p:cNvSpPr txBox="1"/>
          <p:nvPr/>
        </p:nvSpPr>
        <p:spPr>
          <a:xfrm>
            <a:off x="6206402" y="6567101"/>
            <a:ext cx="4682402" cy="276999"/>
          </a:xfrm>
          <a:prstGeom prst="rect">
            <a:avLst/>
          </a:prstGeom>
          <a:noFill/>
        </p:spPr>
        <p:txBody>
          <a:bodyPr wrap="square" rtlCol="0">
            <a:spAutoFit/>
          </a:bodyPr>
          <a:lstStyle/>
          <a:p>
            <a:r>
              <a:rPr lang="en-US" sz="1200" dirty="0"/>
              <a:t>*Haswell: Intel® Xeon™ processor E5-2698 v3 @ 2.3 GHz </a:t>
            </a:r>
          </a:p>
        </p:txBody>
      </p:sp>
    </p:spTree>
    <p:extLst>
      <p:ext uri="{BB962C8B-B14F-4D97-AF65-F5344CB8AC3E}">
        <p14:creationId xmlns:p14="http://schemas.microsoft.com/office/powerpoint/2010/main" val="17363068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1A195FC-EC57-49F2-874F-27D0974A220D}" type="slidenum">
              <a:rPr lang="zh-CN" altLang="en-US"/>
              <a:pPr>
                <a:defRPr/>
              </a:pPr>
              <a:t>40</a:t>
            </a:fld>
            <a:endParaRPr lang="en-US" altLang="zh-CN"/>
          </a:p>
        </p:txBody>
      </p:sp>
      <p:sp>
        <p:nvSpPr>
          <p:cNvPr id="33795" name="Rectangle 2"/>
          <p:cNvSpPr>
            <a:spLocks noGrp="1" noChangeArrowheads="1"/>
          </p:cNvSpPr>
          <p:nvPr>
            <p:ph type="title"/>
          </p:nvPr>
        </p:nvSpPr>
        <p:spPr/>
        <p:txBody>
          <a:bodyPr/>
          <a:lstStyle/>
          <a:p>
            <a:pPr eaLnBrk="1" hangingPunct="1"/>
            <a:r>
              <a:rPr lang="en-US" dirty="0"/>
              <a:t>Exercise</a:t>
            </a:r>
          </a:p>
        </p:txBody>
      </p:sp>
      <p:sp>
        <p:nvSpPr>
          <p:cNvPr id="33796" name="Rectangle 3"/>
          <p:cNvSpPr>
            <a:spLocks noGrp="1" noChangeArrowheads="1"/>
          </p:cNvSpPr>
          <p:nvPr>
            <p:ph type="body" idx="1"/>
          </p:nvPr>
        </p:nvSpPr>
        <p:spPr>
          <a:xfrm>
            <a:off x="358346" y="992404"/>
            <a:ext cx="11611402" cy="5754853"/>
          </a:xfrm>
        </p:spPr>
        <p:txBody>
          <a:bodyPr/>
          <a:lstStyle/>
          <a:p>
            <a:pPr eaLnBrk="1" hangingPunct="1"/>
            <a:r>
              <a:rPr lang="en-US" sz="2000" dirty="0"/>
              <a:t>In your first Pi program, you probably used an array to create space for each thread to store its partial sum.</a:t>
            </a:r>
          </a:p>
          <a:p>
            <a:pPr eaLnBrk="1" hangingPunct="1"/>
            <a:r>
              <a:rPr lang="en-US" sz="2000" dirty="0"/>
              <a:t>If array elements happen to share a cache line, this leads to false sharing.</a:t>
            </a:r>
          </a:p>
          <a:p>
            <a:pPr lvl="2" eaLnBrk="1" hangingPunct="1"/>
            <a:r>
              <a:rPr lang="en-US" dirty="0"/>
              <a:t>Non-shared data in the same cache line so each update invalidates the cache line … in essence “sloshing independent data” back and forth between threads.</a:t>
            </a:r>
          </a:p>
          <a:p>
            <a:pPr lvl="2" eaLnBrk="1" hangingPunct="1"/>
            <a:endParaRPr lang="en-US" dirty="0"/>
          </a:p>
          <a:p>
            <a:pPr lvl="2" eaLnBrk="1" hangingPunct="1"/>
            <a:endParaRPr lang="en-US" dirty="0"/>
          </a:p>
          <a:p>
            <a:pPr eaLnBrk="1" hangingPunct="1"/>
            <a:r>
              <a:rPr lang="en-US" sz="2000" dirty="0"/>
              <a:t>Modify your “pi program” to avoid false sharing due to the partial sum array.</a:t>
            </a:r>
          </a:p>
          <a:p>
            <a:pPr marL="690562" lvl="2" indent="0" eaLnBrk="1" hangingPunct="1">
              <a:buNone/>
            </a:pPr>
            <a:r>
              <a:rPr lang="en-US" sz="2000" dirty="0" err="1"/>
              <a:t>int</a:t>
            </a:r>
            <a:r>
              <a:rPr lang="en-US" sz="2000" dirty="0"/>
              <a:t> </a:t>
            </a:r>
            <a:r>
              <a:rPr lang="en-US" sz="2000" dirty="0" err="1"/>
              <a:t>omp_get_num_threads</a:t>
            </a:r>
            <a:r>
              <a:rPr lang="en-US" sz="2000" dirty="0"/>
              <a:t>();	</a:t>
            </a:r>
          </a:p>
          <a:p>
            <a:pPr marL="690562" lvl="2" indent="0" eaLnBrk="1" hangingPunct="1">
              <a:buNone/>
            </a:pPr>
            <a:r>
              <a:rPr lang="en-US" sz="2000" dirty="0" err="1"/>
              <a:t>int</a:t>
            </a:r>
            <a:r>
              <a:rPr lang="en-US" sz="2000" dirty="0"/>
              <a:t> </a:t>
            </a:r>
            <a:r>
              <a:rPr lang="en-US" sz="2000" dirty="0" err="1"/>
              <a:t>omp_get_thread_num</a:t>
            </a:r>
            <a:r>
              <a:rPr lang="en-US" sz="2000" dirty="0"/>
              <a:t>();</a:t>
            </a:r>
          </a:p>
          <a:p>
            <a:pPr marL="690562" lvl="2" indent="0" eaLnBrk="1" hangingPunct="1">
              <a:buNone/>
            </a:pPr>
            <a:r>
              <a:rPr lang="en-US" sz="2000" dirty="0"/>
              <a:t>double </a:t>
            </a:r>
            <a:r>
              <a:rPr lang="en-US" sz="2000" dirty="0" err="1"/>
              <a:t>omp_get_wtime</a:t>
            </a:r>
            <a:r>
              <a:rPr lang="en-US" sz="2000" dirty="0"/>
              <a:t>();</a:t>
            </a:r>
          </a:p>
          <a:p>
            <a:pPr marL="690562" lvl="2" indent="0" eaLnBrk="1" hangingPunct="1">
              <a:buNone/>
            </a:pPr>
            <a:r>
              <a:rPr lang="en-US" sz="2000" dirty="0" err="1"/>
              <a:t>omp_set_num_threads</a:t>
            </a:r>
            <a:r>
              <a:rPr lang="en-US" sz="2000" dirty="0"/>
              <a:t>();</a:t>
            </a:r>
          </a:p>
          <a:p>
            <a:pPr marL="690562" lvl="2" indent="0" eaLnBrk="1" hangingPunct="1">
              <a:buNone/>
            </a:pPr>
            <a:r>
              <a:rPr lang="en-US" sz="2000" dirty="0"/>
              <a:t>#pragma parallel</a:t>
            </a:r>
          </a:p>
          <a:p>
            <a:pPr marL="690562" lvl="2" indent="0" eaLnBrk="1" hangingPunct="1">
              <a:buNone/>
            </a:pPr>
            <a:r>
              <a:rPr lang="en-US" sz="2000" dirty="0"/>
              <a:t>#pragma critical</a:t>
            </a:r>
          </a:p>
          <a:p>
            <a:pPr eaLnBrk="1" hangingPunct="1"/>
            <a:endParaRPr lang="en-US" dirty="0"/>
          </a:p>
        </p:txBody>
      </p:sp>
    </p:spTree>
    <p:extLst>
      <p:ext uri="{BB962C8B-B14F-4D97-AF65-F5344CB8AC3E}">
        <p14:creationId xmlns:p14="http://schemas.microsoft.com/office/powerpoint/2010/main" val="31330003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PI Program with False Sharing</a:t>
            </a:r>
          </a:p>
        </p:txBody>
      </p:sp>
      <p:sp>
        <p:nvSpPr>
          <p:cNvPr id="8" name="TextBox 7"/>
          <p:cNvSpPr txBox="1"/>
          <p:nvPr/>
        </p:nvSpPr>
        <p:spPr>
          <a:xfrm>
            <a:off x="7685903" y="5016845"/>
            <a:ext cx="2792628" cy="1200329"/>
          </a:xfrm>
          <a:prstGeom prst="rect">
            <a:avLst/>
          </a:prstGeom>
          <a:noFill/>
        </p:spPr>
        <p:txBody>
          <a:bodyPr wrap="square" rtlCol="0">
            <a:spAutoFit/>
          </a:bodyPr>
          <a:lstStyle/>
          <a:p>
            <a:pPr algn="l"/>
            <a:r>
              <a:rPr lang="en-US" sz="1200" dirty="0">
                <a:solidFill>
                  <a:srgbClr val="000000"/>
                </a:solidFill>
                <a:latin typeface="Arial" pitchFamily="34" charset="0"/>
                <a:ea typeface="ＭＳ Ｐゴシック" pitchFamily="34" charset="-128"/>
              </a:rPr>
              <a:t>*Intel compiler (</a:t>
            </a:r>
            <a:r>
              <a:rPr lang="en-US" sz="1200" dirty="0" err="1">
                <a:solidFill>
                  <a:srgbClr val="000000"/>
                </a:solidFill>
                <a:latin typeface="Arial" pitchFamily="34" charset="0"/>
                <a:ea typeface="ＭＳ Ｐゴシック" pitchFamily="34" charset="-128"/>
              </a:rPr>
              <a:t>icpc</a:t>
            </a:r>
            <a:r>
              <a:rPr lang="en-US" sz="1200" dirty="0">
                <a:solidFill>
                  <a:srgbClr val="000000"/>
                </a:solidFill>
                <a:latin typeface="Arial" pitchFamily="34" charset="0"/>
                <a:ea typeface="ＭＳ Ｐゴシック" pitchFamily="34" charset="-128"/>
              </a:rPr>
              <a:t>) with no optimization on Apple OS X 10.7.3 with a dual core (four HW thread) Intel® </a:t>
            </a:r>
            <a:r>
              <a:rPr lang="en-US" sz="1200" dirty="0" err="1">
                <a:solidFill>
                  <a:srgbClr val="000000"/>
                </a:solidFill>
                <a:latin typeface="Arial" pitchFamily="34" charset="0"/>
                <a:ea typeface="ＭＳ Ｐゴシック" pitchFamily="34" charset="-128"/>
              </a:rPr>
              <a:t>Core</a:t>
            </a:r>
            <a:r>
              <a:rPr lang="en-US" sz="1200" baseline="30000" dirty="0" err="1">
                <a:solidFill>
                  <a:srgbClr val="000000"/>
                </a:solidFill>
                <a:latin typeface="Arial" pitchFamily="34" charset="0"/>
                <a:ea typeface="ＭＳ Ｐゴシック" pitchFamily="34" charset="-128"/>
              </a:rPr>
              <a:t>TM</a:t>
            </a:r>
            <a:r>
              <a:rPr lang="en-US" sz="1200" dirty="0">
                <a:solidFill>
                  <a:srgbClr val="000000"/>
                </a:solidFill>
                <a:latin typeface="Arial" pitchFamily="34" charset="0"/>
                <a:ea typeface="ＭＳ Ｐゴシック" pitchFamily="34" charset="-128"/>
              </a:rPr>
              <a:t> i5 processor at 1.7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 and 4 </a:t>
            </a:r>
            <a:r>
              <a:rPr lang="en-US" sz="1200" dirty="0" err="1">
                <a:solidFill>
                  <a:srgbClr val="000000"/>
                </a:solidFill>
                <a:latin typeface="Arial" pitchFamily="34" charset="0"/>
                <a:ea typeface="ＭＳ Ｐゴシック" pitchFamily="34" charset="-128"/>
              </a:rPr>
              <a:t>Gbyte</a:t>
            </a:r>
            <a:r>
              <a:rPr lang="en-US" sz="1200" dirty="0">
                <a:solidFill>
                  <a:srgbClr val="000000"/>
                </a:solidFill>
                <a:latin typeface="Arial" pitchFamily="34" charset="0"/>
                <a:ea typeface="ＭＳ Ｐゴシック" pitchFamily="34" charset="-128"/>
              </a:rPr>
              <a:t> DDR3 memory at 1.333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a:t>
            </a:r>
          </a:p>
        </p:txBody>
      </p:sp>
      <p:graphicFrame>
        <p:nvGraphicFramePr>
          <p:cNvPr id="5" name="Table 4"/>
          <p:cNvGraphicFramePr>
            <a:graphicFrameLocks noGrp="1"/>
          </p:cNvGraphicFramePr>
          <p:nvPr>
            <p:extLst>
              <p:ext uri="{D42A27DB-BD31-4B8C-83A1-F6EECF244321}">
                <p14:modId xmlns:p14="http://schemas.microsoft.com/office/powerpoint/2010/main" val="285034150"/>
              </p:ext>
            </p:extLst>
          </p:nvPr>
        </p:nvGraphicFramePr>
        <p:xfrm>
          <a:off x="7941573" y="2740215"/>
          <a:ext cx="2029472" cy="217651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extLst>
                  <a:ext uri="{0D108BD9-81ED-4DB2-BD59-A6C34878D82A}">
                    <a16:rowId xmlns:a16="http://schemas.microsoft.com/office/drawing/2014/main" val="10004"/>
                  </a:ext>
                </a:extLst>
              </a:tr>
            </a:tbl>
          </a:graphicData>
        </a:graphic>
      </p:graphicFrame>
      <p:sp>
        <p:nvSpPr>
          <p:cNvPr id="10" name="Rectangle 3"/>
          <p:cNvSpPr txBox="1">
            <a:spLocks noChangeArrowheads="1"/>
          </p:cNvSpPr>
          <p:nvPr/>
        </p:nvSpPr>
        <p:spPr>
          <a:xfrm>
            <a:off x="269071" y="767213"/>
            <a:ext cx="9887454"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sp>
        <p:nvSpPr>
          <p:cNvPr id="3" name="TextBox 2"/>
          <p:cNvSpPr txBox="1"/>
          <p:nvPr/>
        </p:nvSpPr>
        <p:spPr>
          <a:xfrm>
            <a:off x="6634463" y="1345013"/>
            <a:ext cx="5412773" cy="1015663"/>
          </a:xfrm>
          <a:prstGeom prst="rect">
            <a:avLst/>
          </a:prstGeom>
          <a:solidFill>
            <a:srgbClr val="E9FFDD"/>
          </a:solidFill>
          <a:ln w="25400">
            <a:solidFill>
              <a:schemeClr val="bg2"/>
            </a:solidFill>
          </a:ln>
        </p:spPr>
        <p:txBody>
          <a:bodyPr wrap="square" rtlCol="0">
            <a:spAutoFit/>
          </a:bodyPr>
          <a:lstStyle/>
          <a:p>
            <a:r>
              <a:rPr lang="en-US" sz="2000" dirty="0">
                <a:solidFill>
                  <a:srgbClr val="000000"/>
                </a:solidFill>
              </a:rPr>
              <a:t>Recall that promoting sum to an array made the coding easy, but led to false sharing and poor performance.</a:t>
            </a:r>
          </a:p>
        </p:txBody>
      </p:sp>
      <p:pic>
        <p:nvPicPr>
          <p:cNvPr id="9" name="Picture 8">
            <a:extLst>
              <a:ext uri="{FF2B5EF4-FFF2-40B4-BE49-F238E27FC236}">
                <a16:creationId xmlns:a16="http://schemas.microsoft.com/office/drawing/2014/main" id="{7B469222-707E-764F-9AD4-04151F175D81}"/>
              </a:ext>
            </a:extLst>
          </p:cNvPr>
          <p:cNvPicPr>
            <a:picLocks noChangeAspect="1"/>
          </p:cNvPicPr>
          <p:nvPr/>
        </p:nvPicPr>
        <p:blipFill>
          <a:blip r:embed="rId2"/>
          <a:stretch>
            <a:fillRect/>
          </a:stretch>
        </p:blipFill>
        <p:spPr>
          <a:xfrm>
            <a:off x="269071" y="1226923"/>
            <a:ext cx="6114189" cy="5570180"/>
          </a:xfrm>
          <a:prstGeom prst="rect">
            <a:avLst/>
          </a:prstGeom>
          <a:solidFill>
            <a:srgbClr val="EAF3FC"/>
          </a:solidFill>
          <a:ln>
            <a:solidFill>
              <a:schemeClr val="bg2"/>
            </a:solidFill>
          </a:ln>
        </p:spPr>
      </p:pic>
    </p:spTree>
    <p:extLst>
      <p:ext uri="{BB962C8B-B14F-4D97-AF65-F5344CB8AC3E}">
        <p14:creationId xmlns:p14="http://schemas.microsoft.com/office/powerpoint/2010/main" val="294587227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42</a:t>
            </a:fld>
            <a:endParaRPr lang="en-US" altLang="zh-CN" dirty="0">
              <a:solidFill>
                <a:srgbClr val="000000"/>
              </a:solidFill>
            </a:endParaRPr>
          </a:p>
        </p:txBody>
      </p:sp>
      <p:sp>
        <p:nvSpPr>
          <p:cNvPr id="131075" name="Rectangle 2"/>
          <p:cNvSpPr>
            <a:spLocks noChangeArrowheads="1"/>
          </p:cNvSpPr>
          <p:nvPr/>
        </p:nvSpPr>
        <p:spPr bwMode="auto">
          <a:xfrm>
            <a:off x="1794642" y="723900"/>
            <a:ext cx="7337002" cy="5632953"/>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solidFill>
                  <a:srgbClr val="740000"/>
                </a:solidFill>
                <a:latin typeface="Arial Unicode MS" pitchFamily="34" charset="-128"/>
                <a:ea typeface="ＭＳ Ｐゴシック" pitchFamily="34" charset="-128"/>
              </a:rPr>
              <a:t> #include &lt;</a:t>
            </a:r>
            <a:r>
              <a:rPr lang="en-US" altLang="zh-CN" dirty="0" err="1">
                <a:solidFill>
                  <a:srgbClr val="740000"/>
                </a:solidFill>
                <a:latin typeface="Arial Unicode MS" pitchFamily="34" charset="-128"/>
                <a:ea typeface="ＭＳ Ｐゴシック" pitchFamily="34" charset="-128"/>
              </a:rPr>
              <a:t>omp.h</a:t>
            </a:r>
            <a:r>
              <a:rPr lang="en-US" altLang="zh-CN" dirty="0">
                <a:solidFill>
                  <a:srgbClr val="740000"/>
                </a:solidFill>
                <a:latin typeface="Arial Unicode MS" pitchFamily="34" charset="-128"/>
                <a:ea typeface="ＭＳ Ｐゴシック" pitchFamily="34" charset="-128"/>
              </a:rPr>
              <a:t>&gt;</a:t>
            </a:r>
          </a:p>
          <a:p>
            <a:pPr algn="l" eaLnBrk="0" hangingPunct="0"/>
            <a:r>
              <a:rPr lang="en-US" altLang="zh-CN" dirty="0">
                <a:solidFill>
                  <a:srgbClr val="000000"/>
                </a:solidFill>
                <a:latin typeface="Arial Unicode MS" pitchFamily="34" charset="-128"/>
                <a:ea typeface="ＭＳ Ｐゴシック" pitchFamily="34" charset="-128"/>
              </a:rPr>
              <a:t> static long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 100000;         double step;</a:t>
            </a:r>
          </a:p>
          <a:p>
            <a:pPr algn="l" eaLnBrk="0" hangingPunct="0"/>
            <a:r>
              <a:rPr lang="en-US" altLang="zh-CN" dirty="0">
                <a:solidFill>
                  <a:srgbClr val="740000"/>
                </a:solidFill>
                <a:latin typeface="Arial Unicode MS" pitchFamily="34" charset="-128"/>
                <a:ea typeface="ＭＳ Ｐゴシック" pitchFamily="34" charset="-128"/>
              </a:rPr>
              <a:t> #define NUM_THREADS 2</a:t>
            </a:r>
          </a:p>
          <a:p>
            <a:pPr algn="l" eaLnBrk="0" hangingPunct="0"/>
            <a:r>
              <a:rPr lang="en-US" altLang="zh-CN" dirty="0">
                <a:solidFill>
                  <a:srgbClr val="000000"/>
                </a:solidFill>
                <a:latin typeface="Arial Unicode MS" pitchFamily="34" charset="-128"/>
                <a:ea typeface="ＭＳ Ｐゴシック" pitchFamily="34" charset="-128"/>
              </a:rPr>
              <a:t> void main ()</a:t>
            </a:r>
          </a:p>
          <a:p>
            <a:pPr algn="l" eaLnBrk="0" hangingPunct="0"/>
            <a:r>
              <a:rPr lang="en-US" altLang="zh-CN" dirty="0">
                <a:solidFill>
                  <a:srgbClr val="000000"/>
                </a:solidFill>
                <a:latin typeface="Arial Unicode MS" pitchFamily="34" charset="-128"/>
                <a:ea typeface="ＭＳ Ｐゴシック" pitchFamily="34" charset="-128"/>
              </a:rPr>
              <a:t> {  int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double  pi=0.0;	  step = 1.0/(double)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a:t>
            </a: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omp_set_num_threads</a:t>
            </a:r>
            <a:r>
              <a:rPr lang="en-US" altLang="zh-CN" dirty="0">
                <a:solidFill>
                  <a:srgbClr val="740000"/>
                </a:solidFill>
                <a:latin typeface="Arial Unicode MS" pitchFamily="34" charset="-128"/>
                <a:ea typeface="ＭＳ Ｐゴシック" pitchFamily="34" charset="-128"/>
              </a:rPr>
              <a:t>(NUM_THREADS);</a:t>
            </a:r>
          </a:p>
          <a:p>
            <a:pPr algn="l"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parallel</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int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 id,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double x, sum;</a:t>
            </a:r>
          </a:p>
          <a:p>
            <a:pPr eaLnBrk="0" hangingPunct="0"/>
            <a:r>
              <a:rPr lang="en-US" altLang="zh-CN" dirty="0">
                <a:solidFill>
                  <a:srgbClr val="740000"/>
                </a:solidFill>
                <a:latin typeface="Arial Unicode MS" pitchFamily="34" charset="-128"/>
                <a:ea typeface="ＭＳ Ｐゴシック" pitchFamily="34" charset="-128"/>
              </a:rPr>
              <a:t>        id = </a:t>
            </a:r>
            <a:r>
              <a:rPr lang="en-US" altLang="zh-CN" dirty="0" err="1">
                <a:solidFill>
                  <a:srgbClr val="740000"/>
                </a:solidFill>
                <a:latin typeface="Arial Unicode MS" pitchFamily="34" charset="-128"/>
                <a:ea typeface="ＭＳ Ｐゴシック" pitchFamily="34" charset="-128"/>
              </a:rPr>
              <a:t>omp_get_thread_num</a:t>
            </a:r>
            <a:r>
              <a:rPr lang="en-US" altLang="zh-CN" dirty="0">
                <a:solidFill>
                  <a:srgbClr val="740000"/>
                </a:solidFill>
                <a:latin typeface="Arial Unicode MS" pitchFamily="34" charset="-128"/>
                <a:ea typeface="ＭＳ Ｐゴシック" pitchFamily="34" charset="-128"/>
              </a:rPr>
              <a:t>();</a:t>
            </a:r>
          </a:p>
          <a:p>
            <a:pPr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nthrds</a:t>
            </a:r>
            <a:r>
              <a:rPr lang="en-US" altLang="zh-CN" dirty="0">
                <a:solidFill>
                  <a:srgbClr val="740000"/>
                </a:solidFill>
                <a:latin typeface="Arial Unicode MS" pitchFamily="34" charset="-128"/>
                <a:ea typeface="ＭＳ Ｐゴシック" pitchFamily="34" charset="-128"/>
              </a:rPr>
              <a:t> = </a:t>
            </a:r>
            <a:r>
              <a:rPr lang="en-US" altLang="zh-CN" dirty="0" err="1">
                <a:solidFill>
                  <a:srgbClr val="740000"/>
                </a:solidFill>
                <a:latin typeface="Arial Unicode MS" pitchFamily="34" charset="-128"/>
                <a:ea typeface="ＭＳ Ｐゴシック" pitchFamily="34" charset="-128"/>
              </a:rPr>
              <a:t>omp_get_num_threads</a:t>
            </a:r>
            <a:r>
              <a:rPr lang="en-US" altLang="zh-CN" dirty="0">
                <a:solidFill>
                  <a:srgbClr val="740000"/>
                </a:solidFill>
                <a:latin typeface="Arial Unicode MS" pitchFamily="34" charset="-128"/>
                <a:ea typeface="ＭＳ Ｐゴシック" pitchFamily="34" charset="-128"/>
              </a:rPr>
              <a:t>();</a:t>
            </a:r>
          </a:p>
          <a:p>
            <a:pPr algn="l" eaLnBrk="0" hangingPunct="0"/>
            <a:r>
              <a:rPr lang="en-US" altLang="zh-CN" dirty="0">
                <a:solidFill>
                  <a:srgbClr val="000000"/>
                </a:solidFill>
                <a:latin typeface="Arial Unicode MS" pitchFamily="34" charset="-128"/>
                <a:ea typeface="ＭＳ Ｐゴシック" pitchFamily="34" charset="-128"/>
              </a:rPr>
              <a:t>         if (id == 0)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a:t>
            </a:r>
            <a:endParaRPr lang="en-US" altLang="zh-CN" dirty="0">
              <a:solidFill>
                <a:srgbClr val="740000"/>
              </a:solidFill>
              <a:latin typeface="Arial Unicode MS" pitchFamily="34" charset="-128"/>
              <a:ea typeface="ＭＳ Ｐゴシック" pitchFamily="34" charset="-128"/>
            </a:endParaRP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a:solidFill>
                  <a:srgbClr val="000000"/>
                </a:solidFill>
                <a:latin typeface="Arial Unicode MS" pitchFamily="34" charset="-128"/>
                <a:ea typeface="ＭＳ Ｐゴシック" pitchFamily="34" charset="-128"/>
              </a:rPr>
              <a:t>for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=id, sum=0.0;i&lt;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a:t>
            </a:r>
            <a:r>
              <a:rPr lang="en-US" altLang="zh-CN" dirty="0" err="1">
                <a:solidFill>
                  <a:srgbClr val="000000"/>
                </a:solidFill>
                <a:latin typeface="Arial Unicode MS" pitchFamily="34" charset="-128"/>
                <a:ea typeface="ＭＳ Ｐゴシック" pitchFamily="34" charset="-128"/>
              </a:rPr>
              <a:t>i+nthrds</a:t>
            </a:r>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x = (i+0.5)*step;</a:t>
            </a:r>
          </a:p>
          <a:p>
            <a:pPr algn="l" eaLnBrk="0" hangingPunct="0"/>
            <a:r>
              <a:rPr lang="en-US" altLang="zh-CN" dirty="0">
                <a:solidFill>
                  <a:srgbClr val="000000"/>
                </a:solidFill>
                <a:latin typeface="Arial Unicode MS" pitchFamily="34" charset="-128"/>
                <a:ea typeface="ＭＳ Ｐゴシック" pitchFamily="34" charset="-128"/>
              </a:rPr>
              <a:t>               sum += 4.0/(1.0+x*x);</a:t>
            </a:r>
          </a:p>
          <a:p>
            <a:pPr algn="l" eaLnBrk="0" hangingPunct="0"/>
            <a:r>
              <a:rPr lang="en-US" altLang="zh-CN" dirty="0">
                <a:solidFill>
                  <a:srgbClr val="000000"/>
                </a:solidFill>
                <a:latin typeface="Arial Unicode MS" pitchFamily="34" charset="-128"/>
                <a:ea typeface="ＭＳ Ｐゴシック" pitchFamily="34" charset="-128"/>
              </a:rPr>
              <a:t>          }</a:t>
            </a:r>
          </a:p>
          <a:p>
            <a:pPr algn="l"/>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critical</a:t>
            </a:r>
          </a:p>
          <a:p>
            <a:pPr algn="l"/>
            <a:r>
              <a:rPr lang="en-US" altLang="zh-CN" dirty="0">
                <a:solidFill>
                  <a:srgbClr val="000000"/>
                </a:solidFill>
                <a:latin typeface="Arial Unicode MS" pitchFamily="34" charset="-128"/>
                <a:ea typeface="ＭＳ Ｐゴシック" pitchFamily="34" charset="-128"/>
              </a:rPr>
              <a:t>	   pi += sum * step;</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a:t>
            </a:r>
          </a:p>
        </p:txBody>
      </p:sp>
      <p:sp>
        <p:nvSpPr>
          <p:cNvPr id="131076" name="Rectangle 3"/>
          <p:cNvSpPr>
            <a:spLocks noGrp="1" noChangeArrowheads="1"/>
          </p:cNvSpPr>
          <p:nvPr>
            <p:ph type="title"/>
          </p:nvPr>
        </p:nvSpPr>
        <p:spPr>
          <a:xfrm>
            <a:off x="1794642" y="125953"/>
            <a:ext cx="8762999" cy="443391"/>
          </a:xfrm>
          <a:noFill/>
        </p:spPr>
        <p:txBody>
          <a:bodyPr/>
          <a:lstStyle/>
          <a:p>
            <a:pPr eaLnBrk="1" hangingPunct="1">
              <a:lnSpc>
                <a:spcPct val="89000"/>
              </a:lnSpc>
            </a:pPr>
            <a:r>
              <a:rPr lang="en-US" altLang="zh-CN" sz="2800" dirty="0">
                <a:ea typeface="SimSun" pitchFamily="2" charset="-122"/>
              </a:rPr>
              <a:t>Example:</a:t>
            </a:r>
            <a:r>
              <a:rPr lang="en-US" altLang="zh-CN" sz="2000" dirty="0">
                <a:ea typeface="SimSun" pitchFamily="2" charset="-122"/>
              </a:rPr>
              <a:t> Using a  critical section to remove impact of false sharing </a:t>
            </a:r>
            <a:endParaRPr lang="en-US" altLang="zh-CN" sz="2000" dirty="0">
              <a:solidFill>
                <a:schemeClr val="accent1"/>
              </a:solidFill>
              <a:ea typeface="SimSun" pitchFamily="2" charset="-122"/>
            </a:endParaRPr>
          </a:p>
        </p:txBody>
      </p:sp>
      <p:sp>
        <p:nvSpPr>
          <p:cNvPr id="3496964" name="Text Box 4"/>
          <p:cNvSpPr txBox="1">
            <a:spLocks noChangeArrowheads="1"/>
          </p:cNvSpPr>
          <p:nvPr/>
        </p:nvSpPr>
        <p:spPr bwMode="auto">
          <a:xfrm>
            <a:off x="5775160" y="5175635"/>
            <a:ext cx="5747079" cy="92333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Sum goes </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out of scope</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 beyond the parallel region </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 so you must sum it in here.   Must protect summation into pi in a critical region so updates don</a:t>
            </a:r>
            <a:r>
              <a:rPr lang="en-US" altLang="zh-CN" dirty="0">
                <a:solidFill>
                  <a:srgbClr val="000000"/>
                </a:solidFill>
                <a:latin typeface="Arial"/>
                <a:ea typeface="ＭＳ Ｐゴシック" pitchFamily="34" charset="-128"/>
              </a:rPr>
              <a:t>’</a:t>
            </a:r>
            <a:r>
              <a:rPr lang="en-US" altLang="zh-CN" dirty="0">
                <a:solidFill>
                  <a:srgbClr val="000000"/>
                </a:solidFill>
                <a:latin typeface="Arial Unicode MS" pitchFamily="34" charset="-128"/>
                <a:ea typeface="ＭＳ Ｐゴシック" pitchFamily="34" charset="-128"/>
              </a:rPr>
              <a:t>t conflict</a:t>
            </a:r>
          </a:p>
        </p:txBody>
      </p:sp>
      <p:sp>
        <p:nvSpPr>
          <p:cNvPr id="131078" name="Line 5"/>
          <p:cNvSpPr>
            <a:spLocks noChangeShapeType="1"/>
          </p:cNvSpPr>
          <p:nvPr/>
        </p:nvSpPr>
        <p:spPr bwMode="auto">
          <a:xfrm flipH="1">
            <a:off x="4810561" y="5565597"/>
            <a:ext cx="944855" cy="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3496967" name="Text Box 7"/>
          <p:cNvSpPr txBox="1">
            <a:spLocks noChangeArrowheads="1"/>
          </p:cNvSpPr>
          <p:nvPr/>
        </p:nvSpPr>
        <p:spPr bwMode="auto">
          <a:xfrm>
            <a:off x="7302842" y="4466280"/>
            <a:ext cx="3274541" cy="369332"/>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No array, so no false sharing. </a:t>
            </a:r>
          </a:p>
        </p:txBody>
      </p:sp>
      <p:sp>
        <p:nvSpPr>
          <p:cNvPr id="3496969" name="Text Box 9"/>
          <p:cNvSpPr txBox="1">
            <a:spLocks noChangeArrowheads="1"/>
          </p:cNvSpPr>
          <p:nvPr/>
        </p:nvSpPr>
        <p:spPr bwMode="auto">
          <a:xfrm>
            <a:off x="7198368" y="2709360"/>
            <a:ext cx="3665838" cy="646331"/>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Create a scalar local to each thread to accumulate partial sums.</a:t>
            </a:r>
          </a:p>
        </p:txBody>
      </p:sp>
      <p:sp>
        <p:nvSpPr>
          <p:cNvPr id="131081" name="Line 10"/>
          <p:cNvSpPr>
            <a:spLocks noChangeShapeType="1"/>
          </p:cNvSpPr>
          <p:nvPr/>
        </p:nvSpPr>
        <p:spPr bwMode="auto">
          <a:xfrm flipH="1">
            <a:off x="5657891" y="3037180"/>
            <a:ext cx="1540477" cy="87313"/>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13" name="Line 10">
            <a:extLst>
              <a:ext uri="{FF2B5EF4-FFF2-40B4-BE49-F238E27FC236}">
                <a16:creationId xmlns:a16="http://schemas.microsoft.com/office/drawing/2014/main" id="{07F3023F-DB12-A64E-BE0E-9BE936C61E98}"/>
              </a:ext>
            </a:extLst>
          </p:cNvPr>
          <p:cNvSpPr>
            <a:spLocks noChangeShapeType="1"/>
          </p:cNvSpPr>
          <p:nvPr/>
        </p:nvSpPr>
        <p:spPr bwMode="auto">
          <a:xfrm flipH="1">
            <a:off x="5100242" y="4658369"/>
            <a:ext cx="2202600" cy="87313"/>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203232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4E084C-4360-AA4C-BCC1-8B1EE7ECB9B9}"/>
              </a:ext>
            </a:extLst>
          </p:cNvPr>
          <p:cNvPicPr>
            <a:picLocks noChangeAspect="1"/>
          </p:cNvPicPr>
          <p:nvPr/>
        </p:nvPicPr>
        <p:blipFill>
          <a:blip r:embed="rId2"/>
          <a:stretch>
            <a:fillRect/>
          </a:stretch>
        </p:blipFill>
        <p:spPr>
          <a:xfrm>
            <a:off x="571500" y="1348485"/>
            <a:ext cx="6355835" cy="4937318"/>
          </a:xfrm>
          <a:prstGeom prst="rect">
            <a:avLst/>
          </a:prstGeom>
          <a:ln>
            <a:solidFill>
              <a:schemeClr val="tx1"/>
            </a:solidFill>
          </a:ln>
        </p:spPr>
      </p:pic>
      <p:sp>
        <p:nvSpPr>
          <p:cNvPr id="2" name="Title 1"/>
          <p:cNvSpPr>
            <a:spLocks noGrp="1"/>
          </p:cNvSpPr>
          <p:nvPr>
            <p:ph type="title"/>
          </p:nvPr>
        </p:nvSpPr>
        <p:spPr>
          <a:xfrm>
            <a:off x="218090" y="204916"/>
            <a:ext cx="10983384" cy="889000"/>
          </a:xfrm>
        </p:spPr>
        <p:txBody>
          <a:bodyPr/>
          <a:lstStyle/>
          <a:p>
            <a:pPr algn="l"/>
            <a:r>
              <a:rPr lang="en-US" dirty="0"/>
              <a:t>Results*: pi program critical section</a:t>
            </a:r>
          </a:p>
        </p:txBody>
      </p:sp>
      <p:sp>
        <p:nvSpPr>
          <p:cNvPr id="8" name="TextBox 7"/>
          <p:cNvSpPr txBox="1"/>
          <p:nvPr/>
        </p:nvSpPr>
        <p:spPr>
          <a:xfrm>
            <a:off x="7459556" y="4678109"/>
            <a:ext cx="4658496" cy="646331"/>
          </a:xfrm>
          <a:prstGeom prst="rect">
            <a:avLst/>
          </a:prstGeom>
          <a:noFill/>
        </p:spPr>
        <p:txBody>
          <a:bodyPr wrap="square" rtlCol="0">
            <a:spAutoFit/>
          </a:bodyPr>
          <a:lstStyle/>
          <a:p>
            <a:pPr algn="l"/>
            <a:r>
              <a:rPr lang="en-US" sz="1200" dirty="0">
                <a:solidFill>
                  <a:srgbClr val="000000"/>
                </a:solidFill>
                <a:latin typeface="Arial" pitchFamily="34" charset="0"/>
                <a:ea typeface="ＭＳ Ｐゴシック" pitchFamily="34" charset="-128"/>
              </a:rPr>
              <a:t>*Intel compiler (</a:t>
            </a:r>
            <a:r>
              <a:rPr lang="en-US" sz="1200" dirty="0" err="1">
                <a:solidFill>
                  <a:srgbClr val="000000"/>
                </a:solidFill>
                <a:latin typeface="Arial" pitchFamily="34" charset="0"/>
                <a:ea typeface="ＭＳ Ｐゴシック" pitchFamily="34" charset="-128"/>
              </a:rPr>
              <a:t>icpc</a:t>
            </a:r>
            <a:r>
              <a:rPr lang="en-US" sz="1200" dirty="0">
                <a:solidFill>
                  <a:srgbClr val="000000"/>
                </a:solidFill>
                <a:latin typeface="Arial" pitchFamily="34" charset="0"/>
                <a:ea typeface="ＭＳ Ｐゴシック" pitchFamily="34" charset="-128"/>
              </a:rPr>
              <a:t>) with no optimization on Apple OS X 10.7.3 with a dual core (four HW thread) Intel® </a:t>
            </a:r>
            <a:r>
              <a:rPr lang="en-US" sz="1200" dirty="0" err="1">
                <a:solidFill>
                  <a:srgbClr val="000000"/>
                </a:solidFill>
                <a:latin typeface="Arial" pitchFamily="34" charset="0"/>
                <a:ea typeface="ＭＳ Ｐゴシック" pitchFamily="34" charset="-128"/>
              </a:rPr>
              <a:t>Core</a:t>
            </a:r>
            <a:r>
              <a:rPr lang="en-US" sz="1200" baseline="30000" dirty="0" err="1">
                <a:solidFill>
                  <a:srgbClr val="000000"/>
                </a:solidFill>
                <a:latin typeface="Arial" pitchFamily="34" charset="0"/>
                <a:ea typeface="ＭＳ Ｐゴシック" pitchFamily="34" charset="-128"/>
              </a:rPr>
              <a:t>TM</a:t>
            </a:r>
            <a:r>
              <a:rPr lang="en-US" sz="1200" dirty="0">
                <a:solidFill>
                  <a:srgbClr val="000000"/>
                </a:solidFill>
                <a:latin typeface="Arial" pitchFamily="34" charset="0"/>
                <a:ea typeface="ＭＳ Ｐゴシック" pitchFamily="34" charset="-128"/>
              </a:rPr>
              <a:t> i5 processor at 1.7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 and 4 </a:t>
            </a:r>
            <a:r>
              <a:rPr lang="en-US" sz="1200" dirty="0" err="1">
                <a:solidFill>
                  <a:srgbClr val="000000"/>
                </a:solidFill>
                <a:latin typeface="Arial" pitchFamily="34" charset="0"/>
                <a:ea typeface="ＭＳ Ｐゴシック" pitchFamily="34" charset="-128"/>
              </a:rPr>
              <a:t>Gbyte</a:t>
            </a:r>
            <a:r>
              <a:rPr lang="en-US" sz="1200" dirty="0">
                <a:solidFill>
                  <a:srgbClr val="000000"/>
                </a:solidFill>
                <a:latin typeface="Arial" pitchFamily="34" charset="0"/>
                <a:ea typeface="ＭＳ Ｐゴシック" pitchFamily="34" charset="-128"/>
              </a:rPr>
              <a:t> DDR3 memory at 1.333 </a:t>
            </a:r>
            <a:r>
              <a:rPr lang="en-US" sz="1200" dirty="0" err="1">
                <a:solidFill>
                  <a:srgbClr val="000000"/>
                </a:solidFill>
                <a:latin typeface="Arial" pitchFamily="34" charset="0"/>
                <a:ea typeface="ＭＳ Ｐゴシック" pitchFamily="34" charset="-128"/>
              </a:rPr>
              <a:t>Ghz</a:t>
            </a:r>
            <a:r>
              <a:rPr lang="en-US" sz="1200" dirty="0">
                <a:solidFill>
                  <a:srgbClr val="000000"/>
                </a:solidFill>
                <a:latin typeface="Arial" pitchFamily="34" charset="0"/>
                <a:ea typeface="ＭＳ Ｐゴシック" pitchFamily="34" charset="-128"/>
              </a:rPr>
              <a:t>.</a:t>
            </a:r>
          </a:p>
        </p:txBody>
      </p:sp>
      <p:sp>
        <p:nvSpPr>
          <p:cNvPr id="10" name="Rectangle 3"/>
          <p:cNvSpPr txBox="1">
            <a:spLocks noChangeArrowheads="1"/>
          </p:cNvSpPr>
          <p:nvPr/>
        </p:nvSpPr>
        <p:spPr>
          <a:xfrm>
            <a:off x="222252" y="839347"/>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11" name="Table 10"/>
          <p:cNvGraphicFramePr>
            <a:graphicFrameLocks noGrp="1"/>
          </p:cNvGraphicFramePr>
          <p:nvPr>
            <p:extLst>
              <p:ext uri="{D42A27DB-BD31-4B8C-83A1-F6EECF244321}">
                <p14:modId xmlns:p14="http://schemas.microsoft.com/office/powerpoint/2010/main" val="3003057084"/>
              </p:ext>
            </p:extLst>
          </p:nvPr>
        </p:nvGraphicFramePr>
        <p:xfrm>
          <a:off x="7673999" y="2006383"/>
          <a:ext cx="4229610"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gridCol w="1147073">
                  <a:extLst>
                    <a:ext uri="{9D8B030D-6E8A-4147-A177-3AD203B41FA5}">
                      <a16:colId xmlns:a16="http://schemas.microsoft.com/office/drawing/2014/main" val="20003"/>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tc>
                  <a:txBody>
                    <a:bodyPr/>
                    <a:lstStyle/>
                    <a:p>
                      <a:pPr algn="ctr"/>
                      <a:r>
                        <a:rPr lang="en-US" dirty="0"/>
                        <a:t>SPMD critical</a:t>
                      </a:r>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1.87</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tc>
                  <a:txBody>
                    <a:bodyPr/>
                    <a:lstStyle/>
                    <a:p>
                      <a:pPr algn="ctr"/>
                      <a:r>
                        <a:rPr lang="en-US" dirty="0"/>
                        <a:t>1.00</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tc>
                  <a:txBody>
                    <a:bodyPr/>
                    <a:lstStyle/>
                    <a:p>
                      <a:pPr algn="ctr"/>
                      <a:r>
                        <a:rPr lang="en-US" dirty="0"/>
                        <a:t>0.68</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0.53</a:t>
                      </a:r>
                    </a:p>
                  </a:txBody>
                  <a:tcPr>
                    <a:solidFill>
                      <a:srgbClr val="FFFFCC"/>
                    </a:solidFill>
                  </a:tcPr>
                </a:tc>
                <a:extLst>
                  <a:ext uri="{0D108BD9-81ED-4DB2-BD59-A6C34878D82A}">
                    <a16:rowId xmlns:a16="http://schemas.microsoft.com/office/drawing/2014/main" val="10004"/>
                  </a:ext>
                </a:extLst>
              </a:tr>
            </a:tbl>
          </a:graphicData>
        </a:graphic>
      </p:graphicFrame>
      <p:sp>
        <p:nvSpPr>
          <p:cNvPr id="12" name="Slide Number Placeholder 2">
            <a:extLst>
              <a:ext uri="{FF2B5EF4-FFF2-40B4-BE49-F238E27FC236}">
                <a16:creationId xmlns:a16="http://schemas.microsoft.com/office/drawing/2014/main" id="{B404C8A6-E869-CB4A-A76B-333A88BD0B18}"/>
              </a:ext>
            </a:extLst>
          </p:cNvPr>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43</a:t>
            </a:fld>
            <a:endParaRPr lang="en-US" altLang="zh-CN" dirty="0">
              <a:solidFill>
                <a:srgbClr val="000000"/>
              </a:solidFill>
            </a:endParaRPr>
          </a:p>
        </p:txBody>
      </p:sp>
    </p:spTree>
    <p:extLst>
      <p:ext uri="{BB962C8B-B14F-4D97-AF65-F5344CB8AC3E}">
        <p14:creationId xmlns:p14="http://schemas.microsoft.com/office/powerpoint/2010/main" val="310675373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11170508" y="6565907"/>
            <a:ext cx="856736" cy="292093"/>
          </a:xfrm>
        </p:spPr>
        <p:txBody>
          <a:bodyPr/>
          <a:lstStyle/>
          <a:p>
            <a:pPr algn="r">
              <a:defRPr/>
            </a:pPr>
            <a:fld id="{7D5DAD91-353A-4902-8B51-BCF698E02A44}" type="slidenum">
              <a:rPr lang="zh-CN" altLang="en-US">
                <a:solidFill>
                  <a:srgbClr val="000000"/>
                </a:solidFill>
              </a:rPr>
              <a:pPr algn="r">
                <a:defRPr/>
              </a:pPr>
              <a:t>44</a:t>
            </a:fld>
            <a:endParaRPr lang="en-US" altLang="zh-CN" dirty="0">
              <a:solidFill>
                <a:srgbClr val="000000"/>
              </a:solidFill>
            </a:endParaRPr>
          </a:p>
        </p:txBody>
      </p:sp>
      <p:sp>
        <p:nvSpPr>
          <p:cNvPr id="131075" name="Rectangle 2"/>
          <p:cNvSpPr>
            <a:spLocks noChangeArrowheads="1"/>
          </p:cNvSpPr>
          <p:nvPr/>
        </p:nvSpPr>
        <p:spPr bwMode="auto">
          <a:xfrm>
            <a:off x="1658718" y="995749"/>
            <a:ext cx="7337002" cy="5355954"/>
          </a:xfrm>
          <a:prstGeom prst="rect">
            <a:avLst/>
          </a:prstGeom>
          <a:noFill/>
          <a:ln w="9525">
            <a:noFill/>
            <a:miter lim="800000"/>
            <a:headEnd/>
            <a:tailEnd/>
          </a:ln>
        </p:spPr>
        <p:txBody>
          <a:bodyPr wrap="square" lIns="92075" tIns="46038" rIns="92075" bIns="46038">
            <a:spAutoFit/>
          </a:bodyPr>
          <a:lstStyle/>
          <a:p>
            <a:pPr algn="l" eaLnBrk="0" hangingPunct="0"/>
            <a:r>
              <a:rPr lang="en-US" altLang="zh-CN" dirty="0">
                <a:solidFill>
                  <a:srgbClr val="740000"/>
                </a:solidFill>
                <a:latin typeface="Arial Unicode MS" pitchFamily="34" charset="-128"/>
                <a:ea typeface="ＭＳ Ｐゴシック" pitchFamily="34" charset="-128"/>
              </a:rPr>
              <a:t> #include &lt;</a:t>
            </a:r>
            <a:r>
              <a:rPr lang="en-US" altLang="zh-CN" dirty="0" err="1">
                <a:solidFill>
                  <a:srgbClr val="740000"/>
                </a:solidFill>
                <a:latin typeface="Arial Unicode MS" pitchFamily="34" charset="-128"/>
                <a:ea typeface="ＭＳ Ｐゴシック" pitchFamily="34" charset="-128"/>
              </a:rPr>
              <a:t>omp.h</a:t>
            </a:r>
            <a:r>
              <a:rPr lang="en-US" altLang="zh-CN" dirty="0">
                <a:solidFill>
                  <a:srgbClr val="740000"/>
                </a:solidFill>
                <a:latin typeface="Arial Unicode MS" pitchFamily="34" charset="-128"/>
                <a:ea typeface="ＭＳ Ｐゴシック" pitchFamily="34" charset="-128"/>
              </a:rPr>
              <a:t>&gt;</a:t>
            </a:r>
          </a:p>
          <a:p>
            <a:pPr algn="l" eaLnBrk="0" hangingPunct="0"/>
            <a:r>
              <a:rPr lang="en-US" altLang="zh-CN" dirty="0">
                <a:solidFill>
                  <a:srgbClr val="000000"/>
                </a:solidFill>
                <a:latin typeface="Arial Unicode MS" pitchFamily="34" charset="-128"/>
                <a:ea typeface="ＭＳ Ｐゴシック" pitchFamily="34" charset="-128"/>
              </a:rPr>
              <a:t> static long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 100000;         double step;</a:t>
            </a:r>
          </a:p>
          <a:p>
            <a:pPr algn="l" eaLnBrk="0" hangingPunct="0"/>
            <a:r>
              <a:rPr lang="en-US" altLang="zh-CN" dirty="0">
                <a:solidFill>
                  <a:srgbClr val="740000"/>
                </a:solidFill>
                <a:latin typeface="Arial Unicode MS" pitchFamily="34" charset="-128"/>
                <a:ea typeface="ＭＳ Ｐゴシック" pitchFamily="34" charset="-128"/>
              </a:rPr>
              <a:t> #define NUM_THREADS 2</a:t>
            </a:r>
          </a:p>
          <a:p>
            <a:pPr algn="l" eaLnBrk="0" hangingPunct="0"/>
            <a:r>
              <a:rPr lang="en-US" altLang="zh-CN" dirty="0">
                <a:solidFill>
                  <a:srgbClr val="000000"/>
                </a:solidFill>
                <a:latin typeface="Arial Unicode MS" pitchFamily="34" charset="-128"/>
                <a:ea typeface="ＭＳ Ｐゴシック" pitchFamily="34" charset="-128"/>
              </a:rPr>
              <a:t> void main ()</a:t>
            </a:r>
          </a:p>
          <a:p>
            <a:pPr algn="l" eaLnBrk="0" hangingPunct="0"/>
            <a:r>
              <a:rPr lang="en-US" altLang="zh-CN" dirty="0">
                <a:solidFill>
                  <a:srgbClr val="000000"/>
                </a:solidFill>
                <a:latin typeface="Arial Unicode MS" pitchFamily="34" charset="-128"/>
                <a:ea typeface="ＭＳ Ｐゴシック" pitchFamily="34" charset="-128"/>
              </a:rPr>
              <a:t> {  int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double  pi=0.0;	  step = 1.0/(double)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a:t>
            </a: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omp_set_num_threads</a:t>
            </a:r>
            <a:r>
              <a:rPr lang="en-US" altLang="zh-CN" dirty="0">
                <a:solidFill>
                  <a:srgbClr val="740000"/>
                </a:solidFill>
                <a:latin typeface="Arial Unicode MS" pitchFamily="34" charset="-128"/>
                <a:ea typeface="ＭＳ Ｐゴシック" pitchFamily="34" charset="-128"/>
              </a:rPr>
              <a:t>(NUM_THREADS);</a:t>
            </a:r>
          </a:p>
          <a:p>
            <a:pPr algn="l"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parallel</a:t>
            </a:r>
          </a:p>
          <a:p>
            <a:pPr algn="l" eaLnBrk="0" hangingPunct="0"/>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int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 id,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double x, sum;</a:t>
            </a:r>
          </a:p>
          <a:p>
            <a:pPr eaLnBrk="0" hangingPunct="0"/>
            <a:r>
              <a:rPr lang="en-US" altLang="zh-CN" dirty="0">
                <a:solidFill>
                  <a:srgbClr val="740000"/>
                </a:solidFill>
                <a:latin typeface="Arial Unicode MS" pitchFamily="34" charset="-128"/>
                <a:ea typeface="ＭＳ Ｐゴシック" pitchFamily="34" charset="-128"/>
              </a:rPr>
              <a:t>        id = </a:t>
            </a:r>
            <a:r>
              <a:rPr lang="en-US" altLang="zh-CN" dirty="0" err="1">
                <a:solidFill>
                  <a:srgbClr val="740000"/>
                </a:solidFill>
                <a:latin typeface="Arial Unicode MS" pitchFamily="34" charset="-128"/>
                <a:ea typeface="ＭＳ Ｐゴシック" pitchFamily="34" charset="-128"/>
              </a:rPr>
              <a:t>omp_get_thread_num</a:t>
            </a:r>
            <a:r>
              <a:rPr lang="en-US" altLang="zh-CN" dirty="0">
                <a:solidFill>
                  <a:srgbClr val="740000"/>
                </a:solidFill>
                <a:latin typeface="Arial Unicode MS" pitchFamily="34" charset="-128"/>
                <a:ea typeface="ＭＳ Ｐゴシック" pitchFamily="34" charset="-128"/>
              </a:rPr>
              <a:t>();</a:t>
            </a:r>
          </a:p>
          <a:p>
            <a:pPr eaLnBrk="0" hangingPunct="0"/>
            <a:r>
              <a:rPr lang="en-US" altLang="zh-CN" dirty="0">
                <a:solidFill>
                  <a:srgbClr val="740000"/>
                </a:solidFill>
                <a:latin typeface="Arial Unicode MS" pitchFamily="34" charset="-128"/>
                <a:ea typeface="ＭＳ Ｐゴシック" pitchFamily="34" charset="-128"/>
              </a:rPr>
              <a:t>        </a:t>
            </a:r>
            <a:r>
              <a:rPr lang="en-US" altLang="zh-CN" dirty="0" err="1">
                <a:solidFill>
                  <a:srgbClr val="740000"/>
                </a:solidFill>
                <a:latin typeface="Arial Unicode MS" pitchFamily="34" charset="-128"/>
                <a:ea typeface="ＭＳ Ｐゴシック" pitchFamily="34" charset="-128"/>
              </a:rPr>
              <a:t>nthrds</a:t>
            </a:r>
            <a:r>
              <a:rPr lang="en-US" altLang="zh-CN" dirty="0">
                <a:solidFill>
                  <a:srgbClr val="740000"/>
                </a:solidFill>
                <a:latin typeface="Arial Unicode MS" pitchFamily="34" charset="-128"/>
                <a:ea typeface="ＭＳ Ｐゴシック" pitchFamily="34" charset="-128"/>
              </a:rPr>
              <a:t> = </a:t>
            </a:r>
            <a:r>
              <a:rPr lang="en-US" altLang="zh-CN" dirty="0" err="1">
                <a:solidFill>
                  <a:srgbClr val="740000"/>
                </a:solidFill>
                <a:latin typeface="Arial Unicode MS" pitchFamily="34" charset="-128"/>
                <a:ea typeface="ＭＳ Ｐゴシック" pitchFamily="34" charset="-128"/>
              </a:rPr>
              <a:t>omp_get_num_threads</a:t>
            </a:r>
            <a:r>
              <a:rPr lang="en-US" altLang="zh-CN" dirty="0">
                <a:solidFill>
                  <a:srgbClr val="740000"/>
                </a:solidFill>
                <a:latin typeface="Arial Unicode MS" pitchFamily="34" charset="-128"/>
                <a:ea typeface="ＭＳ Ｐゴシック" pitchFamily="34" charset="-128"/>
              </a:rPr>
              <a:t>();</a:t>
            </a:r>
          </a:p>
          <a:p>
            <a:pPr algn="l" eaLnBrk="0" hangingPunct="0"/>
            <a:r>
              <a:rPr lang="en-US" altLang="zh-CN" dirty="0">
                <a:solidFill>
                  <a:srgbClr val="000000"/>
                </a:solidFill>
                <a:latin typeface="Arial Unicode MS" pitchFamily="34" charset="-128"/>
                <a:ea typeface="ＭＳ Ｐゴシック" pitchFamily="34" charset="-128"/>
              </a:rPr>
              <a:t>         if (id == 0)   </a:t>
            </a:r>
            <a:r>
              <a:rPr lang="en-US" altLang="zh-CN" dirty="0" err="1">
                <a:solidFill>
                  <a:srgbClr val="000000"/>
                </a:solidFill>
                <a:latin typeface="Arial Unicode MS" pitchFamily="34" charset="-128"/>
                <a:ea typeface="ＭＳ Ｐゴシック" pitchFamily="34" charset="-128"/>
              </a:rPr>
              <a:t>nthreads</a:t>
            </a:r>
            <a:r>
              <a:rPr lang="en-US" altLang="zh-CN" dirty="0">
                <a:solidFill>
                  <a:srgbClr val="000000"/>
                </a:solidFill>
                <a:latin typeface="Arial Unicode MS" pitchFamily="34" charset="-128"/>
                <a:ea typeface="ＭＳ Ｐゴシック" pitchFamily="34" charset="-128"/>
              </a:rPr>
              <a:t> = </a:t>
            </a:r>
            <a:r>
              <a:rPr lang="en-US" altLang="zh-CN" dirty="0" err="1">
                <a:solidFill>
                  <a:srgbClr val="000000"/>
                </a:solidFill>
                <a:latin typeface="Arial Unicode MS" pitchFamily="34" charset="-128"/>
                <a:ea typeface="ＭＳ Ｐゴシック" pitchFamily="34" charset="-128"/>
              </a:rPr>
              <a:t>nthrds</a:t>
            </a:r>
            <a:r>
              <a:rPr lang="en-US" altLang="zh-CN" dirty="0">
                <a:solidFill>
                  <a:srgbClr val="000000"/>
                </a:solidFill>
                <a:latin typeface="Arial Unicode MS" pitchFamily="34" charset="-128"/>
                <a:ea typeface="ＭＳ Ｐゴシック" pitchFamily="34" charset="-128"/>
              </a:rPr>
              <a:t>;   </a:t>
            </a:r>
            <a:endParaRPr lang="en-US" altLang="zh-CN" dirty="0">
              <a:solidFill>
                <a:srgbClr val="740000"/>
              </a:solidFill>
              <a:latin typeface="Arial Unicode MS" pitchFamily="34" charset="-128"/>
              <a:ea typeface="ＭＳ Ｐゴシック" pitchFamily="34" charset="-128"/>
            </a:endParaRPr>
          </a:p>
          <a:p>
            <a:pPr algn="l" eaLnBrk="0" hangingPunct="0"/>
            <a:r>
              <a:rPr lang="en-US" altLang="zh-CN" dirty="0">
                <a:solidFill>
                  <a:srgbClr val="740000"/>
                </a:solidFill>
                <a:latin typeface="Arial Unicode MS" pitchFamily="34" charset="-128"/>
                <a:ea typeface="ＭＳ Ｐゴシック" pitchFamily="34" charset="-128"/>
              </a:rPr>
              <a:t>         </a:t>
            </a:r>
            <a:r>
              <a:rPr lang="en-US" altLang="zh-CN" dirty="0">
                <a:solidFill>
                  <a:srgbClr val="000000"/>
                </a:solidFill>
                <a:latin typeface="Arial Unicode MS" pitchFamily="34" charset="-128"/>
                <a:ea typeface="ＭＳ Ｐゴシック" pitchFamily="34" charset="-128"/>
              </a:rPr>
              <a:t>for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=id, sum=0.0;i&lt; </a:t>
            </a:r>
            <a:r>
              <a:rPr lang="en-US" altLang="zh-CN" dirty="0" err="1">
                <a:solidFill>
                  <a:srgbClr val="000000"/>
                </a:solidFill>
                <a:latin typeface="Arial Unicode MS" pitchFamily="34" charset="-128"/>
                <a:ea typeface="ＭＳ Ｐゴシック" pitchFamily="34" charset="-128"/>
              </a:rPr>
              <a:t>num_steps</a:t>
            </a:r>
            <a:r>
              <a:rPr lang="en-US" altLang="zh-CN" dirty="0">
                <a:solidFill>
                  <a:srgbClr val="000000"/>
                </a:solidFill>
                <a:latin typeface="Arial Unicode MS" pitchFamily="34" charset="-128"/>
                <a:ea typeface="ＭＳ Ｐゴシック" pitchFamily="34" charset="-128"/>
              </a:rPr>
              <a:t>; </a:t>
            </a:r>
            <a:r>
              <a:rPr lang="en-US" altLang="zh-CN" dirty="0" err="1">
                <a:solidFill>
                  <a:srgbClr val="000000"/>
                </a:solidFill>
                <a:latin typeface="Arial Unicode MS" pitchFamily="34" charset="-128"/>
                <a:ea typeface="ＭＳ Ｐゴシック" pitchFamily="34" charset="-128"/>
              </a:rPr>
              <a:t>i</a:t>
            </a:r>
            <a:r>
              <a:rPr lang="en-US" altLang="zh-CN" dirty="0">
                <a:solidFill>
                  <a:srgbClr val="000000"/>
                </a:solidFill>
                <a:latin typeface="Arial Unicode MS" pitchFamily="34" charset="-128"/>
                <a:ea typeface="ＭＳ Ｐゴシック" pitchFamily="34" charset="-128"/>
              </a:rPr>
              <a:t>=</a:t>
            </a:r>
            <a:r>
              <a:rPr lang="en-US" altLang="zh-CN" dirty="0" err="1">
                <a:solidFill>
                  <a:srgbClr val="000000"/>
                </a:solidFill>
                <a:latin typeface="Arial Unicode MS" pitchFamily="34" charset="-128"/>
                <a:ea typeface="ＭＳ Ｐゴシック" pitchFamily="34" charset="-128"/>
              </a:rPr>
              <a:t>i+nthrds</a:t>
            </a:r>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x = (i+0.5)*step;</a:t>
            </a:r>
          </a:p>
          <a:p>
            <a:pPr eaLnBrk="0" hangingPunct="0"/>
            <a:r>
              <a:rPr lang="en-US" altLang="zh-CN" dirty="0">
                <a:solidFill>
                  <a:srgbClr val="740000"/>
                </a:solidFill>
                <a:latin typeface="Arial Unicode MS" pitchFamily="34" charset="-128"/>
                <a:ea typeface="ＭＳ Ｐゴシック" pitchFamily="34" charset="-128"/>
              </a:rPr>
              <a:t>               #pragma </a:t>
            </a:r>
            <a:r>
              <a:rPr lang="en-US" altLang="zh-CN" dirty="0" err="1">
                <a:solidFill>
                  <a:srgbClr val="740000"/>
                </a:solidFill>
                <a:latin typeface="Arial Unicode MS" pitchFamily="34" charset="-128"/>
                <a:ea typeface="ＭＳ Ｐゴシック" pitchFamily="34" charset="-128"/>
              </a:rPr>
              <a:t>omp</a:t>
            </a:r>
            <a:r>
              <a:rPr lang="en-US" altLang="zh-CN" dirty="0">
                <a:solidFill>
                  <a:srgbClr val="740000"/>
                </a:solidFill>
                <a:latin typeface="Arial Unicode MS" pitchFamily="34" charset="-128"/>
                <a:ea typeface="ＭＳ Ｐゴシック" pitchFamily="34" charset="-128"/>
              </a:rPr>
              <a:t> critical</a:t>
            </a:r>
            <a:endParaRPr lang="en-US" altLang="zh-CN" dirty="0">
              <a:solidFill>
                <a:srgbClr val="000000"/>
              </a:solidFill>
              <a:latin typeface="Arial Unicode MS" pitchFamily="34" charset="-128"/>
              <a:ea typeface="ＭＳ Ｐゴシック" pitchFamily="34" charset="-128"/>
            </a:endParaRPr>
          </a:p>
          <a:p>
            <a:pPr algn="l" eaLnBrk="0" hangingPunct="0"/>
            <a:r>
              <a:rPr lang="en-US" altLang="zh-CN" dirty="0">
                <a:solidFill>
                  <a:srgbClr val="000000"/>
                </a:solidFill>
                <a:latin typeface="Arial Unicode MS" pitchFamily="34" charset="-128"/>
                <a:ea typeface="ＭＳ Ｐゴシック" pitchFamily="34" charset="-128"/>
              </a:rPr>
              <a:t>                    sum += 4.0/(1.0+x*x);</a:t>
            </a:r>
          </a:p>
          <a:p>
            <a:pPr algn="l" eaLnBrk="0" hangingPunct="0"/>
            <a:r>
              <a:rPr lang="en-US" altLang="zh-CN" dirty="0">
                <a:solidFill>
                  <a:srgbClr val="000000"/>
                </a:solidFill>
                <a:latin typeface="Arial Unicode MS" pitchFamily="34" charset="-128"/>
                <a:ea typeface="ＭＳ Ｐゴシック" pitchFamily="34" charset="-128"/>
              </a:rPr>
              <a:t>          }</a:t>
            </a:r>
          </a:p>
          <a:p>
            <a:pPr algn="l"/>
            <a:r>
              <a:rPr lang="en-US" altLang="zh-CN" dirty="0">
                <a:solidFill>
                  <a:srgbClr val="000000"/>
                </a:solidFill>
                <a:latin typeface="Arial Unicode MS" pitchFamily="34" charset="-128"/>
                <a:ea typeface="ＭＳ Ｐゴシック" pitchFamily="34" charset="-128"/>
              </a:rPr>
              <a:t>     }</a:t>
            </a:r>
          </a:p>
          <a:p>
            <a:pPr algn="l" eaLnBrk="0" hangingPunct="0"/>
            <a:r>
              <a:rPr lang="en-US" altLang="zh-CN" dirty="0">
                <a:solidFill>
                  <a:srgbClr val="000000"/>
                </a:solidFill>
                <a:latin typeface="Arial Unicode MS" pitchFamily="34" charset="-128"/>
                <a:ea typeface="ＭＳ Ｐゴシック" pitchFamily="34" charset="-128"/>
              </a:rPr>
              <a:t> }</a:t>
            </a:r>
          </a:p>
        </p:txBody>
      </p:sp>
      <p:sp>
        <p:nvSpPr>
          <p:cNvPr id="131076" name="Rectangle 3"/>
          <p:cNvSpPr>
            <a:spLocks noGrp="1" noChangeArrowheads="1"/>
          </p:cNvSpPr>
          <p:nvPr>
            <p:ph type="title"/>
          </p:nvPr>
        </p:nvSpPr>
        <p:spPr>
          <a:xfrm>
            <a:off x="282366" y="62906"/>
            <a:ext cx="8762999" cy="443391"/>
          </a:xfrm>
          <a:noFill/>
        </p:spPr>
        <p:txBody>
          <a:bodyPr/>
          <a:lstStyle/>
          <a:p>
            <a:pPr eaLnBrk="1" hangingPunct="1">
              <a:lnSpc>
                <a:spcPct val="89000"/>
              </a:lnSpc>
            </a:pPr>
            <a:r>
              <a:rPr lang="en-US" altLang="zh-CN" sz="2800" dirty="0">
                <a:ea typeface="SimSun" pitchFamily="2" charset="-122"/>
              </a:rPr>
              <a:t>Example:</a:t>
            </a:r>
            <a:r>
              <a:rPr lang="en-US" altLang="zh-CN" sz="2000" dirty="0">
                <a:ea typeface="SimSun" pitchFamily="2" charset="-122"/>
              </a:rPr>
              <a:t> Using a  critical section to remove impact of false sharing </a:t>
            </a:r>
            <a:endParaRPr lang="en-US" altLang="zh-CN" sz="2000" dirty="0">
              <a:solidFill>
                <a:schemeClr val="accent1"/>
              </a:solidFill>
              <a:ea typeface="SimSun" pitchFamily="2" charset="-122"/>
            </a:endParaRPr>
          </a:p>
        </p:txBody>
      </p:sp>
      <p:sp>
        <p:nvSpPr>
          <p:cNvPr id="14" name="Text Box 7">
            <a:extLst>
              <a:ext uri="{FF2B5EF4-FFF2-40B4-BE49-F238E27FC236}">
                <a16:creationId xmlns:a16="http://schemas.microsoft.com/office/drawing/2014/main" id="{EAD52016-E7D2-F745-9CB9-DEBAB67A2247}"/>
              </a:ext>
            </a:extLst>
          </p:cNvPr>
          <p:cNvSpPr txBox="1">
            <a:spLocks noChangeArrowheads="1"/>
          </p:cNvSpPr>
          <p:nvPr/>
        </p:nvSpPr>
        <p:spPr bwMode="auto">
          <a:xfrm>
            <a:off x="7179714" y="4966175"/>
            <a:ext cx="3731302" cy="646331"/>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1">
                <a:lumMod val="50000"/>
              </a:schemeClr>
            </a:outerShdw>
          </a:effectLst>
        </p:spPr>
        <p:txBody>
          <a:bodyPr wrap="square">
            <a:spAutoFit/>
          </a:bodyPr>
          <a:lstStyle/>
          <a:p>
            <a:pPr algn="l">
              <a:spcBef>
                <a:spcPct val="50000"/>
              </a:spcBef>
              <a:defRPr/>
            </a:pPr>
            <a:r>
              <a:rPr lang="en-US" altLang="zh-CN" dirty="0">
                <a:solidFill>
                  <a:srgbClr val="000000"/>
                </a:solidFill>
                <a:latin typeface="Arial Unicode MS" pitchFamily="34" charset="-128"/>
                <a:ea typeface="ＭＳ Ｐゴシック" pitchFamily="34" charset="-128"/>
              </a:rPr>
              <a:t>What would happen if you put the critical section inside the loop?</a:t>
            </a:r>
          </a:p>
        </p:txBody>
      </p:sp>
      <p:sp>
        <p:nvSpPr>
          <p:cNvPr id="15" name="Line 8">
            <a:extLst>
              <a:ext uri="{FF2B5EF4-FFF2-40B4-BE49-F238E27FC236}">
                <a16:creationId xmlns:a16="http://schemas.microsoft.com/office/drawing/2014/main" id="{43FFB092-A19B-4142-AE5F-3DB668D1CE3C}"/>
              </a:ext>
            </a:extLst>
          </p:cNvPr>
          <p:cNvSpPr>
            <a:spLocks noChangeShapeType="1"/>
          </p:cNvSpPr>
          <p:nvPr/>
        </p:nvSpPr>
        <p:spPr bwMode="auto">
          <a:xfrm flipH="1" flipV="1">
            <a:off x="5012287" y="5066271"/>
            <a:ext cx="2167427" cy="259492"/>
          </a:xfrm>
          <a:prstGeom prst="line">
            <a:avLst/>
          </a:prstGeom>
          <a:solidFill>
            <a:schemeClr val="bg1">
              <a:lumMod val="95000"/>
            </a:schemeClr>
          </a:solid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1760046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45</a:t>
            </a:fld>
            <a:endParaRPr lang="en-US" altLang="zh-CN"/>
          </a:p>
        </p:txBody>
      </p:sp>
      <p:sp>
        <p:nvSpPr>
          <p:cNvPr id="109571" name="Rectangle 2"/>
          <p:cNvSpPr>
            <a:spLocks noGrp="1" noChangeArrowheads="1"/>
          </p:cNvSpPr>
          <p:nvPr>
            <p:ph type="title"/>
          </p:nvPr>
        </p:nvSpPr>
        <p:spPr>
          <a:xfrm>
            <a:off x="228600" y="298062"/>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012738"/>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5018375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C2CAE3D0-BDDE-4E1F-BEF3-9FF4E711DA66}" type="slidenum">
              <a:rPr lang="zh-CN" altLang="en-US"/>
              <a:pPr>
                <a:defRPr/>
              </a:pPr>
              <a:t>46</a:t>
            </a:fld>
            <a:endParaRPr lang="en-US" altLang="zh-CN"/>
          </a:p>
        </p:txBody>
      </p:sp>
      <p:sp>
        <p:nvSpPr>
          <p:cNvPr id="36867" name="Rectangle 2"/>
          <p:cNvSpPr>
            <a:spLocks noGrp="1" noChangeArrowheads="1"/>
          </p:cNvSpPr>
          <p:nvPr>
            <p:ph type="title"/>
          </p:nvPr>
        </p:nvSpPr>
        <p:spPr>
          <a:xfrm>
            <a:off x="345989" y="152400"/>
            <a:ext cx="10134687" cy="1143000"/>
          </a:xfrm>
          <a:noFill/>
        </p:spPr>
        <p:txBody>
          <a:bodyPr/>
          <a:lstStyle/>
          <a:p>
            <a:pPr eaLnBrk="1" hangingPunct="1">
              <a:lnSpc>
                <a:spcPct val="89000"/>
              </a:lnSpc>
            </a:pPr>
            <a:r>
              <a:rPr lang="en-US" altLang="zh-CN" sz="3200" dirty="0">
                <a:ea typeface="SimSun" pitchFamily="2" charset="-122"/>
              </a:rPr>
              <a:t>The Loop </a:t>
            </a:r>
            <a:r>
              <a:rPr lang="en-US" altLang="zh-CN" sz="3200" dirty="0" err="1">
                <a:ea typeface="SimSun" pitchFamily="2" charset="-122"/>
              </a:rPr>
              <a:t>Worksharing</a:t>
            </a:r>
            <a:r>
              <a:rPr lang="en-US" altLang="zh-CN" sz="3200" dirty="0">
                <a:ea typeface="SimSun" pitchFamily="2" charset="-122"/>
              </a:rPr>
              <a:t> Construct</a:t>
            </a:r>
          </a:p>
        </p:txBody>
      </p:sp>
      <p:sp>
        <p:nvSpPr>
          <p:cNvPr id="36868" name="Rectangle 3"/>
          <p:cNvSpPr>
            <a:spLocks noGrp="1" noChangeArrowheads="1"/>
          </p:cNvSpPr>
          <p:nvPr>
            <p:ph type="body" idx="1"/>
          </p:nvPr>
        </p:nvSpPr>
        <p:spPr>
          <a:xfrm>
            <a:off x="259492" y="1143001"/>
            <a:ext cx="11689492" cy="1514475"/>
          </a:xfrm>
          <a:noFill/>
        </p:spPr>
        <p:txBody>
          <a:bodyPr/>
          <a:lstStyle/>
          <a:p>
            <a:pPr eaLnBrk="1" hangingPunct="1">
              <a:lnSpc>
                <a:spcPct val="94000"/>
              </a:lnSpc>
            </a:pPr>
            <a:r>
              <a:rPr lang="en-US" altLang="zh-CN" dirty="0">
                <a:ea typeface="SimSun" pitchFamily="2" charset="-122"/>
              </a:rPr>
              <a:t>The loop </a:t>
            </a:r>
            <a:r>
              <a:rPr lang="en-US" altLang="zh-CN" dirty="0" err="1">
                <a:ea typeface="SimSun" pitchFamily="2" charset="-122"/>
              </a:rPr>
              <a:t>worksharing</a:t>
            </a:r>
            <a:r>
              <a:rPr lang="en-US" altLang="zh-CN" dirty="0">
                <a:ea typeface="SimSun" pitchFamily="2" charset="-122"/>
              </a:rPr>
              <a:t> construct splits up loop iterations among the threads in a team</a:t>
            </a:r>
          </a:p>
        </p:txBody>
      </p:sp>
      <p:sp>
        <p:nvSpPr>
          <p:cNvPr id="36869" name="Rectangle 4"/>
          <p:cNvSpPr>
            <a:spLocks noChangeArrowheads="1"/>
          </p:cNvSpPr>
          <p:nvPr/>
        </p:nvSpPr>
        <p:spPr bwMode="auto">
          <a:xfrm>
            <a:off x="2209800" y="2209801"/>
            <a:ext cx="4978400" cy="2401299"/>
          </a:xfrm>
          <a:prstGeom prst="rect">
            <a:avLst/>
          </a:prstGeom>
          <a:solidFill>
            <a:srgbClr val="EAF3FC"/>
          </a:solidFill>
          <a:ln w="9525">
            <a:noFill/>
            <a:miter lim="800000"/>
            <a:headEnd/>
            <a:tailEnd/>
          </a:ln>
        </p:spPr>
        <p:txBody>
          <a:bodyPr lIns="92075" tIns="46038" rIns="92075" bIns="46038">
            <a:spAutoFit/>
          </a:bodyPr>
          <a:lstStyle/>
          <a:p>
            <a:pPr algn="l">
              <a:spcBef>
                <a:spcPct val="50000"/>
              </a:spcBef>
            </a:pP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parallel</a:t>
            </a:r>
          </a:p>
          <a:p>
            <a:pPr algn="l">
              <a:spcBef>
                <a:spcPct val="50000"/>
              </a:spcBef>
            </a:pPr>
            <a:r>
              <a:rPr lang="en-US" altLang="zh-CN" sz="2000" dirty="0">
                <a:latin typeface="Arial Unicode MS" pitchFamily="34" charset="-128"/>
              </a:rPr>
              <a:t>{</a:t>
            </a:r>
            <a:br>
              <a:rPr lang="en-US" altLang="zh-CN" sz="2000" dirty="0">
                <a:latin typeface="Arial Unicode MS" pitchFamily="34" charset="-128"/>
              </a:rPr>
            </a:br>
            <a:r>
              <a:rPr lang="en-US" altLang="zh-CN" sz="2000" b="1" dirty="0">
                <a:solidFill>
                  <a:srgbClr val="C00000"/>
                </a:solidFill>
                <a:latin typeface="Arial Unicode MS" pitchFamily="34" charset="-128"/>
              </a:rPr>
              <a:t>#pragma </a:t>
            </a:r>
            <a:r>
              <a:rPr lang="en-US" altLang="zh-CN" sz="2000" b="1" dirty="0" err="1">
                <a:solidFill>
                  <a:srgbClr val="C00000"/>
                </a:solidFill>
                <a:latin typeface="Arial Unicode MS" pitchFamily="34" charset="-128"/>
              </a:rPr>
              <a:t>omp</a:t>
            </a:r>
            <a:r>
              <a:rPr lang="en-US" altLang="zh-CN" sz="2000" b="1" dirty="0">
                <a:solidFill>
                  <a:srgbClr val="C00000"/>
                </a:solidFill>
                <a:latin typeface="Arial Unicode MS" pitchFamily="34" charset="-128"/>
              </a:rPr>
              <a:t> for </a:t>
            </a:r>
            <a:br>
              <a:rPr lang="en-US" altLang="zh-CN" sz="2000" dirty="0">
                <a:latin typeface="Arial Unicode MS" pitchFamily="34" charset="-128"/>
              </a:rPr>
            </a:br>
            <a:r>
              <a:rPr lang="en-US" altLang="zh-CN" sz="2000" dirty="0">
                <a:latin typeface="Arial Unicode MS" pitchFamily="34" charset="-128"/>
              </a:rPr>
              <a:t>	for (I=0;I&lt;N;I++){</a:t>
            </a:r>
            <a:br>
              <a:rPr lang="en-US" altLang="zh-CN" sz="2000" dirty="0">
                <a:latin typeface="Arial Unicode MS" pitchFamily="34" charset="-128"/>
              </a:rPr>
            </a:br>
            <a:r>
              <a:rPr lang="en-US" altLang="zh-CN" sz="2000" dirty="0">
                <a:latin typeface="Arial Unicode MS" pitchFamily="34" charset="-128"/>
              </a:rPr>
              <a:t>		NEAT_STUFF(I);</a:t>
            </a:r>
            <a:br>
              <a:rPr lang="en-US" altLang="zh-CN" sz="2000" dirty="0">
                <a:latin typeface="Arial Unicode MS" pitchFamily="34" charset="-128"/>
              </a:rPr>
            </a:br>
            <a:r>
              <a:rPr lang="en-US" altLang="zh-CN" sz="2000" dirty="0">
                <a:latin typeface="Arial Unicode MS" pitchFamily="34" charset="-128"/>
              </a:rPr>
              <a:t>	}</a:t>
            </a:r>
            <a:br>
              <a:rPr lang="en-US" altLang="zh-CN" sz="2000" dirty="0">
                <a:latin typeface="Arial Unicode MS" pitchFamily="34" charset="-128"/>
              </a:rPr>
            </a:br>
            <a:r>
              <a:rPr lang="en-US" altLang="zh-CN" sz="2000" dirty="0">
                <a:latin typeface="Arial Unicode MS" pitchFamily="34" charset="-128"/>
              </a:rPr>
              <a:t>}</a:t>
            </a:r>
          </a:p>
        </p:txBody>
      </p:sp>
      <p:sp>
        <p:nvSpPr>
          <p:cNvPr id="36870" name="Text Box 6"/>
          <p:cNvSpPr txBox="1">
            <a:spLocks noChangeArrowheads="1"/>
          </p:cNvSpPr>
          <p:nvPr/>
        </p:nvSpPr>
        <p:spPr bwMode="auto">
          <a:xfrm>
            <a:off x="8337348" y="2332472"/>
            <a:ext cx="3309657" cy="1569660"/>
          </a:xfrm>
          <a:prstGeom prst="rect">
            <a:avLst/>
          </a:prstGeom>
          <a:noFill/>
          <a:ln w="12700">
            <a:solidFill>
              <a:schemeClr val="tx1"/>
            </a:solidFill>
            <a:miter lim="800000"/>
            <a:headEnd type="none" w="sm" len="sm"/>
            <a:tailEnd type="none" w="sm" len="sm"/>
          </a:ln>
        </p:spPr>
        <p:txBody>
          <a:bodyPr wrap="square">
            <a:spAutoFit/>
          </a:bodyPr>
          <a:lstStyle/>
          <a:p>
            <a:pPr algn="l">
              <a:spcBef>
                <a:spcPct val="50000"/>
              </a:spcBef>
            </a:pPr>
            <a:r>
              <a:rPr lang="en-US" sz="2400" dirty="0">
                <a:latin typeface="Arial Unicode MS" pitchFamily="34" charset="-128"/>
              </a:rPr>
              <a:t>Loop construct name:</a:t>
            </a:r>
          </a:p>
          <a:p>
            <a:pPr lvl="1" algn="l">
              <a:spcBef>
                <a:spcPct val="50000"/>
              </a:spcBef>
              <a:buFontTx/>
              <a:buChar char="•"/>
            </a:pPr>
            <a:r>
              <a:rPr lang="en-US" sz="2400" dirty="0">
                <a:latin typeface="Arial Unicode MS" pitchFamily="34" charset="-128"/>
              </a:rPr>
              <a:t>C/C++: for</a:t>
            </a:r>
          </a:p>
          <a:p>
            <a:pPr lvl="1" algn="l">
              <a:spcBef>
                <a:spcPct val="50000"/>
              </a:spcBef>
              <a:buFontTx/>
              <a:buChar char="•"/>
            </a:pPr>
            <a:r>
              <a:rPr lang="en-US" sz="2400" dirty="0">
                <a:latin typeface="Arial Unicode MS" pitchFamily="34" charset="-128"/>
              </a:rPr>
              <a:t>Fortran: do</a:t>
            </a:r>
          </a:p>
        </p:txBody>
      </p:sp>
      <p:grpSp>
        <p:nvGrpSpPr>
          <p:cNvPr id="36871" name="Group 9"/>
          <p:cNvGrpSpPr>
            <a:grpSpLocks/>
          </p:cNvGrpSpPr>
          <p:nvPr/>
        </p:nvGrpSpPr>
        <p:grpSpPr bwMode="auto">
          <a:xfrm>
            <a:off x="3744709" y="3647923"/>
            <a:ext cx="4592638" cy="1552575"/>
            <a:chOff x="3205" y="2871"/>
            <a:chExt cx="2893" cy="978"/>
          </a:xfrm>
        </p:grpSpPr>
        <p:sp>
          <p:nvSpPr>
            <p:cNvPr id="36872" name="Text Box 7"/>
            <p:cNvSpPr txBox="1">
              <a:spLocks noChangeArrowheads="1"/>
            </p:cNvSpPr>
            <p:nvPr/>
          </p:nvSpPr>
          <p:spPr bwMode="auto">
            <a:xfrm>
              <a:off x="3360" y="3403"/>
              <a:ext cx="2738" cy="446"/>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ctr">
                <a:spcBef>
                  <a:spcPct val="50000"/>
                </a:spcBef>
              </a:pPr>
              <a:r>
                <a:rPr lang="en-US" sz="2000" dirty="0">
                  <a:latin typeface="Arial" charset="0"/>
                </a:rPr>
                <a:t>The loop control index I is made “private” to each thread  by default.  </a:t>
              </a:r>
            </a:p>
          </p:txBody>
        </p:sp>
        <p:sp>
          <p:nvSpPr>
            <p:cNvPr id="36873" name="Line 8"/>
            <p:cNvSpPr>
              <a:spLocks noChangeShapeType="1"/>
            </p:cNvSpPr>
            <p:nvPr/>
          </p:nvSpPr>
          <p:spPr bwMode="auto">
            <a:xfrm flipH="1" flipV="1">
              <a:off x="3205" y="2871"/>
              <a:ext cx="155" cy="720"/>
            </a:xfrm>
            <a:prstGeom prst="line">
              <a:avLst/>
            </a:prstGeom>
            <a:noFill/>
            <a:ln w="28575">
              <a:solidFill>
                <a:schemeClr val="tx1"/>
              </a:solidFill>
              <a:round/>
              <a:headEnd/>
              <a:tailEnd type="triangle" w="med" len="med"/>
            </a:ln>
          </p:spPr>
          <p:txBody>
            <a:bodyPr wrap="square" lIns="92075" tIns="46038" rIns="92075" bIns="46038">
              <a:spAutoFit/>
            </a:bodyPr>
            <a:lstStyle/>
            <a:p>
              <a:endParaRPr lang="en-US"/>
            </a:p>
          </p:txBody>
        </p:sp>
      </p:grpSp>
      <p:sp>
        <p:nvSpPr>
          <p:cNvPr id="11" name="Text Box 7"/>
          <p:cNvSpPr txBox="1">
            <a:spLocks noChangeArrowheads="1"/>
          </p:cNvSpPr>
          <p:nvPr/>
        </p:nvSpPr>
        <p:spPr bwMode="auto">
          <a:xfrm>
            <a:off x="665655" y="5394771"/>
            <a:ext cx="3833734" cy="1324081"/>
          </a:xfrm>
          <a:prstGeom prst="rect">
            <a:avLst/>
          </a:prstGeom>
          <a:solidFill>
            <a:srgbClr val="FFFFE7"/>
          </a:solidFill>
          <a:ln w="9525" algn="ctr">
            <a:solidFill>
              <a:schemeClr val="tx1"/>
            </a:solidFill>
            <a:miter lim="800000"/>
            <a:headEnd/>
            <a:tailEnd/>
          </a:ln>
        </p:spPr>
        <p:txBody>
          <a:bodyPr wrap="square" lIns="92075" tIns="46038" rIns="92075" bIns="46038">
            <a:spAutoFit/>
          </a:bodyPr>
          <a:lstStyle/>
          <a:p>
            <a:pPr algn="ctr">
              <a:spcBef>
                <a:spcPct val="50000"/>
              </a:spcBef>
            </a:pPr>
            <a:r>
              <a:rPr lang="en-US" sz="2000">
                <a:latin typeface="Arial" charset="0"/>
              </a:rPr>
              <a:t>Threads wait here until all threads are finished with the parallel loop before any proceed past the end of the loop</a:t>
            </a:r>
            <a:endParaRPr lang="en-US" sz="2000" dirty="0">
              <a:latin typeface="Arial" charset="0"/>
            </a:endParaRPr>
          </a:p>
        </p:txBody>
      </p:sp>
      <p:sp>
        <p:nvSpPr>
          <p:cNvPr id="12" name="Line 8"/>
          <p:cNvSpPr>
            <a:spLocks noChangeShapeType="1"/>
          </p:cNvSpPr>
          <p:nvPr/>
        </p:nvSpPr>
        <p:spPr bwMode="auto">
          <a:xfrm flipV="1">
            <a:off x="2571335" y="4332155"/>
            <a:ext cx="646554" cy="1062615"/>
          </a:xfrm>
          <a:prstGeom prst="line">
            <a:avLst/>
          </a:prstGeom>
          <a:noFill/>
          <a:ln w="28575">
            <a:solidFill>
              <a:schemeClr val="tx1"/>
            </a:solidFill>
            <a:round/>
            <a:headEnd/>
            <a:tailEnd type="triangle" w="med" len="med"/>
          </a:ln>
        </p:spPr>
        <p:txBody>
          <a:bodyPr wrap="square" lIns="92075" tIns="46038" rIns="92075" bIns="46038">
            <a:spAutoFit/>
          </a:bodyPr>
          <a:lstStyle/>
          <a:p>
            <a:endParaRPr lang="en-US"/>
          </a:p>
        </p:txBody>
      </p:sp>
    </p:spTree>
    <p:extLst>
      <p:ext uri="{BB962C8B-B14F-4D97-AF65-F5344CB8AC3E}">
        <p14:creationId xmlns:p14="http://schemas.microsoft.com/office/powerpoint/2010/main" val="18327995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fld id="{B3CD12C5-B12F-4B78-9AEA-6C44F53C7478}" type="slidenum">
              <a:rPr lang="zh-CN" altLang="en-US"/>
              <a:pPr>
                <a:defRPr/>
              </a:pPr>
              <a:t>47</a:t>
            </a:fld>
            <a:endParaRPr lang="en-US" altLang="zh-CN" dirty="0"/>
          </a:p>
        </p:txBody>
      </p:sp>
      <p:sp>
        <p:nvSpPr>
          <p:cNvPr id="37891" name="Rectangle 2"/>
          <p:cNvSpPr>
            <a:spLocks noGrp="1" noChangeArrowheads="1"/>
          </p:cNvSpPr>
          <p:nvPr>
            <p:ph type="title"/>
          </p:nvPr>
        </p:nvSpPr>
        <p:spPr>
          <a:noFill/>
        </p:spPr>
        <p:txBody>
          <a:bodyPr/>
          <a:lstStyle/>
          <a:p>
            <a:pPr eaLnBrk="1" hangingPunct="1">
              <a:lnSpc>
                <a:spcPct val="88000"/>
              </a:lnSpc>
            </a:pPr>
            <a:r>
              <a:rPr lang="en-US" altLang="zh-CN" dirty="0">
                <a:ea typeface="SimSun" pitchFamily="2" charset="-122"/>
              </a:rPr>
              <a:t>Loop </a:t>
            </a:r>
            <a:r>
              <a:rPr lang="en-US" altLang="zh-CN" dirty="0" err="1">
                <a:ea typeface="SimSun" pitchFamily="2" charset="-122"/>
              </a:rPr>
              <a:t>Worksharing</a:t>
            </a:r>
            <a:r>
              <a:rPr lang="en-US" altLang="zh-CN" dirty="0">
                <a:ea typeface="SimSun" pitchFamily="2" charset="-122"/>
              </a:rPr>
              <a:t> Construct</a:t>
            </a:r>
            <a:br>
              <a:rPr lang="en-US" altLang="zh-CN" dirty="0">
                <a:ea typeface="SimSun" pitchFamily="2" charset="-122"/>
              </a:rPr>
            </a:br>
            <a:r>
              <a:rPr lang="en-US" altLang="zh-CN" sz="2800" dirty="0">
                <a:solidFill>
                  <a:schemeClr val="tx1"/>
                </a:solidFill>
                <a:ea typeface="SimSun" pitchFamily="2" charset="-122"/>
              </a:rPr>
              <a:t>A motivating example</a:t>
            </a:r>
          </a:p>
        </p:txBody>
      </p:sp>
      <p:sp>
        <p:nvSpPr>
          <p:cNvPr id="3159043" name="Rectangle 3"/>
          <p:cNvSpPr>
            <a:spLocks noChangeArrowheads="1"/>
          </p:cNvSpPr>
          <p:nvPr/>
        </p:nvSpPr>
        <p:spPr bwMode="auto">
          <a:xfrm>
            <a:off x="4140200" y="1587500"/>
            <a:ext cx="6121400" cy="400050"/>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for(</a:t>
            </a:r>
            <a:r>
              <a:rPr lang="en-US" altLang="zh-CN" sz="2000" dirty="0" err="1">
                <a:latin typeface="Arial" charset="0"/>
              </a:rPr>
              <a:t>i</a:t>
            </a:r>
            <a:r>
              <a:rPr lang="en-US" altLang="zh-CN" sz="2000" dirty="0">
                <a:latin typeface="Arial" charset="0"/>
              </a:rPr>
              <a:t>=0;i&lt;</a:t>
            </a:r>
            <a:r>
              <a:rPr lang="en-US" altLang="zh-CN" sz="2000" dirty="0" err="1">
                <a:latin typeface="Arial" charset="0"/>
              </a:rPr>
              <a:t>N;i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p>
        </p:txBody>
      </p:sp>
      <p:sp>
        <p:nvSpPr>
          <p:cNvPr id="3159044" name="Rectangle 4"/>
          <p:cNvSpPr>
            <a:spLocks noChangeArrowheads="1"/>
          </p:cNvSpPr>
          <p:nvPr/>
        </p:nvSpPr>
        <p:spPr bwMode="auto">
          <a:xfrm>
            <a:off x="4114800" y="2209800"/>
            <a:ext cx="6140450" cy="3170238"/>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b="1" dirty="0">
                <a:solidFill>
                  <a:srgbClr val="C00000"/>
                </a:solidFill>
                <a:latin typeface="Arial" charset="0"/>
              </a:rPr>
              <a:t>#pragma </a:t>
            </a:r>
            <a:r>
              <a:rPr lang="en-US" altLang="zh-CN" sz="2000" b="1" dirty="0" err="1">
                <a:solidFill>
                  <a:srgbClr val="C00000"/>
                </a:solidFill>
                <a:latin typeface="Arial" charset="0"/>
              </a:rPr>
              <a:t>omp</a:t>
            </a:r>
            <a:r>
              <a:rPr lang="en-US" altLang="zh-CN" sz="2000" b="1" dirty="0">
                <a:solidFill>
                  <a:srgbClr val="C00000"/>
                </a:solidFill>
                <a:latin typeface="Arial" charset="0"/>
              </a:rPr>
              <a:t> parallel</a:t>
            </a:r>
            <a:br>
              <a:rPr lang="en-US" altLang="zh-CN" sz="2000" dirty="0">
                <a:solidFill>
                  <a:srgbClr val="C00000"/>
                </a:solidFill>
                <a:latin typeface="Arial" charset="0"/>
              </a:rPr>
            </a:br>
            <a:r>
              <a:rPr lang="en-US" altLang="zh-CN" sz="2000" dirty="0">
                <a:latin typeface="Arial" charset="0"/>
              </a:rPr>
              <a:t>{</a:t>
            </a:r>
            <a:br>
              <a:rPr lang="en-US" altLang="zh-CN" sz="2000" dirty="0">
                <a:latin typeface="Arial" charset="0"/>
              </a:rPr>
            </a:br>
            <a:r>
              <a:rPr lang="en-US" altLang="zh-CN" sz="2000" dirty="0">
                <a:latin typeface="Arial" charset="0"/>
              </a:rPr>
              <a:t>	int id, </a:t>
            </a:r>
            <a:r>
              <a:rPr lang="en-US" altLang="zh-CN" sz="2000" dirty="0" err="1">
                <a:latin typeface="Arial" charset="0"/>
              </a:rPr>
              <a:t>i</a:t>
            </a:r>
            <a:r>
              <a:rPr lang="en-US" altLang="zh-CN" sz="2000" dirty="0">
                <a:latin typeface="Arial" charset="0"/>
              </a:rPr>
              <a:t>, </a:t>
            </a:r>
            <a:r>
              <a:rPr lang="en-US" altLang="zh-CN" sz="2000" dirty="0" err="1">
                <a:latin typeface="Arial" charset="0"/>
              </a:rPr>
              <a:t>Nthrds</a:t>
            </a:r>
            <a:r>
              <a:rPr lang="en-US" altLang="zh-CN" sz="2000" dirty="0">
                <a:latin typeface="Arial" charset="0"/>
              </a:rPr>
              <a:t>, </a:t>
            </a:r>
            <a:r>
              <a:rPr lang="en-US" altLang="zh-CN" sz="2000" dirty="0" err="1">
                <a:latin typeface="Arial" charset="0"/>
              </a:rPr>
              <a:t>istart</a:t>
            </a:r>
            <a:r>
              <a:rPr lang="en-US" altLang="zh-CN" sz="2000" dirty="0">
                <a:latin typeface="Arial" charset="0"/>
              </a:rPr>
              <a:t>, </a:t>
            </a:r>
            <a:r>
              <a:rPr lang="en-US" altLang="zh-CN" sz="2000" dirty="0" err="1">
                <a:latin typeface="Arial" charset="0"/>
              </a:rPr>
              <a:t>iend</a:t>
            </a:r>
            <a:r>
              <a:rPr lang="en-US" altLang="zh-CN" sz="2000" dirty="0">
                <a:latin typeface="Arial" charset="0"/>
              </a:rPr>
              <a:t>;</a:t>
            </a:r>
            <a:br>
              <a:rPr lang="en-US" altLang="zh-CN" sz="2000" dirty="0">
                <a:latin typeface="Arial" charset="0"/>
              </a:rPr>
            </a:br>
            <a:r>
              <a:rPr lang="en-US" altLang="zh-CN" sz="2000" dirty="0">
                <a:latin typeface="Arial" charset="0"/>
              </a:rPr>
              <a:t>	id = </a:t>
            </a:r>
            <a:r>
              <a:rPr lang="en-US" altLang="zh-CN" sz="2000" dirty="0" err="1">
                <a:latin typeface="Arial" charset="0"/>
              </a:rPr>
              <a:t>omp_get_thread_num</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Nthrds</a:t>
            </a:r>
            <a:r>
              <a:rPr lang="en-US" altLang="zh-CN" sz="2000" dirty="0">
                <a:latin typeface="Arial" charset="0"/>
              </a:rPr>
              <a:t> = </a:t>
            </a:r>
            <a:r>
              <a:rPr lang="en-US" altLang="zh-CN" sz="2000" dirty="0" err="1">
                <a:latin typeface="Arial" charset="0"/>
              </a:rPr>
              <a:t>omp_get_num_threads</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istart</a:t>
            </a:r>
            <a:r>
              <a:rPr lang="en-US" altLang="zh-CN" sz="2000" dirty="0">
                <a:latin typeface="Arial" charset="0"/>
              </a:rPr>
              <a:t> = id * N / </a:t>
            </a:r>
            <a:r>
              <a:rPr lang="en-US" altLang="zh-CN" sz="2000" dirty="0" err="1">
                <a:latin typeface="Arial" charset="0"/>
              </a:rPr>
              <a:t>Nthrds</a:t>
            </a:r>
            <a:r>
              <a:rPr lang="en-US" altLang="zh-CN" sz="2000" dirty="0">
                <a:latin typeface="Arial" charset="0"/>
              </a:rPr>
              <a:t>;</a:t>
            </a:r>
            <a:br>
              <a:rPr lang="en-US" altLang="zh-CN" sz="2000" dirty="0">
                <a:latin typeface="Arial" charset="0"/>
              </a:rPr>
            </a:br>
            <a:r>
              <a:rPr lang="en-US" altLang="zh-CN" sz="2000" dirty="0">
                <a:latin typeface="Arial" charset="0"/>
              </a:rPr>
              <a:t>	</a:t>
            </a:r>
            <a:r>
              <a:rPr lang="en-US" altLang="zh-CN" sz="2000" dirty="0" err="1">
                <a:latin typeface="Arial" charset="0"/>
              </a:rPr>
              <a:t>iend</a:t>
            </a:r>
            <a:r>
              <a:rPr lang="en-US" altLang="zh-CN" sz="2000" dirty="0">
                <a:latin typeface="Arial" charset="0"/>
              </a:rPr>
              <a:t> = (id+1) * (N / </a:t>
            </a:r>
            <a:r>
              <a:rPr lang="en-US" altLang="zh-CN" sz="2000" dirty="0" err="1">
                <a:latin typeface="Arial" charset="0"/>
              </a:rPr>
              <a:t>Nthrds</a:t>
            </a:r>
            <a:r>
              <a:rPr lang="en-US" altLang="zh-CN" sz="2000" dirty="0">
                <a:latin typeface="Arial" charset="0"/>
              </a:rPr>
              <a:t>)-1;</a:t>
            </a:r>
            <a:br>
              <a:rPr lang="en-US" altLang="zh-CN" sz="2000" dirty="0">
                <a:latin typeface="Arial" charset="0"/>
              </a:rPr>
            </a:br>
            <a:r>
              <a:rPr lang="en-US" altLang="zh-CN" sz="2000" dirty="0">
                <a:latin typeface="Arial" charset="0"/>
              </a:rPr>
              <a:t>	if (id == Nthrds-1)</a:t>
            </a:r>
            <a:r>
              <a:rPr lang="en-US" altLang="zh-CN" sz="2000" dirty="0" err="1">
                <a:latin typeface="Arial" charset="0"/>
              </a:rPr>
              <a:t>iend</a:t>
            </a:r>
            <a:r>
              <a:rPr lang="en-US" altLang="zh-CN" sz="2000" dirty="0">
                <a:latin typeface="Arial" charset="0"/>
              </a:rPr>
              <a:t> = N;	for(</a:t>
            </a:r>
            <a:r>
              <a:rPr lang="en-US" altLang="zh-CN" sz="2000" dirty="0" err="1">
                <a:latin typeface="Arial" charset="0"/>
              </a:rPr>
              <a:t>i</a:t>
            </a:r>
            <a:r>
              <a:rPr lang="en-US" altLang="zh-CN" sz="2000" dirty="0">
                <a:latin typeface="Arial" charset="0"/>
              </a:rPr>
              <a:t>=</a:t>
            </a:r>
            <a:r>
              <a:rPr lang="en-US" altLang="zh-CN" sz="2000" dirty="0" err="1">
                <a:latin typeface="Arial" charset="0"/>
              </a:rPr>
              <a:t>istart;i</a:t>
            </a:r>
            <a:r>
              <a:rPr lang="en-US" altLang="zh-CN" sz="2000" dirty="0">
                <a:latin typeface="Arial" charset="0"/>
              </a:rPr>
              <a:t>&lt;</a:t>
            </a:r>
            <a:r>
              <a:rPr lang="en-US" altLang="zh-CN" sz="2000" dirty="0" err="1">
                <a:latin typeface="Arial" charset="0"/>
              </a:rPr>
              <a:t>iend;i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br>
              <a:rPr lang="en-US" altLang="zh-CN" sz="2000" dirty="0">
                <a:latin typeface="Arial" charset="0"/>
              </a:rPr>
            </a:br>
            <a:r>
              <a:rPr lang="en-US" altLang="zh-CN" sz="2000" dirty="0">
                <a:latin typeface="Arial" charset="0"/>
              </a:rPr>
              <a:t>}</a:t>
            </a:r>
          </a:p>
        </p:txBody>
      </p:sp>
      <p:sp>
        <p:nvSpPr>
          <p:cNvPr id="3159045" name="Rectangle 5"/>
          <p:cNvSpPr>
            <a:spLocks noChangeArrowheads="1"/>
          </p:cNvSpPr>
          <p:nvPr/>
        </p:nvSpPr>
        <p:spPr bwMode="auto">
          <a:xfrm>
            <a:off x="4191000" y="5638800"/>
            <a:ext cx="6161088" cy="1016000"/>
          </a:xfrm>
          <a:prstGeom prst="rect">
            <a:avLst/>
          </a:prstGeom>
          <a:solidFill>
            <a:srgbClr val="EAF3FC"/>
          </a:solidFill>
          <a:ln w="12700">
            <a:no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parallel </a:t>
            </a:r>
            <a:br>
              <a:rPr lang="en-US" altLang="zh-CN" sz="2000" b="1" dirty="0">
                <a:solidFill>
                  <a:srgbClr val="C00000"/>
                </a:solidFill>
                <a:latin typeface="Arial" charset="0"/>
              </a:rPr>
            </a:br>
            <a:r>
              <a:rPr lang="en-US" altLang="zh-CN" sz="2000" b="1" dirty="0">
                <a:solidFill>
                  <a:srgbClr val="C00000"/>
                </a:solidFill>
                <a:latin typeface="Arial" charset="0"/>
              </a:rPr>
              <a:t>#</a:t>
            </a:r>
            <a:r>
              <a:rPr lang="en-US" altLang="zh-CN" sz="2000" b="1" dirty="0" err="1">
                <a:solidFill>
                  <a:srgbClr val="C00000"/>
                </a:solidFill>
                <a:latin typeface="Arial" charset="0"/>
              </a:rPr>
              <a:t>pragma</a:t>
            </a:r>
            <a:r>
              <a:rPr lang="en-US" altLang="zh-CN" sz="2000" b="1" dirty="0">
                <a:solidFill>
                  <a:srgbClr val="C00000"/>
                </a:solidFill>
                <a:latin typeface="Arial" charset="0"/>
              </a:rPr>
              <a:t> </a:t>
            </a:r>
            <a:r>
              <a:rPr lang="en-US" altLang="zh-CN" sz="2000" b="1" dirty="0" err="1">
                <a:solidFill>
                  <a:srgbClr val="C00000"/>
                </a:solidFill>
                <a:latin typeface="Arial" charset="0"/>
              </a:rPr>
              <a:t>omp</a:t>
            </a:r>
            <a:r>
              <a:rPr lang="en-US" altLang="zh-CN" sz="2000" b="1" dirty="0">
                <a:solidFill>
                  <a:srgbClr val="C00000"/>
                </a:solidFill>
                <a:latin typeface="Arial" charset="0"/>
              </a:rPr>
              <a:t> for   </a:t>
            </a:r>
            <a:br>
              <a:rPr lang="en-US" altLang="zh-CN" sz="2000" dirty="0">
                <a:solidFill>
                  <a:srgbClr val="C00000"/>
                </a:solidFill>
                <a:latin typeface="Arial" charset="0"/>
              </a:rPr>
            </a:br>
            <a:r>
              <a:rPr lang="en-US" altLang="zh-CN" sz="2000" dirty="0">
                <a:latin typeface="Arial" charset="0"/>
              </a:rPr>
              <a:t>	</a:t>
            </a:r>
            <a:r>
              <a:rPr lang="en-US" altLang="zh-CN" sz="2000" dirty="0" err="1">
                <a:latin typeface="Arial" charset="0"/>
              </a:rPr>
              <a:t>for</a:t>
            </a:r>
            <a:r>
              <a:rPr lang="en-US" altLang="zh-CN" sz="2000" dirty="0">
                <a:latin typeface="Arial" charset="0"/>
              </a:rPr>
              <a:t>(</a:t>
            </a:r>
            <a:r>
              <a:rPr lang="en-US" altLang="zh-CN" sz="2000" dirty="0" err="1">
                <a:latin typeface="Arial" charset="0"/>
              </a:rPr>
              <a:t>i</a:t>
            </a:r>
            <a:r>
              <a:rPr lang="en-US" altLang="zh-CN" sz="2000" dirty="0">
                <a:latin typeface="Arial" charset="0"/>
              </a:rPr>
              <a:t>=0;i&lt;</a:t>
            </a:r>
            <a:r>
              <a:rPr lang="en-US" altLang="zh-CN" sz="2000" dirty="0" err="1">
                <a:latin typeface="Arial" charset="0"/>
              </a:rPr>
              <a:t>N;i</a:t>
            </a:r>
            <a:r>
              <a:rPr lang="en-US" altLang="zh-CN" sz="2000" dirty="0">
                <a:latin typeface="Arial" charset="0"/>
              </a:rPr>
              <a:t>++)   { a[</a:t>
            </a:r>
            <a:r>
              <a:rPr lang="en-US" altLang="zh-CN" sz="2000" dirty="0" err="1">
                <a:latin typeface="Arial" charset="0"/>
              </a:rPr>
              <a:t>i</a:t>
            </a:r>
            <a:r>
              <a:rPr lang="en-US" altLang="zh-CN" sz="2000" dirty="0">
                <a:latin typeface="Arial" charset="0"/>
              </a:rPr>
              <a:t>] = a[</a:t>
            </a:r>
            <a:r>
              <a:rPr lang="en-US" altLang="zh-CN" sz="2000" dirty="0" err="1">
                <a:latin typeface="Arial" charset="0"/>
              </a:rPr>
              <a:t>i</a:t>
            </a:r>
            <a:r>
              <a:rPr lang="en-US" altLang="zh-CN" sz="2000" dirty="0">
                <a:latin typeface="Arial" charset="0"/>
              </a:rPr>
              <a:t>] + b[</a:t>
            </a:r>
            <a:r>
              <a:rPr lang="en-US" altLang="zh-CN" sz="2000" dirty="0" err="1">
                <a:latin typeface="Arial" charset="0"/>
              </a:rPr>
              <a:t>i</a:t>
            </a:r>
            <a:r>
              <a:rPr lang="en-US" altLang="zh-CN" sz="2000" dirty="0">
                <a:latin typeface="Arial" charset="0"/>
              </a:rPr>
              <a:t>];}</a:t>
            </a:r>
          </a:p>
        </p:txBody>
      </p:sp>
      <p:sp>
        <p:nvSpPr>
          <p:cNvPr id="37895" name="Rectangle 6"/>
          <p:cNvSpPr>
            <a:spLocks noChangeArrowheads="1"/>
          </p:cNvSpPr>
          <p:nvPr/>
        </p:nvSpPr>
        <p:spPr bwMode="auto">
          <a:xfrm>
            <a:off x="704334" y="1630400"/>
            <a:ext cx="2286000" cy="400752"/>
          </a:xfrm>
          <a:prstGeom prst="rect">
            <a:avLst/>
          </a:prstGeom>
          <a:solidFill>
            <a:schemeClr val="bg1"/>
          </a:solidFill>
          <a:ln w="9525">
            <a:noFill/>
            <a:miter lim="800000"/>
            <a:headEnd/>
            <a:tailEnd/>
          </a:ln>
        </p:spPr>
        <p:txBody>
          <a:bodyPr lIns="92075" tIns="46038" rIns="92075" bIns="46038">
            <a:spAutoFit/>
          </a:bodyPr>
          <a:lstStyle/>
          <a:p>
            <a:pPr algn="l">
              <a:spcBef>
                <a:spcPct val="50000"/>
              </a:spcBef>
            </a:pPr>
            <a:r>
              <a:rPr lang="en-US" altLang="zh-CN" sz="2000" dirty="0">
                <a:latin typeface="Arial" charset="0"/>
              </a:rPr>
              <a:t>Sequential code</a:t>
            </a:r>
          </a:p>
        </p:txBody>
      </p:sp>
      <p:sp>
        <p:nvSpPr>
          <p:cNvPr id="37896" name="Rectangle 7"/>
          <p:cNvSpPr>
            <a:spLocks noChangeArrowheads="1"/>
          </p:cNvSpPr>
          <p:nvPr/>
        </p:nvSpPr>
        <p:spPr bwMode="auto">
          <a:xfrm>
            <a:off x="704334" y="3286551"/>
            <a:ext cx="3139303" cy="862417"/>
          </a:xfrm>
          <a:prstGeom prst="rect">
            <a:avLst/>
          </a:prstGeom>
          <a:solidFill>
            <a:schemeClr val="bg1"/>
          </a:solidFill>
          <a:ln w="9525">
            <a:noFill/>
            <a:miter lim="800000"/>
            <a:headEnd/>
            <a:tailEnd/>
          </a:ln>
        </p:spPr>
        <p:txBody>
          <a:bodyPr wrap="square" lIns="92075" tIns="46038" rIns="92075" bIns="46038">
            <a:spAutoFit/>
          </a:bodyPr>
          <a:lstStyle/>
          <a:p>
            <a:pPr algn="l">
              <a:spcBef>
                <a:spcPct val="50000"/>
              </a:spcBef>
            </a:pPr>
            <a:r>
              <a:rPr lang="en-US" altLang="zh-CN" sz="2000" dirty="0">
                <a:latin typeface="Arial" charset="0"/>
              </a:rPr>
              <a:t>OpenMP parallel region</a:t>
            </a:r>
          </a:p>
          <a:p>
            <a:pPr algn="l">
              <a:spcBef>
                <a:spcPct val="50000"/>
              </a:spcBef>
            </a:pPr>
            <a:r>
              <a:rPr lang="en-US" altLang="zh-CN" sz="2000" dirty="0">
                <a:latin typeface="Arial" charset="0"/>
              </a:rPr>
              <a:t>(SPMD Pattern)</a:t>
            </a:r>
          </a:p>
        </p:txBody>
      </p:sp>
      <p:sp>
        <p:nvSpPr>
          <p:cNvPr id="37897" name="Rectangle 8"/>
          <p:cNvSpPr>
            <a:spLocks noChangeArrowheads="1"/>
          </p:cNvSpPr>
          <p:nvPr/>
        </p:nvSpPr>
        <p:spPr bwMode="auto">
          <a:xfrm>
            <a:off x="704334" y="5587432"/>
            <a:ext cx="3410465" cy="708528"/>
          </a:xfrm>
          <a:prstGeom prst="rect">
            <a:avLst/>
          </a:prstGeom>
          <a:solidFill>
            <a:schemeClr val="bg1"/>
          </a:solidFill>
          <a:ln w="9525">
            <a:noFill/>
            <a:miter lim="800000"/>
            <a:headEnd/>
            <a:tailEnd/>
          </a:ln>
        </p:spPr>
        <p:txBody>
          <a:bodyPr wrap="square" lIns="92075" tIns="46038" rIns="92075" bIns="46038">
            <a:spAutoFit/>
          </a:bodyPr>
          <a:lstStyle/>
          <a:p>
            <a:pPr algn="l">
              <a:spcBef>
                <a:spcPct val="50000"/>
              </a:spcBef>
            </a:pPr>
            <a:r>
              <a:rPr lang="en-US" altLang="zh-CN" sz="2000" dirty="0" err="1">
                <a:latin typeface="Arial" charset="0"/>
              </a:rPr>
              <a:t>OpenMP</a:t>
            </a:r>
            <a:r>
              <a:rPr lang="en-US" altLang="zh-CN" sz="2000" dirty="0">
                <a:latin typeface="Arial" charset="0"/>
              </a:rPr>
              <a:t> parallel region and a </a:t>
            </a:r>
            <a:r>
              <a:rPr lang="en-US" altLang="zh-CN" sz="2000" dirty="0" err="1">
                <a:latin typeface="Arial" charset="0"/>
              </a:rPr>
              <a:t>worksharing</a:t>
            </a:r>
            <a:r>
              <a:rPr lang="en-US" altLang="zh-CN" sz="2000" dirty="0">
                <a:latin typeface="Arial" charset="0"/>
              </a:rPr>
              <a:t> for construct</a:t>
            </a:r>
          </a:p>
        </p:txBody>
      </p:sp>
    </p:spTree>
    <p:extLst>
      <p:ext uri="{BB962C8B-B14F-4D97-AF65-F5344CB8AC3E}">
        <p14:creationId xmlns:p14="http://schemas.microsoft.com/office/powerpoint/2010/main" val="10250134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1383541" y="6501089"/>
            <a:ext cx="762000" cy="304800"/>
          </a:xfrm>
        </p:spPr>
        <p:txBody>
          <a:bodyPr/>
          <a:lstStyle/>
          <a:p>
            <a:pPr>
              <a:defRPr/>
            </a:pPr>
            <a:fld id="{BA2A0179-F9A4-477C-9FAD-E84F2A8270C0}" type="slidenum">
              <a:rPr lang="zh-CN" altLang="en-US"/>
              <a:pPr>
                <a:defRPr/>
              </a:pPr>
              <a:t>48</a:t>
            </a:fld>
            <a:endParaRPr lang="en-US" altLang="zh-CN" dirty="0"/>
          </a:p>
        </p:txBody>
      </p:sp>
      <p:sp>
        <p:nvSpPr>
          <p:cNvPr id="38915" name="Rectangle 2"/>
          <p:cNvSpPr>
            <a:spLocks noGrp="1" noChangeArrowheads="1"/>
          </p:cNvSpPr>
          <p:nvPr>
            <p:ph type="title"/>
          </p:nvPr>
        </p:nvSpPr>
        <p:spPr>
          <a:xfrm>
            <a:off x="407773" y="247650"/>
            <a:ext cx="10072902" cy="990600"/>
          </a:xfrm>
          <a:noFill/>
        </p:spPr>
        <p:txBody>
          <a:bodyPr/>
          <a:lstStyle/>
          <a:p>
            <a:pPr eaLnBrk="1" hangingPunct="1">
              <a:lnSpc>
                <a:spcPct val="88000"/>
              </a:lnSpc>
            </a:pPr>
            <a:r>
              <a:rPr lang="en-US" altLang="zh-CN" sz="3200" dirty="0">
                <a:ea typeface="SimSun" pitchFamily="2" charset="-122"/>
              </a:rPr>
              <a:t>Loop </a:t>
            </a:r>
            <a:r>
              <a:rPr lang="en-US" altLang="zh-CN" sz="3200" dirty="0" err="1">
                <a:ea typeface="SimSun" pitchFamily="2" charset="-122"/>
              </a:rPr>
              <a:t>Worksharing</a:t>
            </a:r>
            <a:r>
              <a:rPr lang="en-US" altLang="zh-CN" sz="3200" dirty="0">
                <a:ea typeface="SimSun" pitchFamily="2" charset="-122"/>
              </a:rPr>
              <a:t> Constructs:</a:t>
            </a:r>
            <a:r>
              <a:rPr lang="en-US" altLang="zh-CN" sz="3600" dirty="0">
                <a:ea typeface="SimSun" pitchFamily="2" charset="-122"/>
              </a:rPr>
              <a:t>  </a:t>
            </a:r>
            <a:r>
              <a:rPr lang="en-US" altLang="zh-CN" sz="2800" dirty="0">
                <a:ea typeface="SimSun" pitchFamily="2" charset="-122"/>
              </a:rPr>
              <a:t>The schedule clause</a:t>
            </a:r>
          </a:p>
        </p:txBody>
      </p:sp>
      <p:sp>
        <p:nvSpPr>
          <p:cNvPr id="38916" name="Rectangle 3"/>
          <p:cNvSpPr>
            <a:spLocks noGrp="1" noChangeArrowheads="1"/>
          </p:cNvSpPr>
          <p:nvPr>
            <p:ph type="body" idx="1"/>
          </p:nvPr>
        </p:nvSpPr>
        <p:spPr>
          <a:xfrm>
            <a:off x="407773" y="946850"/>
            <a:ext cx="11376453" cy="5454650"/>
          </a:xfrm>
          <a:noFill/>
        </p:spPr>
        <p:txBody>
          <a:bodyPr/>
          <a:lstStyle/>
          <a:p>
            <a:pPr eaLnBrk="1" hangingPunct="1">
              <a:lnSpc>
                <a:spcPct val="83000"/>
              </a:lnSpc>
            </a:pPr>
            <a:r>
              <a:rPr lang="en-US" altLang="zh-CN" dirty="0">
                <a:ea typeface="SimSun" pitchFamily="2" charset="-122"/>
              </a:rPr>
              <a:t>The schedule clause affects how loop iterations are mapped onto threads</a:t>
            </a:r>
          </a:p>
          <a:p>
            <a:pPr lvl="1" eaLnBrk="1" hangingPunct="1">
              <a:lnSpc>
                <a:spcPct val="83000"/>
              </a:lnSpc>
            </a:pPr>
            <a:r>
              <a:rPr lang="en-US" altLang="zh-CN" b="1" dirty="0">
                <a:ea typeface="SimSun" pitchFamily="2" charset="-122"/>
              </a:rPr>
              <a:t>schedule(static [,chunk])</a:t>
            </a:r>
          </a:p>
          <a:p>
            <a:pPr lvl="3" eaLnBrk="1" hangingPunct="1">
              <a:lnSpc>
                <a:spcPct val="93000"/>
              </a:lnSpc>
              <a:spcBef>
                <a:spcPct val="30000"/>
              </a:spcBef>
              <a:buClr>
                <a:schemeClr val="tx2"/>
              </a:buClr>
            </a:pPr>
            <a:r>
              <a:rPr lang="en-US" altLang="zh-CN" sz="1800" dirty="0">
                <a:latin typeface="Arial" charset="0"/>
                <a:ea typeface="SimSun" pitchFamily="2" charset="-122"/>
              </a:rPr>
              <a:t>Deal-out blocks of iterations of size “chunk” to each thread.</a:t>
            </a:r>
          </a:p>
          <a:p>
            <a:pPr lvl="3" eaLnBrk="1" hangingPunct="1">
              <a:lnSpc>
                <a:spcPct val="93000"/>
              </a:lnSpc>
              <a:spcBef>
                <a:spcPct val="30000"/>
              </a:spcBef>
              <a:buClr>
                <a:schemeClr val="tx2"/>
              </a:buClr>
            </a:pPr>
            <a:endParaRPr lang="en-US" altLang="zh-CN" sz="1800" dirty="0">
              <a:latin typeface="Arial" charset="0"/>
              <a:ea typeface="SimSun" pitchFamily="2" charset="-122"/>
            </a:endParaRPr>
          </a:p>
          <a:p>
            <a:pPr lvl="1" eaLnBrk="1" hangingPunct="1">
              <a:lnSpc>
                <a:spcPct val="83000"/>
              </a:lnSpc>
            </a:pPr>
            <a:r>
              <a:rPr lang="en-US" altLang="zh-CN" b="1" dirty="0">
                <a:ea typeface="SimSun" pitchFamily="2" charset="-122"/>
              </a:rPr>
              <a:t>schedule(dynamic[,chunk])</a:t>
            </a:r>
          </a:p>
          <a:p>
            <a:pPr lvl="3" eaLnBrk="1" hangingPunct="1">
              <a:lnSpc>
                <a:spcPct val="93000"/>
              </a:lnSpc>
              <a:spcBef>
                <a:spcPct val="30000"/>
              </a:spcBef>
              <a:buClr>
                <a:schemeClr val="tx2"/>
              </a:buClr>
            </a:pPr>
            <a:r>
              <a:rPr lang="en-US" altLang="zh-CN" sz="1800" dirty="0">
                <a:latin typeface="Arial" charset="0"/>
                <a:ea typeface="SimSun" pitchFamily="2" charset="-122"/>
              </a:rPr>
              <a:t>Each thread grabs “chunk” iterations off a queue until all iterations have been handled.</a:t>
            </a:r>
          </a:p>
          <a:p>
            <a:pPr eaLnBrk="1" hangingPunct="1">
              <a:lnSpc>
                <a:spcPct val="93000"/>
              </a:lnSpc>
              <a:spcBef>
                <a:spcPct val="30000"/>
              </a:spcBef>
              <a:buClr>
                <a:schemeClr val="tx2"/>
              </a:buClr>
            </a:pPr>
            <a:r>
              <a:rPr lang="en-US" altLang="zh-CN" dirty="0">
                <a:latin typeface="Arial" charset="0"/>
                <a:ea typeface="SimSun" pitchFamily="2" charset="-122"/>
              </a:rPr>
              <a:t>Example:</a:t>
            </a:r>
          </a:p>
          <a:p>
            <a:pPr lvl="1" eaLnBrk="1" hangingPunct="1">
              <a:lnSpc>
                <a:spcPct val="93000"/>
              </a:lnSpc>
              <a:spcBef>
                <a:spcPct val="30000"/>
              </a:spcBef>
              <a:buClr>
                <a:schemeClr val="tx2"/>
              </a:buClr>
            </a:pPr>
            <a:r>
              <a:rPr lang="en-US" altLang="zh-CN" sz="1800" dirty="0">
                <a:latin typeface="Arial" charset="0"/>
                <a:ea typeface="SimSun" pitchFamily="2" charset="-122"/>
              </a:rPr>
              <a:t>#pragma </a:t>
            </a:r>
            <a:r>
              <a:rPr lang="en-US" altLang="zh-CN" sz="1800" dirty="0" err="1">
                <a:latin typeface="Arial" charset="0"/>
                <a:ea typeface="SimSun" pitchFamily="2" charset="-122"/>
              </a:rPr>
              <a:t>omp</a:t>
            </a:r>
            <a:r>
              <a:rPr lang="en-US" altLang="zh-CN" sz="1800" dirty="0">
                <a:latin typeface="Arial" charset="0"/>
                <a:ea typeface="SimSun" pitchFamily="2" charset="-122"/>
              </a:rPr>
              <a:t> for schedule(dynamic, 10)</a:t>
            </a:r>
          </a:p>
        </p:txBody>
      </p:sp>
      <p:graphicFrame>
        <p:nvGraphicFramePr>
          <p:cNvPr id="5" name="Group 41"/>
          <p:cNvGraphicFramePr>
            <a:graphicFrameLocks noGrp="1"/>
          </p:cNvGraphicFramePr>
          <p:nvPr>
            <p:extLst>
              <p:ext uri="{D42A27DB-BD31-4B8C-83A1-F6EECF244321}">
                <p14:modId xmlns:p14="http://schemas.microsoft.com/office/powerpoint/2010/main" val="177191987"/>
              </p:ext>
            </p:extLst>
          </p:nvPr>
        </p:nvGraphicFramePr>
        <p:xfrm>
          <a:off x="906128" y="4157790"/>
          <a:ext cx="7806267" cy="2208593"/>
        </p:xfrm>
        <a:graphic>
          <a:graphicData uri="http://schemas.openxmlformats.org/drawingml/2006/table">
            <a:tbl>
              <a:tblPr/>
              <a:tblGrid>
                <a:gridCol w="3679432">
                  <a:extLst>
                    <a:ext uri="{9D8B030D-6E8A-4147-A177-3AD203B41FA5}">
                      <a16:colId xmlns:a16="http://schemas.microsoft.com/office/drawing/2014/main" val="20000"/>
                    </a:ext>
                  </a:extLst>
                </a:gridCol>
                <a:gridCol w="4126835">
                  <a:extLst>
                    <a:ext uri="{9D8B030D-6E8A-4147-A177-3AD203B41FA5}">
                      <a16:colId xmlns:a16="http://schemas.microsoft.com/office/drawing/2014/main" val="20001"/>
                    </a:ext>
                  </a:extLst>
                </a:gridCol>
              </a:tblGrid>
              <a:tr h="50282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SimSun" pitchFamily="2" charset="-122"/>
                        </a:rPr>
                        <a:t>Schedule Clause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SimSun" pitchFamily="2" charset="-122"/>
                        </a:rPr>
                        <a:t>When To Use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0"/>
                  </a:ext>
                </a:extLst>
              </a:tr>
              <a:tr h="766457">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STATIC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Pre-determined and predictable by the programmer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1"/>
                  </a:ext>
                </a:extLst>
              </a:tr>
              <a:tr h="939311">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SimSun" pitchFamily="2" charset="-122"/>
                        </a:rPr>
                        <a:t>DYNAMIC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Unpredictable, highly variable work per iteration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7FDFF"/>
                    </a:solidFill>
                  </a:tcPr>
                </a:tc>
                <a:extLst>
                  <a:ext uri="{0D108BD9-81ED-4DB2-BD59-A6C34878D82A}">
                    <a16:rowId xmlns:a16="http://schemas.microsoft.com/office/drawing/2014/main" val="10002"/>
                  </a:ext>
                </a:extLst>
              </a:tr>
            </a:tbl>
          </a:graphicData>
        </a:graphic>
      </p:graphicFrame>
      <p:sp>
        <p:nvSpPr>
          <p:cNvPr id="6" name="Text Box 20"/>
          <p:cNvSpPr txBox="1">
            <a:spLocks noChangeArrowheads="1"/>
          </p:cNvSpPr>
          <p:nvPr/>
        </p:nvSpPr>
        <p:spPr bwMode="auto">
          <a:xfrm>
            <a:off x="9286390" y="4338756"/>
            <a:ext cx="2581251" cy="923330"/>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dirty="0">
                <a:latin typeface="Arial" charset="0"/>
              </a:rPr>
              <a:t>Least work at runtime : scheduling done at compile-time</a:t>
            </a:r>
          </a:p>
        </p:txBody>
      </p:sp>
      <p:sp>
        <p:nvSpPr>
          <p:cNvPr id="7" name="Text Box 21"/>
          <p:cNvSpPr txBox="1">
            <a:spLocks noChangeArrowheads="1"/>
          </p:cNvSpPr>
          <p:nvPr/>
        </p:nvSpPr>
        <p:spPr bwMode="auto">
          <a:xfrm>
            <a:off x="9219022" y="5478170"/>
            <a:ext cx="2581250" cy="923330"/>
          </a:xfrm>
          <a:prstGeom prst="rect">
            <a:avLst/>
          </a:prstGeom>
          <a:solidFill>
            <a:srgbClr val="FFFFE7"/>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lgn="l">
              <a:spcBef>
                <a:spcPct val="50000"/>
              </a:spcBef>
              <a:defRPr/>
            </a:pPr>
            <a:r>
              <a:rPr lang="en-US" altLang="zh-CN" dirty="0">
                <a:latin typeface="Arial" charset="0"/>
              </a:rPr>
              <a:t>Most work at runtime : complex scheduling logic used at run-time</a:t>
            </a:r>
          </a:p>
        </p:txBody>
      </p:sp>
      <p:sp>
        <p:nvSpPr>
          <p:cNvPr id="8" name="Line 22"/>
          <p:cNvSpPr>
            <a:spLocks noChangeShapeType="1"/>
          </p:cNvSpPr>
          <p:nvPr/>
        </p:nvSpPr>
        <p:spPr bwMode="auto">
          <a:xfrm flipH="1" flipV="1">
            <a:off x="8308909" y="5872978"/>
            <a:ext cx="894066" cy="38172"/>
          </a:xfrm>
          <a:prstGeom prst="line">
            <a:avLst/>
          </a:prstGeom>
          <a:noFill/>
          <a:ln w="38100">
            <a:solidFill>
              <a:schemeClr val="tx1"/>
            </a:solidFill>
            <a:round/>
            <a:headEnd type="none" w="sm" len="sm"/>
            <a:tailEnd type="arrow" w="med" len="med"/>
          </a:ln>
        </p:spPr>
        <p:txBody>
          <a:bodyPr/>
          <a:lstStyle/>
          <a:p>
            <a:endParaRPr lang="en-US"/>
          </a:p>
        </p:txBody>
      </p:sp>
      <p:sp>
        <p:nvSpPr>
          <p:cNvPr id="9" name="Line 23"/>
          <p:cNvSpPr>
            <a:spLocks noChangeShapeType="1"/>
          </p:cNvSpPr>
          <p:nvPr/>
        </p:nvSpPr>
        <p:spPr bwMode="auto">
          <a:xfrm flipH="1">
            <a:off x="8449302" y="4826000"/>
            <a:ext cx="837087" cy="378768"/>
          </a:xfrm>
          <a:prstGeom prst="line">
            <a:avLst/>
          </a:prstGeom>
          <a:noFill/>
          <a:ln w="38100">
            <a:solidFill>
              <a:schemeClr val="tx1"/>
            </a:solidFill>
            <a:round/>
            <a:headEnd type="none" w="sm" len="sm"/>
            <a:tailEnd type="arrow" w="med" len="med"/>
          </a:ln>
        </p:spPr>
        <p:txBody>
          <a:bodyPr/>
          <a:lstStyle/>
          <a:p>
            <a:endParaRPr lang="en-US"/>
          </a:p>
        </p:txBody>
      </p:sp>
    </p:spTree>
    <p:extLst>
      <p:ext uri="{BB962C8B-B14F-4D97-AF65-F5344CB8AC3E}">
        <p14:creationId xmlns:p14="http://schemas.microsoft.com/office/powerpoint/2010/main" val="39503033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10287000" y="6535737"/>
            <a:ext cx="1905000" cy="322263"/>
          </a:xfrm>
        </p:spPr>
        <p:txBody>
          <a:bodyPr/>
          <a:lstStyle/>
          <a:p>
            <a:pPr algn="r">
              <a:defRPr/>
            </a:pPr>
            <a:fld id="{4F5F396A-B532-4572-8AA6-A6E82B287EF4}" type="slidenum">
              <a:rPr lang="zh-CN" altLang="en-US" sz="1200"/>
              <a:pPr algn="r">
                <a:defRPr/>
              </a:pPr>
              <a:t>49</a:t>
            </a:fld>
            <a:endParaRPr lang="en-US" altLang="zh-CN" sz="1200" dirty="0"/>
          </a:p>
        </p:txBody>
      </p:sp>
      <p:sp>
        <p:nvSpPr>
          <p:cNvPr id="40963" name="Rectangle 2"/>
          <p:cNvSpPr>
            <a:spLocks noGrp="1" noChangeArrowheads="1"/>
          </p:cNvSpPr>
          <p:nvPr>
            <p:ph type="title"/>
          </p:nvPr>
        </p:nvSpPr>
        <p:spPr>
          <a:xfrm>
            <a:off x="247136" y="152400"/>
            <a:ext cx="9887464" cy="7620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dirty="0">
                <a:ea typeface="SimSun" pitchFamily="2" charset="-122"/>
              </a:rPr>
              <a:t>Combined Parallel/</a:t>
            </a:r>
            <a:r>
              <a:rPr lang="en-US" altLang="zh-CN" sz="3200" dirty="0" err="1">
                <a:ea typeface="SimSun" pitchFamily="2" charset="-122"/>
              </a:rPr>
              <a:t>Worksharing</a:t>
            </a:r>
            <a:r>
              <a:rPr lang="en-US" altLang="zh-CN" sz="3200" dirty="0">
                <a:ea typeface="SimSun" pitchFamily="2" charset="-122"/>
              </a:rPr>
              <a:t> Construct</a:t>
            </a:r>
          </a:p>
        </p:txBody>
      </p:sp>
      <p:sp>
        <p:nvSpPr>
          <p:cNvPr id="40964"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40965" name="Rectangle 4"/>
          <p:cNvSpPr>
            <a:spLocks noGrp="1" noChangeArrowheads="1"/>
          </p:cNvSpPr>
          <p:nvPr>
            <p:ph type="body" sz="half" idx="1"/>
          </p:nvPr>
        </p:nvSpPr>
        <p:spPr>
          <a:xfrm>
            <a:off x="247136" y="1549400"/>
            <a:ext cx="11738918" cy="1060450"/>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OpenMP shortcut: Put the “parallel” and the </a:t>
            </a:r>
            <a:r>
              <a:rPr lang="en-US" altLang="zh-CN" sz="2400" dirty="0" err="1">
                <a:ea typeface="SimSun" pitchFamily="2" charset="-122"/>
              </a:rPr>
              <a:t>worksharing</a:t>
            </a:r>
            <a:r>
              <a:rPr lang="en-US" altLang="zh-CN" sz="2400" dirty="0">
                <a:ea typeface="SimSun" pitchFamily="2" charset="-122"/>
              </a:rPr>
              <a:t> directive on the same line</a:t>
            </a:r>
          </a:p>
        </p:txBody>
      </p:sp>
      <p:sp>
        <p:nvSpPr>
          <p:cNvPr id="40966" name="Rectangle 5"/>
          <p:cNvSpPr>
            <a:spLocks noChangeArrowheads="1"/>
          </p:cNvSpPr>
          <p:nvPr/>
        </p:nvSpPr>
        <p:spPr bwMode="auto">
          <a:xfrm>
            <a:off x="2438400" y="2743200"/>
            <a:ext cx="3200400" cy="2590800"/>
          </a:xfrm>
          <a:prstGeom prst="rect">
            <a:avLst/>
          </a:prstGeom>
          <a:solidFill>
            <a:srgbClr val="EAF3FC"/>
          </a:solidFill>
          <a:ln w="9525">
            <a:noFill/>
            <a:miter lim="800000"/>
            <a:headEnd/>
            <a:tailEnd/>
          </a:ln>
        </p:spPr>
        <p:txBody>
          <a:bodyPr lIns="92075" tIns="46038" rIns="92075" bIns="46038">
            <a:spAutoFit/>
          </a:bodyPr>
          <a:lstStyle/>
          <a:p>
            <a:pPr algn="l" eaLnBrk="0" hangingPunct="0"/>
            <a:r>
              <a:rPr lang="zh-CN" altLang="en-US" sz="2000" dirty="0"/>
              <a:t> </a:t>
            </a:r>
            <a:r>
              <a:rPr lang="en-US" altLang="zh-CN" sz="2000" dirty="0"/>
              <a:t>double  res[MAX];  </a:t>
            </a:r>
            <a:r>
              <a:rPr lang="en-US" altLang="zh-CN" sz="2000" dirty="0" err="1"/>
              <a:t>int</a:t>
            </a:r>
            <a:r>
              <a:rPr lang="en-US" altLang="zh-CN" sz="2000" dirty="0"/>
              <a:t> </a:t>
            </a:r>
            <a:r>
              <a:rPr lang="en-US" altLang="zh-CN" sz="2000" dirty="0" err="1"/>
              <a:t>i</a:t>
            </a:r>
            <a:r>
              <a:rPr lang="en-US" altLang="zh-CN" sz="2000" dirty="0"/>
              <a:t>;</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a:t>
            </a:r>
          </a:p>
          <a:p>
            <a:pPr algn="l" eaLnBrk="0" hangingPunct="0"/>
            <a:r>
              <a:rPr lang="en-US" altLang="zh-CN" sz="2000" dirty="0"/>
              <a:t>{	</a:t>
            </a:r>
          </a:p>
          <a:p>
            <a:pPr algn="l" eaLnBrk="0" hangingPunct="0"/>
            <a:r>
              <a:rPr lang="en-US" altLang="zh-CN" sz="2000" b="1" dirty="0"/>
              <a:t>    </a:t>
            </a:r>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for</a:t>
            </a:r>
          </a:p>
          <a:p>
            <a:pPr algn="l" eaLnBrk="0" hangingPunct="0"/>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res[</a:t>
            </a:r>
            <a:r>
              <a:rPr lang="en-US" altLang="zh-CN" sz="2000" dirty="0" err="1"/>
              <a:t>i</a:t>
            </a:r>
            <a:r>
              <a:rPr lang="en-US" altLang="zh-CN" sz="2000" dirty="0"/>
              <a:t>] = huge();</a:t>
            </a:r>
          </a:p>
          <a:p>
            <a:pPr algn="l" eaLnBrk="0" hangingPunct="0"/>
            <a:r>
              <a:rPr lang="en-US" altLang="zh-CN" sz="2000" dirty="0"/>
              <a:t>    } </a:t>
            </a:r>
          </a:p>
          <a:p>
            <a:pPr algn="l" eaLnBrk="0" hangingPunct="0"/>
            <a:r>
              <a:rPr lang="en-US" altLang="zh-CN" sz="2000" dirty="0"/>
              <a:t>}	</a:t>
            </a:r>
          </a:p>
        </p:txBody>
      </p:sp>
      <p:sp>
        <p:nvSpPr>
          <p:cNvPr id="3171334" name="Rectangle 6"/>
          <p:cNvSpPr>
            <a:spLocks noChangeArrowheads="1"/>
          </p:cNvSpPr>
          <p:nvPr/>
        </p:nvSpPr>
        <p:spPr bwMode="auto">
          <a:xfrm>
            <a:off x="6553200" y="5486401"/>
            <a:ext cx="2819400" cy="409575"/>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These are equivalent </a:t>
            </a:r>
          </a:p>
        </p:txBody>
      </p:sp>
      <p:sp>
        <p:nvSpPr>
          <p:cNvPr id="40968" name="Rectangle 7"/>
          <p:cNvSpPr>
            <a:spLocks noChangeArrowheads="1"/>
          </p:cNvSpPr>
          <p:nvPr/>
        </p:nvSpPr>
        <p:spPr bwMode="auto">
          <a:xfrm>
            <a:off x="6781800" y="2819401"/>
            <a:ext cx="3505200" cy="1939635"/>
          </a:xfrm>
          <a:prstGeom prst="rect">
            <a:avLst/>
          </a:prstGeom>
          <a:solidFill>
            <a:srgbClr val="EAF3FC"/>
          </a:solidFill>
          <a:ln w="9525">
            <a:noFill/>
            <a:miter lim="800000"/>
            <a:headEnd/>
            <a:tailEnd/>
          </a:ln>
        </p:spPr>
        <p:txBody>
          <a:bodyPr wrap="square" lIns="92075" tIns="46038" rIns="92075" bIns="46038">
            <a:spAutoFit/>
          </a:bodyPr>
          <a:lstStyle/>
          <a:p>
            <a:pPr algn="l" eaLnBrk="0" hangingPunct="0"/>
            <a:r>
              <a:rPr lang="zh-CN" altLang="en-US" sz="2000" dirty="0"/>
              <a:t> </a:t>
            </a:r>
            <a:r>
              <a:rPr lang="en-US" altLang="zh-CN" sz="2000" dirty="0"/>
              <a:t>double  res[MAX];  </a:t>
            </a:r>
            <a:r>
              <a:rPr lang="en-US" altLang="zh-CN" sz="2000" dirty="0" err="1"/>
              <a:t>int</a:t>
            </a:r>
            <a:r>
              <a:rPr lang="en-US" altLang="zh-CN" sz="2000" dirty="0"/>
              <a:t> i;</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a:t>
            </a:r>
          </a:p>
          <a:p>
            <a:pPr algn="l" eaLnBrk="0" hangingPunct="0"/>
            <a:r>
              <a:rPr lang="en-US" altLang="zh-CN" sz="2000" dirty="0"/>
              <a:t>    for (i=0;i&lt; MAX; i++) {</a:t>
            </a:r>
          </a:p>
          <a:p>
            <a:pPr algn="l" eaLnBrk="0" hangingPunct="0"/>
            <a:r>
              <a:rPr lang="en-US" altLang="zh-CN" sz="2000" dirty="0"/>
              <a:t>         res[i] = huge();</a:t>
            </a:r>
          </a:p>
          <a:p>
            <a:pPr algn="l" eaLnBrk="0" hangingPunct="0"/>
            <a:r>
              <a:rPr lang="en-US" altLang="zh-CN" sz="2000" dirty="0"/>
              <a:t>    } </a:t>
            </a:r>
          </a:p>
          <a:p>
            <a:pPr algn="l" eaLnBrk="0" hangingPunct="0"/>
            <a:r>
              <a:rPr lang="en-US" altLang="zh-CN" sz="2000" dirty="0"/>
              <a:t>	</a:t>
            </a:r>
          </a:p>
        </p:txBody>
      </p:sp>
      <p:sp>
        <p:nvSpPr>
          <p:cNvPr id="40969" name="Line 8"/>
          <p:cNvSpPr>
            <a:spLocks noChangeShapeType="1"/>
          </p:cNvSpPr>
          <p:nvPr/>
        </p:nvSpPr>
        <p:spPr bwMode="auto">
          <a:xfrm flipH="1" flipV="1">
            <a:off x="5867400" y="5181600"/>
            <a:ext cx="609600" cy="457200"/>
          </a:xfrm>
          <a:prstGeom prst="line">
            <a:avLst/>
          </a:prstGeom>
          <a:noFill/>
          <a:ln w="38100">
            <a:solidFill>
              <a:schemeClr val="tx1"/>
            </a:solidFill>
            <a:round/>
            <a:headEnd type="none" w="sm" len="sm"/>
            <a:tailEnd type="arrow" w="med" len="med"/>
          </a:ln>
        </p:spPr>
        <p:txBody>
          <a:bodyPr wrap="none" anchor="ctr"/>
          <a:lstStyle/>
          <a:p>
            <a:endParaRPr lang="en-US"/>
          </a:p>
        </p:txBody>
      </p:sp>
      <p:sp>
        <p:nvSpPr>
          <p:cNvPr id="40970" name="Line 9"/>
          <p:cNvSpPr>
            <a:spLocks noChangeShapeType="1"/>
          </p:cNvSpPr>
          <p:nvPr/>
        </p:nvSpPr>
        <p:spPr bwMode="auto">
          <a:xfrm flipV="1">
            <a:off x="7772400" y="4876800"/>
            <a:ext cx="228600" cy="609600"/>
          </a:xfrm>
          <a:prstGeom prst="line">
            <a:avLst/>
          </a:prstGeom>
          <a:noFill/>
          <a:ln w="38100">
            <a:solidFill>
              <a:schemeClr val="tx1"/>
            </a:solidFill>
            <a:round/>
            <a:headEnd type="none" w="sm" len="sm"/>
            <a:tailEnd type="arrow" w="med" len="med"/>
          </a:ln>
        </p:spPr>
        <p:txBody>
          <a:bodyPr wrap="none" anchor="ctr"/>
          <a:lstStyle/>
          <a:p>
            <a:endParaRPr lang="en-US"/>
          </a:p>
        </p:txBody>
      </p:sp>
    </p:spTree>
    <p:extLst>
      <p:ext uri="{BB962C8B-B14F-4D97-AF65-F5344CB8AC3E}">
        <p14:creationId xmlns:p14="http://schemas.microsoft.com/office/powerpoint/2010/main" val="40815774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idx="4294967295"/>
          </p:nvPr>
        </p:nvSpPr>
        <p:spPr>
          <a:xfrm>
            <a:off x="480469" y="179867"/>
            <a:ext cx="11071200" cy="769600"/>
          </a:xfrm>
          <a:prstGeom prst="rect">
            <a:avLst/>
          </a:prstGeom>
          <a:noFill/>
          <a:ln>
            <a:noFill/>
          </a:ln>
        </p:spPr>
        <p:txBody>
          <a:bodyPr spcFirstLastPara="1" vert="horz" wrap="square" lIns="91433" tIns="0" rIns="91433" bIns="0" numCol="1" anchor="b" anchorCtr="0" compatLnSpc="1">
            <a:prstTxWarp prst="textNoShape">
              <a:avLst/>
            </a:prstTxWarp>
            <a:noAutofit/>
          </a:bodyPr>
          <a:lstStyle/>
          <a:p>
            <a:pPr marL="237061" indent="-237061">
              <a:spcBef>
                <a:spcPts val="0"/>
              </a:spcBef>
              <a:spcAft>
                <a:spcPts val="0"/>
              </a:spcAft>
              <a:buSzPts val="2400"/>
            </a:pPr>
            <a:r>
              <a:rPr lang="en-US" sz="4267" dirty="0"/>
              <a:t>Compute Nodes (Cori KNL)</a:t>
            </a:r>
            <a:endParaRPr sz="4267" dirty="0"/>
          </a:p>
        </p:txBody>
      </p:sp>
      <p:sp>
        <p:nvSpPr>
          <p:cNvPr id="294" name="Google Shape;294;p43"/>
          <p:cNvSpPr/>
          <p:nvPr/>
        </p:nvSpPr>
        <p:spPr>
          <a:xfrm>
            <a:off x="1108363" y="974855"/>
            <a:ext cx="10169200" cy="847096"/>
          </a:xfrm>
          <a:prstGeom prst="rect">
            <a:avLst/>
          </a:prstGeom>
          <a:noFill/>
          <a:ln>
            <a:noFill/>
          </a:ln>
        </p:spPr>
        <p:txBody>
          <a:bodyPr spcFirstLastPara="1" wrap="square" lIns="68567" tIns="34267" rIns="68567" bIns="34267" anchor="t" anchorCtr="0">
            <a:noAutofit/>
          </a:bodyPr>
          <a:lstStyle/>
          <a:p>
            <a:pPr>
              <a:spcBef>
                <a:spcPts val="800"/>
              </a:spcBef>
            </a:pPr>
            <a:r>
              <a:rPr lang="en-US" sz="2533">
                <a:solidFill>
                  <a:schemeClr val="dk1"/>
                </a:solidFill>
              </a:rPr>
              <a:t>A </a:t>
            </a:r>
            <a:r>
              <a:rPr lang="en-US" sz="2000">
                <a:solidFill>
                  <a:schemeClr val="dk1"/>
                </a:solidFill>
                <a:latin typeface="Arial"/>
                <a:ea typeface="Arial"/>
                <a:cs typeface="Arial"/>
                <a:sym typeface="Arial"/>
              </a:rPr>
              <a:t>Cori KNL node has 68 cores/272 CPUs, 96 GB DDR memory, 16 GB high bandwidth on package memory (MCDRAM)</a:t>
            </a:r>
            <a:endParaRPr sz="2000">
              <a:solidFill>
                <a:srgbClr val="000000"/>
              </a:solidFill>
              <a:latin typeface="Arial"/>
              <a:ea typeface="Arial"/>
              <a:cs typeface="Arial"/>
              <a:sym typeface="Arial"/>
            </a:endParaRPr>
          </a:p>
        </p:txBody>
      </p:sp>
      <p:pic>
        <p:nvPicPr>
          <p:cNvPr id="295" name="Google Shape;295;p43" descr="68-core.png"/>
          <p:cNvPicPr preferRelativeResize="0"/>
          <p:nvPr/>
        </p:nvPicPr>
        <p:blipFill rotWithShape="1">
          <a:blip r:embed="rId3">
            <a:alphaModFix/>
          </a:blip>
          <a:srcRect/>
          <a:stretch/>
        </p:blipFill>
        <p:spPr>
          <a:xfrm>
            <a:off x="2334489" y="1945915"/>
            <a:ext cx="7523017" cy="2126803"/>
          </a:xfrm>
          <a:prstGeom prst="rect">
            <a:avLst/>
          </a:prstGeom>
          <a:noFill/>
          <a:ln>
            <a:noFill/>
          </a:ln>
        </p:spPr>
      </p:pic>
      <p:sp>
        <p:nvSpPr>
          <p:cNvPr id="296" name="Google Shape;296;p43"/>
          <p:cNvSpPr txBox="1"/>
          <p:nvPr/>
        </p:nvSpPr>
        <p:spPr>
          <a:xfrm>
            <a:off x="1540500" y="4001200"/>
            <a:ext cx="8659200" cy="2234400"/>
          </a:xfrm>
          <a:prstGeom prst="rect">
            <a:avLst/>
          </a:prstGeom>
          <a:solidFill>
            <a:srgbClr val="E6F8FF"/>
          </a:solidFill>
          <a:ln>
            <a:noFill/>
          </a:ln>
        </p:spPr>
        <p:txBody>
          <a:bodyPr spcFirstLastPara="1" wrap="square" lIns="68567" tIns="34267" rIns="68567" bIns="34267" anchor="t" anchorCtr="0">
            <a:noAutofit/>
          </a:bodyPr>
          <a:lstStyle/>
          <a:p>
            <a:pPr marL="609585" indent="-423323">
              <a:spcBef>
                <a:spcPts val="800"/>
              </a:spcBef>
              <a:buClr>
                <a:schemeClr val="accent1"/>
              </a:buClr>
              <a:buSzPts val="1400"/>
              <a:buFont typeface="Arial"/>
              <a:buChar char="●"/>
            </a:pPr>
            <a:r>
              <a:rPr lang="en-US" sz="1867">
                <a:solidFill>
                  <a:schemeClr val="dk1"/>
                </a:solidFill>
                <a:latin typeface="Arial"/>
                <a:ea typeface="Arial"/>
                <a:cs typeface="Arial"/>
                <a:sym typeface="Arial"/>
              </a:rPr>
              <a:t>A </a:t>
            </a:r>
            <a:r>
              <a:rPr lang="en-US" sz="1867">
                <a:solidFill>
                  <a:srgbClr val="0000FF"/>
                </a:solidFill>
                <a:latin typeface="Arial"/>
                <a:ea typeface="Arial"/>
                <a:cs typeface="Arial"/>
                <a:sym typeface="Arial"/>
              </a:rPr>
              <a:t>quad,cache </a:t>
            </a:r>
            <a:r>
              <a:rPr lang="en-US" sz="1867">
                <a:solidFill>
                  <a:schemeClr val="dk1"/>
                </a:solidFill>
                <a:latin typeface="Arial"/>
                <a:ea typeface="Arial"/>
                <a:cs typeface="Arial"/>
                <a:sym typeface="Arial"/>
              </a:rPr>
              <a:t>node (default setting) has only </a:t>
            </a:r>
            <a:r>
              <a:rPr lang="en-US" sz="1867">
                <a:solidFill>
                  <a:srgbClr val="0000FF"/>
                </a:solidFill>
                <a:latin typeface="Arial"/>
                <a:ea typeface="Arial"/>
                <a:cs typeface="Arial"/>
                <a:sym typeface="Arial"/>
              </a:rPr>
              <a:t>1 NUMA node </a:t>
            </a:r>
            <a:r>
              <a:rPr lang="en-US" sz="1867">
                <a:solidFill>
                  <a:schemeClr val="dk1"/>
                </a:solidFill>
                <a:latin typeface="Arial"/>
                <a:ea typeface="Arial"/>
                <a:cs typeface="Arial"/>
                <a:sym typeface="Arial"/>
              </a:rPr>
              <a:t>with all CPUs on the NUMA node 0 (DDR memory). MCDRAM is hidden from the “numactl </a:t>
            </a:r>
            <a:r>
              <a:rPr lang="en-US" sz="1867">
                <a:solidFill>
                  <a:schemeClr val="dk1"/>
                </a:solidFill>
                <a:latin typeface="Calibri"/>
                <a:ea typeface="Calibri"/>
                <a:cs typeface="Calibri"/>
                <a:sym typeface="Calibri"/>
              </a:rPr>
              <a:t>-</a:t>
            </a:r>
            <a:r>
              <a:rPr lang="en-US" sz="1867">
                <a:solidFill>
                  <a:schemeClr val="dk1"/>
                </a:solidFill>
                <a:latin typeface="Arial"/>
                <a:ea typeface="Arial"/>
                <a:cs typeface="Arial"/>
                <a:sym typeface="Arial"/>
              </a:rPr>
              <a:t>H” result since it is a cache.</a:t>
            </a:r>
            <a:endParaRPr sz="1867">
              <a:solidFill>
                <a:srgbClr val="000000"/>
              </a:solidFill>
              <a:latin typeface="Arial"/>
              <a:ea typeface="Arial"/>
              <a:cs typeface="Arial"/>
              <a:sym typeface="Arial"/>
            </a:endParaRPr>
          </a:p>
          <a:p>
            <a:pPr marL="609585" indent="-423323">
              <a:spcBef>
                <a:spcPts val="800"/>
              </a:spcBef>
              <a:buClr>
                <a:schemeClr val="accent1"/>
              </a:buClr>
              <a:buSzPts val="1400"/>
              <a:buFont typeface="Arial"/>
              <a:buChar char="●"/>
            </a:pPr>
            <a:r>
              <a:rPr lang="en-US" sz="1600">
                <a:solidFill>
                  <a:schemeClr val="dk1"/>
                </a:solidFill>
                <a:latin typeface="Arial"/>
                <a:ea typeface="Arial"/>
                <a:cs typeface="Arial"/>
                <a:sym typeface="Arial"/>
              </a:rPr>
              <a:t>A </a:t>
            </a:r>
            <a:r>
              <a:rPr lang="en-US" sz="1600">
                <a:solidFill>
                  <a:srgbClr val="0000FF"/>
                </a:solidFill>
                <a:latin typeface="Arial"/>
                <a:ea typeface="Arial"/>
                <a:cs typeface="Arial"/>
                <a:sym typeface="Arial"/>
              </a:rPr>
              <a:t>quad,flat </a:t>
            </a:r>
            <a:r>
              <a:rPr lang="en-US" sz="1600">
                <a:solidFill>
                  <a:schemeClr val="dk1"/>
                </a:solidFill>
                <a:latin typeface="Arial"/>
                <a:ea typeface="Arial"/>
                <a:cs typeface="Arial"/>
                <a:sym typeface="Arial"/>
              </a:rPr>
              <a:t>node has only </a:t>
            </a:r>
            <a:r>
              <a:rPr lang="en-US" sz="1600">
                <a:solidFill>
                  <a:srgbClr val="0000FF"/>
                </a:solidFill>
                <a:latin typeface="Arial"/>
                <a:ea typeface="Arial"/>
                <a:cs typeface="Arial"/>
                <a:sym typeface="Arial"/>
              </a:rPr>
              <a:t>2 NUMA nodes </a:t>
            </a:r>
            <a:r>
              <a:rPr lang="en-US" sz="1600">
                <a:solidFill>
                  <a:schemeClr val="dk1"/>
                </a:solidFill>
                <a:latin typeface="Arial"/>
                <a:ea typeface="Arial"/>
                <a:cs typeface="Arial"/>
                <a:sym typeface="Arial"/>
              </a:rPr>
              <a:t>with all CPUs on the NUMA node 0 (DDR memory). NUMA node 1 has MCDRAM only</a:t>
            </a:r>
            <a:endParaRPr sz="1600">
              <a:solidFill>
                <a:schemeClr val="dk1"/>
              </a:solidFill>
              <a:latin typeface="Calibri"/>
              <a:ea typeface="Calibri"/>
              <a:cs typeface="Calibri"/>
              <a:sym typeface="Calibri"/>
            </a:endParaRPr>
          </a:p>
          <a:p>
            <a:pPr marL="609585" indent="-406390">
              <a:buClr>
                <a:schemeClr val="accent1"/>
              </a:buClr>
              <a:buSzPts val="1200"/>
              <a:buFont typeface="Arial"/>
              <a:buChar char="●"/>
            </a:pPr>
            <a:r>
              <a:rPr lang="en-US" sz="1600">
                <a:solidFill>
                  <a:schemeClr val="dk1"/>
                </a:solidFill>
                <a:latin typeface="Arial"/>
                <a:ea typeface="Arial"/>
                <a:cs typeface="Arial"/>
                <a:sym typeface="Arial"/>
              </a:rPr>
              <a:t>A </a:t>
            </a:r>
            <a:r>
              <a:rPr lang="en-US" sz="1600">
                <a:solidFill>
                  <a:srgbClr val="0000FF"/>
                </a:solidFill>
                <a:latin typeface="Arial"/>
                <a:ea typeface="Arial"/>
                <a:cs typeface="Arial"/>
                <a:sym typeface="Arial"/>
              </a:rPr>
              <a:t>snc2,flat </a:t>
            </a:r>
            <a:r>
              <a:rPr lang="en-US" sz="1600">
                <a:solidFill>
                  <a:schemeClr val="dk1"/>
                </a:solidFill>
                <a:latin typeface="Arial"/>
                <a:ea typeface="Arial"/>
                <a:cs typeface="Arial"/>
                <a:sym typeface="Arial"/>
              </a:rPr>
              <a:t>node has </a:t>
            </a:r>
            <a:r>
              <a:rPr lang="en-US" sz="1600">
                <a:solidFill>
                  <a:srgbClr val="0000FF"/>
                </a:solidFill>
                <a:latin typeface="Arial"/>
                <a:ea typeface="Arial"/>
                <a:cs typeface="Arial"/>
                <a:sym typeface="Arial"/>
              </a:rPr>
              <a:t>4 NUMA domains </a:t>
            </a:r>
            <a:r>
              <a:rPr lang="en-US" sz="1600">
                <a:solidFill>
                  <a:schemeClr val="dk1"/>
                </a:solidFill>
                <a:latin typeface="Arial"/>
                <a:ea typeface="Arial"/>
                <a:cs typeface="Arial"/>
                <a:sym typeface="Arial"/>
              </a:rPr>
              <a:t>with DDR memory and all CPUs on NUMA nodes 0 and 1</a:t>
            </a:r>
            <a:endParaRPr sz="16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0580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pPr>
              <a:defRPr/>
            </a:pPr>
            <a:fld id="{D3473D72-5434-4DC1-AD0F-5EF64C4926AE}" type="slidenum">
              <a:rPr lang="zh-CN" altLang="en-US"/>
              <a:pPr>
                <a:defRPr/>
              </a:pPr>
              <a:t>50</a:t>
            </a:fld>
            <a:endParaRPr lang="en-US" altLang="zh-CN"/>
          </a:p>
        </p:txBody>
      </p:sp>
      <p:sp>
        <p:nvSpPr>
          <p:cNvPr id="41987" name="Rectangle 2"/>
          <p:cNvSpPr>
            <a:spLocks noGrp="1" noChangeArrowheads="1"/>
          </p:cNvSpPr>
          <p:nvPr>
            <p:ph type="title"/>
          </p:nvPr>
        </p:nvSpPr>
        <p:spPr/>
        <p:txBody>
          <a:bodyPr/>
          <a:lstStyle/>
          <a:p>
            <a:pPr eaLnBrk="1" hangingPunct="1"/>
            <a:r>
              <a:rPr lang="en-US" dirty="0"/>
              <a:t>Working with loops</a:t>
            </a:r>
          </a:p>
        </p:txBody>
      </p:sp>
      <p:sp>
        <p:nvSpPr>
          <p:cNvPr id="41988" name="Rectangle 3"/>
          <p:cNvSpPr>
            <a:spLocks noGrp="1" noChangeArrowheads="1"/>
          </p:cNvSpPr>
          <p:nvPr>
            <p:ph type="body" idx="1"/>
          </p:nvPr>
        </p:nvSpPr>
        <p:spPr>
          <a:xfrm>
            <a:off x="432486" y="1184099"/>
            <a:ext cx="11504141" cy="2627312"/>
          </a:xfrm>
        </p:spPr>
        <p:txBody>
          <a:bodyPr/>
          <a:lstStyle/>
          <a:p>
            <a:pPr eaLnBrk="1" hangingPunct="1"/>
            <a:r>
              <a:rPr lang="en-US" dirty="0"/>
              <a:t>Basic approach</a:t>
            </a:r>
          </a:p>
          <a:p>
            <a:pPr lvl="1" eaLnBrk="1" hangingPunct="1"/>
            <a:r>
              <a:rPr lang="en-US" dirty="0"/>
              <a:t>Find compute intensive loops</a:t>
            </a:r>
          </a:p>
          <a:p>
            <a:pPr lvl="1" eaLnBrk="1" hangingPunct="1"/>
            <a:r>
              <a:rPr lang="en-US" dirty="0"/>
              <a:t>Make the loop iterations independent ... So they can safely execute in any order without </a:t>
            </a:r>
            <a:br>
              <a:rPr lang="en-US" dirty="0"/>
            </a:br>
            <a:r>
              <a:rPr lang="en-US" dirty="0"/>
              <a:t>loop-carried dependencies</a:t>
            </a:r>
          </a:p>
          <a:p>
            <a:pPr lvl="1" eaLnBrk="1" hangingPunct="1"/>
            <a:r>
              <a:rPr lang="en-US" dirty="0"/>
              <a:t>Place the appropriate </a:t>
            </a:r>
            <a:r>
              <a:rPr lang="en-US" dirty="0" err="1"/>
              <a:t>OpenMP</a:t>
            </a:r>
            <a:r>
              <a:rPr lang="en-US" dirty="0"/>
              <a:t> directive and test</a:t>
            </a:r>
          </a:p>
        </p:txBody>
      </p:sp>
      <p:sp>
        <p:nvSpPr>
          <p:cNvPr id="41989" name="Rectangle 4"/>
          <p:cNvSpPr>
            <a:spLocks noChangeArrowheads="1"/>
          </p:cNvSpPr>
          <p:nvPr/>
        </p:nvSpPr>
        <p:spPr bwMode="auto">
          <a:xfrm>
            <a:off x="1812926" y="4240036"/>
            <a:ext cx="3228975" cy="1981200"/>
          </a:xfrm>
          <a:prstGeom prst="rect">
            <a:avLst/>
          </a:prstGeom>
          <a:solidFill>
            <a:srgbClr val="F7FDFF"/>
          </a:solidFill>
          <a:ln w="9525">
            <a:noFill/>
            <a:miter lim="800000"/>
            <a:headEnd/>
            <a:tailEnd/>
          </a:ln>
        </p:spPr>
        <p:txBody>
          <a:bodyPr lIns="92075" tIns="46038" rIns="92075" bIns="46038">
            <a:spAutoFit/>
          </a:bodyPr>
          <a:lstStyle/>
          <a:p>
            <a:pPr algn="l" eaLnBrk="0" hangingPunct="0"/>
            <a:r>
              <a:rPr lang="zh-CN" altLang="en-US" dirty="0"/>
              <a:t>    </a:t>
            </a:r>
            <a:r>
              <a:rPr lang="en-US" altLang="zh-CN" sz="2000" dirty="0" err="1"/>
              <a:t>int</a:t>
            </a:r>
            <a:r>
              <a:rPr lang="en-US" altLang="zh-CN" sz="2000" dirty="0"/>
              <a:t> </a:t>
            </a:r>
            <a:r>
              <a:rPr lang="en-US" altLang="zh-CN" sz="2000" dirty="0" err="1"/>
              <a:t>i</a:t>
            </a:r>
            <a:r>
              <a:rPr lang="en-US" altLang="zh-CN" sz="2000" dirty="0"/>
              <a:t>, j, A[MAX];</a:t>
            </a:r>
          </a:p>
          <a:p>
            <a:pPr algn="l" eaLnBrk="0" hangingPunct="0"/>
            <a:r>
              <a:rPr lang="en-US" altLang="zh-CN" sz="2000" dirty="0"/>
              <a:t>     j = 5;</a:t>
            </a:r>
          </a:p>
          <a:p>
            <a:pPr algn="l" eaLnBrk="0" hangingPunct="0"/>
            <a:r>
              <a:rPr lang="en-US" altLang="zh-CN" sz="2000" dirty="0">
                <a:solidFill>
                  <a:srgbClr val="FFFF66"/>
                </a:solidFill>
              </a:rPr>
              <a:t> </a:t>
            </a:r>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j +=2;</a:t>
            </a:r>
          </a:p>
          <a:p>
            <a:pPr algn="l" eaLnBrk="0" hangingPunct="0"/>
            <a:r>
              <a:rPr lang="en-US" altLang="zh-CN" sz="2000" dirty="0"/>
              <a:t>         A[</a:t>
            </a:r>
            <a:r>
              <a:rPr lang="en-US" altLang="zh-CN" sz="2000" dirty="0" err="1"/>
              <a:t>i</a:t>
            </a:r>
            <a:r>
              <a:rPr lang="en-US" altLang="zh-CN" sz="2000" dirty="0"/>
              <a:t>] = big(j); </a:t>
            </a:r>
          </a:p>
          <a:p>
            <a:pPr algn="l" eaLnBrk="0" hangingPunct="0"/>
            <a:r>
              <a:rPr lang="en-US" altLang="zh-CN" sz="2000" dirty="0"/>
              <a:t>    } </a:t>
            </a:r>
          </a:p>
        </p:txBody>
      </p:sp>
      <p:grpSp>
        <p:nvGrpSpPr>
          <p:cNvPr id="2" name="Group 12"/>
          <p:cNvGrpSpPr>
            <a:grpSpLocks/>
          </p:cNvGrpSpPr>
          <p:nvPr/>
        </p:nvGrpSpPr>
        <p:grpSpPr bwMode="auto">
          <a:xfrm>
            <a:off x="3440114" y="3940175"/>
            <a:ext cx="7227887" cy="2662238"/>
            <a:chOff x="1207" y="2482"/>
            <a:chExt cx="4553" cy="1726"/>
          </a:xfrm>
        </p:grpSpPr>
        <p:sp>
          <p:nvSpPr>
            <p:cNvPr id="41991" name="Rectangle 5"/>
            <p:cNvSpPr>
              <a:spLocks noChangeArrowheads="1"/>
            </p:cNvSpPr>
            <p:nvPr/>
          </p:nvSpPr>
          <p:spPr bwMode="auto">
            <a:xfrm>
              <a:off x="3474" y="2657"/>
              <a:ext cx="2286" cy="1258"/>
            </a:xfrm>
            <a:prstGeom prst="rect">
              <a:avLst/>
            </a:prstGeom>
            <a:solidFill>
              <a:srgbClr val="F7FDFF"/>
            </a:solidFill>
            <a:ln w="9525">
              <a:noFill/>
              <a:miter lim="800000"/>
              <a:headEnd/>
              <a:tailEnd/>
            </a:ln>
          </p:spPr>
          <p:txBody>
            <a:bodyPr wrap="square" lIns="92075" tIns="46038" rIns="92075" bIns="46038">
              <a:spAutoFit/>
            </a:bodyPr>
            <a:lstStyle/>
            <a:p>
              <a:pPr algn="l" eaLnBrk="0" hangingPunct="0"/>
              <a:r>
                <a:rPr lang="zh-CN" altLang="en-US" dirty="0"/>
                <a:t>    </a:t>
              </a:r>
              <a:r>
                <a:rPr lang="en-US" altLang="zh-CN" sz="2000" dirty="0" err="1"/>
                <a:t>int</a:t>
              </a:r>
              <a:r>
                <a:rPr lang="en-US" altLang="zh-CN" sz="2000" dirty="0"/>
                <a:t> i,  A[MAX];</a:t>
              </a:r>
            </a:p>
            <a:p>
              <a:pPr algn="l" eaLnBrk="0" hangingPunct="0"/>
              <a:r>
                <a:rPr lang="en-US" altLang="zh-CN" sz="2000" dirty="0">
                  <a:solidFill>
                    <a:srgbClr val="C00000"/>
                  </a:solidFill>
                </a:rPr>
                <a:t>    </a:t>
              </a:r>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a:t>
              </a:r>
            </a:p>
            <a:p>
              <a:pPr algn="l" eaLnBrk="0" hangingPunct="0"/>
              <a:r>
                <a:rPr lang="en-US" altLang="zh-CN" sz="2000" dirty="0">
                  <a:solidFill>
                    <a:srgbClr val="FFFF66"/>
                  </a:solidFill>
                </a:rPr>
                <a:t> </a:t>
              </a:r>
              <a:r>
                <a:rPr lang="en-US" altLang="zh-CN" sz="2000" dirty="0"/>
                <a:t>    for (i=0;i&lt; MAX; i++) {</a:t>
              </a:r>
            </a:p>
            <a:p>
              <a:pPr algn="l" eaLnBrk="0" hangingPunct="0"/>
              <a:r>
                <a:rPr lang="en-US" altLang="zh-CN" sz="2000" dirty="0"/>
                <a:t>         </a:t>
              </a:r>
              <a:r>
                <a:rPr lang="en-US" altLang="zh-CN" sz="2000" dirty="0" err="1"/>
                <a:t>int</a:t>
              </a:r>
              <a:r>
                <a:rPr lang="en-US" altLang="zh-CN" sz="2000" dirty="0"/>
                <a:t> j = 5 + 2*(i+1);</a:t>
              </a:r>
            </a:p>
            <a:p>
              <a:pPr algn="l" eaLnBrk="0" hangingPunct="0"/>
              <a:r>
                <a:rPr lang="en-US" altLang="zh-CN" sz="2000" dirty="0"/>
                <a:t>          A[i] = big(j); </a:t>
              </a:r>
            </a:p>
            <a:p>
              <a:pPr algn="l" eaLnBrk="0" hangingPunct="0"/>
              <a:r>
                <a:rPr lang="en-US" altLang="zh-CN" sz="2000" dirty="0"/>
                <a:t>    } </a:t>
              </a:r>
            </a:p>
          </p:txBody>
        </p:sp>
        <p:grpSp>
          <p:nvGrpSpPr>
            <p:cNvPr id="41992" name="Group 11"/>
            <p:cNvGrpSpPr>
              <a:grpSpLocks/>
            </p:cNvGrpSpPr>
            <p:nvPr/>
          </p:nvGrpSpPr>
          <p:grpSpPr bwMode="auto">
            <a:xfrm>
              <a:off x="1207" y="2482"/>
              <a:ext cx="2715" cy="1726"/>
              <a:chOff x="1207" y="2482"/>
              <a:chExt cx="2715" cy="1726"/>
            </a:xfrm>
          </p:grpSpPr>
          <p:sp>
            <p:nvSpPr>
              <p:cNvPr id="41993" name="Text Box 6"/>
              <p:cNvSpPr txBox="1">
                <a:spLocks noChangeArrowheads="1"/>
              </p:cNvSpPr>
              <p:nvPr/>
            </p:nvSpPr>
            <p:spPr bwMode="auto">
              <a:xfrm>
                <a:off x="2340" y="3547"/>
                <a:ext cx="1116" cy="661"/>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sz="2000" dirty="0"/>
                  <a:t>Remove loop carried dependence</a:t>
                </a:r>
              </a:p>
            </p:txBody>
          </p:sp>
          <p:sp>
            <p:nvSpPr>
              <p:cNvPr id="41994" name="Line 7"/>
              <p:cNvSpPr>
                <a:spLocks noChangeShapeType="1"/>
              </p:cNvSpPr>
              <p:nvPr/>
            </p:nvSpPr>
            <p:spPr bwMode="auto">
              <a:xfrm flipH="1" flipV="1">
                <a:off x="1207" y="3419"/>
                <a:ext cx="1106" cy="458"/>
              </a:xfrm>
              <a:prstGeom prst="line">
                <a:avLst/>
              </a:prstGeom>
              <a:noFill/>
              <a:ln w="38100">
                <a:solidFill>
                  <a:schemeClr val="tx1"/>
                </a:solidFill>
                <a:round/>
                <a:headEnd type="none" w="sm" len="sm"/>
                <a:tailEnd type="arrow" w="med" len="med"/>
              </a:ln>
            </p:spPr>
            <p:txBody>
              <a:bodyPr/>
              <a:lstStyle/>
              <a:p>
                <a:endParaRPr lang="en-US"/>
              </a:p>
            </p:txBody>
          </p:sp>
          <p:sp>
            <p:nvSpPr>
              <p:cNvPr id="41995" name="Line 8"/>
              <p:cNvSpPr>
                <a:spLocks noChangeShapeType="1"/>
              </p:cNvSpPr>
              <p:nvPr/>
            </p:nvSpPr>
            <p:spPr bwMode="auto">
              <a:xfrm flipV="1">
                <a:off x="3474" y="3465"/>
                <a:ext cx="448" cy="476"/>
              </a:xfrm>
              <a:prstGeom prst="line">
                <a:avLst/>
              </a:prstGeom>
              <a:noFill/>
              <a:ln w="38100">
                <a:solidFill>
                  <a:schemeClr val="tx1"/>
                </a:solidFill>
                <a:round/>
                <a:headEnd type="none" w="sm" len="sm"/>
                <a:tailEnd type="arrow" w="med" len="med"/>
              </a:ln>
            </p:spPr>
            <p:txBody>
              <a:bodyPr/>
              <a:lstStyle/>
              <a:p>
                <a:endParaRPr lang="en-US"/>
              </a:p>
            </p:txBody>
          </p:sp>
          <p:sp>
            <p:nvSpPr>
              <p:cNvPr id="41996" name="Text Box 9"/>
              <p:cNvSpPr txBox="1">
                <a:spLocks noChangeArrowheads="1"/>
              </p:cNvSpPr>
              <p:nvPr/>
            </p:nvSpPr>
            <p:spPr bwMode="auto">
              <a:xfrm>
                <a:off x="2143" y="2482"/>
                <a:ext cx="1207" cy="602"/>
              </a:xfrm>
              <a:prstGeom prst="rect">
                <a:avLst/>
              </a:prstGeom>
              <a:solidFill>
                <a:srgbClr val="FFFFE7"/>
              </a:solidFill>
              <a:ln w="12700">
                <a:solidFill>
                  <a:schemeClr val="bg2"/>
                </a:solidFill>
                <a:miter lim="800000"/>
                <a:headEnd type="none" w="sm" len="sm"/>
                <a:tailEnd type="none" w="sm" len="sm"/>
              </a:ln>
            </p:spPr>
            <p:txBody>
              <a:bodyPr>
                <a:spAutoFit/>
              </a:bodyPr>
              <a:lstStyle/>
              <a:p>
                <a:pPr>
                  <a:spcBef>
                    <a:spcPct val="50000"/>
                  </a:spcBef>
                </a:pPr>
                <a:r>
                  <a:rPr lang="en-US" dirty="0"/>
                  <a:t>Note: loop index “i” is private by default</a:t>
                </a:r>
              </a:p>
            </p:txBody>
          </p:sp>
          <p:sp>
            <p:nvSpPr>
              <p:cNvPr id="41997" name="Line 10"/>
              <p:cNvSpPr>
                <a:spLocks noChangeShapeType="1"/>
              </p:cNvSpPr>
              <p:nvPr/>
            </p:nvSpPr>
            <p:spPr bwMode="auto">
              <a:xfrm>
                <a:off x="3355" y="2770"/>
                <a:ext cx="349" cy="314"/>
              </a:xfrm>
              <a:prstGeom prst="line">
                <a:avLst/>
              </a:prstGeom>
              <a:noFill/>
              <a:ln w="38100">
                <a:solidFill>
                  <a:schemeClr val="tx1"/>
                </a:solidFill>
                <a:round/>
                <a:headEnd type="none" w="sm" len="sm"/>
                <a:tailEnd type="arrow" w="med" len="med"/>
              </a:ln>
            </p:spPr>
            <p:txBody>
              <a:bodyPr/>
              <a:lstStyle/>
              <a:p>
                <a:endParaRPr lang="en-US"/>
              </a:p>
            </p:txBody>
          </p:sp>
        </p:grpSp>
      </p:grpSp>
    </p:spTree>
    <p:extLst>
      <p:ext uri="{BB962C8B-B14F-4D97-AF65-F5344CB8AC3E}">
        <p14:creationId xmlns:p14="http://schemas.microsoft.com/office/powerpoint/2010/main" val="313482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51E13EAE-A081-4A9F-9B23-55D9704D40FE}" type="slidenum">
              <a:rPr lang="zh-CN" altLang="en-US"/>
              <a:pPr>
                <a:defRPr/>
              </a:pPr>
              <a:t>51</a:t>
            </a:fld>
            <a:endParaRPr lang="en-US" altLang="zh-CN"/>
          </a:p>
        </p:txBody>
      </p:sp>
      <p:sp>
        <p:nvSpPr>
          <p:cNvPr id="43011" name="Rectangle 2"/>
          <p:cNvSpPr>
            <a:spLocks noGrp="1" noChangeArrowheads="1"/>
          </p:cNvSpPr>
          <p:nvPr>
            <p:ph type="title"/>
          </p:nvPr>
        </p:nvSpPr>
        <p:spPr>
          <a:xfrm>
            <a:off x="452138" y="275239"/>
            <a:ext cx="8496300" cy="469900"/>
          </a:xfrm>
          <a:noFill/>
        </p:spPr>
        <p:txBody>
          <a:bodyPr/>
          <a:lstStyle/>
          <a:p>
            <a:pPr eaLnBrk="1" hangingPunct="1">
              <a:lnSpc>
                <a:spcPct val="89000"/>
              </a:lnSpc>
            </a:pPr>
            <a:r>
              <a:rPr lang="en-US" altLang="zh-CN" dirty="0">
                <a:ea typeface="SimSun" pitchFamily="2" charset="-122"/>
              </a:rPr>
              <a:t>Reduction</a:t>
            </a:r>
          </a:p>
        </p:txBody>
      </p:sp>
      <p:sp>
        <p:nvSpPr>
          <p:cNvPr id="43012" name="Rectangle 3"/>
          <p:cNvSpPr>
            <a:spLocks noGrp="1" noChangeArrowheads="1"/>
          </p:cNvSpPr>
          <p:nvPr>
            <p:ph type="body" idx="1"/>
          </p:nvPr>
        </p:nvSpPr>
        <p:spPr>
          <a:xfrm>
            <a:off x="691978" y="4396861"/>
            <a:ext cx="11257006" cy="2182843"/>
          </a:xfrm>
          <a:noFill/>
        </p:spPr>
        <p:txBody>
          <a:bodyPr/>
          <a:lstStyle/>
          <a:p>
            <a:pPr eaLnBrk="1" hangingPunct="1">
              <a:lnSpc>
                <a:spcPct val="94000"/>
              </a:lnSpc>
            </a:pPr>
            <a:r>
              <a:rPr lang="en-US" altLang="zh-CN" sz="2000" dirty="0">
                <a:ea typeface="SimSun" pitchFamily="2" charset="-122"/>
              </a:rPr>
              <a:t>We are combining values into a single accumulation variable (</a:t>
            </a:r>
            <a:r>
              <a:rPr lang="en-US" altLang="zh-CN" sz="2000" dirty="0" err="1">
                <a:ea typeface="SimSun" pitchFamily="2" charset="-122"/>
              </a:rPr>
              <a:t>ave</a:t>
            </a:r>
            <a:r>
              <a:rPr lang="en-US" altLang="zh-CN" sz="2000" dirty="0">
                <a:ea typeface="SimSun" pitchFamily="2" charset="-122"/>
              </a:rPr>
              <a:t>) … there is a true dependence between loop iterations that can’t be trivially removed.</a:t>
            </a:r>
          </a:p>
          <a:p>
            <a:pPr lvl="8">
              <a:lnSpc>
                <a:spcPct val="94000"/>
              </a:lnSpc>
            </a:pPr>
            <a:endParaRPr lang="en-US" altLang="zh-CN" sz="2000" dirty="0">
              <a:ea typeface="SimSun" pitchFamily="2" charset="-122"/>
            </a:endParaRPr>
          </a:p>
          <a:p>
            <a:pPr eaLnBrk="1" hangingPunct="1">
              <a:lnSpc>
                <a:spcPct val="94000"/>
              </a:lnSpc>
            </a:pPr>
            <a:r>
              <a:rPr lang="en-US" altLang="zh-CN" sz="2000" dirty="0">
                <a:ea typeface="SimSun" pitchFamily="2" charset="-122"/>
              </a:rPr>
              <a:t>This is a very common situation … it is called a “reduction”.</a:t>
            </a:r>
          </a:p>
          <a:p>
            <a:pPr lvl="8">
              <a:lnSpc>
                <a:spcPct val="94000"/>
              </a:lnSpc>
            </a:pPr>
            <a:endParaRPr lang="en-US" altLang="zh-CN" sz="2000" dirty="0">
              <a:ea typeface="SimSun" pitchFamily="2" charset="-122"/>
            </a:endParaRPr>
          </a:p>
          <a:p>
            <a:pPr eaLnBrk="1" hangingPunct="1">
              <a:lnSpc>
                <a:spcPct val="94000"/>
              </a:lnSpc>
            </a:pPr>
            <a:r>
              <a:rPr lang="en-US" altLang="zh-CN" sz="2000" dirty="0">
                <a:ea typeface="SimSun" pitchFamily="2" charset="-122"/>
              </a:rPr>
              <a:t>Support for reduction operations is included in most parallel programming environments.</a:t>
            </a:r>
          </a:p>
        </p:txBody>
      </p:sp>
      <p:sp>
        <p:nvSpPr>
          <p:cNvPr id="43013" name="Rectangle 4"/>
          <p:cNvSpPr>
            <a:spLocks noChangeArrowheads="1"/>
          </p:cNvSpPr>
          <p:nvPr/>
        </p:nvSpPr>
        <p:spPr bwMode="auto">
          <a:xfrm>
            <a:off x="3474722" y="1489366"/>
            <a:ext cx="4994907" cy="2308966"/>
          </a:xfrm>
          <a:prstGeom prst="rect">
            <a:avLst/>
          </a:prstGeom>
          <a:solidFill>
            <a:srgbClr val="F7FDFF"/>
          </a:solidFill>
          <a:ln w="28575">
            <a:solidFill>
              <a:srgbClr val="002060"/>
            </a:solidFill>
            <a:miter lim="800000"/>
            <a:headEnd/>
            <a:tailEnd/>
          </a:ln>
        </p:spPr>
        <p:txBody>
          <a:bodyPr wrap="square" lIns="92075" tIns="46038" rIns="92075" bIns="46038">
            <a:spAutoFit/>
          </a:bodyPr>
          <a:lstStyle/>
          <a:p>
            <a:pPr algn="l" eaLnBrk="0" hangingPunct="0"/>
            <a:r>
              <a:rPr lang="zh-CN" altLang="en-US" sz="2400" dirty="0"/>
              <a:t> </a:t>
            </a:r>
            <a:r>
              <a:rPr lang="en-US" altLang="zh-CN" sz="2400" dirty="0"/>
              <a:t>  double  </a:t>
            </a:r>
            <a:r>
              <a:rPr lang="en-US" altLang="zh-CN" sz="2400" dirty="0" err="1"/>
              <a:t>ave</a:t>
            </a:r>
            <a:r>
              <a:rPr lang="en-US" altLang="zh-CN" sz="2400" dirty="0"/>
              <a:t>=0.0, A[MAX];</a:t>
            </a:r>
          </a:p>
          <a:p>
            <a:pPr algn="l" eaLnBrk="0" hangingPunct="0"/>
            <a:r>
              <a:rPr lang="en-US" altLang="zh-CN" sz="2400" dirty="0"/>
              <a:t>   int </a:t>
            </a:r>
            <a:r>
              <a:rPr lang="en-US" altLang="zh-CN" sz="2400" dirty="0" err="1"/>
              <a:t>i</a:t>
            </a:r>
            <a:r>
              <a:rPr lang="en-US" altLang="zh-CN" sz="2400" dirty="0"/>
              <a:t>;</a:t>
            </a:r>
          </a:p>
          <a:p>
            <a:pPr algn="l" eaLnBrk="0" hangingPunct="0"/>
            <a:r>
              <a:rPr lang="en-US" altLang="zh-CN" sz="2400" dirty="0">
                <a:solidFill>
                  <a:srgbClr val="FFFF66"/>
                </a:solidFill>
              </a:rPr>
              <a:t> </a:t>
            </a:r>
            <a:r>
              <a:rPr lang="en-US" altLang="zh-CN" sz="2400" dirty="0"/>
              <a:t>  for (</a:t>
            </a:r>
            <a:r>
              <a:rPr lang="en-US" altLang="zh-CN" sz="2400" dirty="0" err="1"/>
              <a:t>i</a:t>
            </a:r>
            <a:r>
              <a:rPr lang="en-US" altLang="zh-CN" sz="2400" dirty="0"/>
              <a:t>=0;i&lt; MAX; </a:t>
            </a:r>
            <a:r>
              <a:rPr lang="en-US" altLang="zh-CN" sz="2400" dirty="0" err="1"/>
              <a:t>i</a:t>
            </a:r>
            <a:r>
              <a:rPr lang="en-US" altLang="zh-CN" sz="2400" dirty="0"/>
              <a:t>++) {</a:t>
            </a:r>
          </a:p>
          <a:p>
            <a:pPr algn="l" eaLnBrk="0" hangingPunct="0"/>
            <a:r>
              <a:rPr lang="en-US" altLang="zh-CN" sz="2400" dirty="0"/>
              <a:t>         </a:t>
            </a:r>
            <a:r>
              <a:rPr lang="en-US" altLang="zh-CN" sz="2400" dirty="0" err="1"/>
              <a:t>ave</a:t>
            </a:r>
            <a:r>
              <a:rPr lang="en-US" altLang="zh-CN" sz="2400" dirty="0"/>
              <a:t> + = A[</a:t>
            </a:r>
            <a:r>
              <a:rPr lang="en-US" altLang="zh-CN" sz="2400" dirty="0" err="1"/>
              <a:t>i</a:t>
            </a:r>
            <a:r>
              <a:rPr lang="en-US" altLang="zh-CN" sz="2400" dirty="0"/>
              <a:t>];</a:t>
            </a:r>
          </a:p>
          <a:p>
            <a:pPr algn="l" eaLnBrk="0" hangingPunct="0"/>
            <a:r>
              <a:rPr lang="en-US" altLang="zh-CN" sz="2400" dirty="0"/>
              <a:t>   } </a:t>
            </a:r>
          </a:p>
          <a:p>
            <a:pPr algn="l" eaLnBrk="0" hangingPunct="0"/>
            <a:r>
              <a:rPr lang="en-US" altLang="zh-CN" sz="2400" dirty="0"/>
              <a:t>   </a:t>
            </a:r>
            <a:r>
              <a:rPr lang="en-US" altLang="zh-CN" sz="2400" dirty="0" err="1"/>
              <a:t>ave</a:t>
            </a:r>
            <a:r>
              <a:rPr lang="en-US" altLang="zh-CN" sz="2400" dirty="0"/>
              <a:t> = </a:t>
            </a:r>
            <a:r>
              <a:rPr lang="en-US" altLang="zh-CN" sz="2400" dirty="0" err="1"/>
              <a:t>ave</a:t>
            </a:r>
            <a:r>
              <a:rPr lang="en-US" altLang="zh-CN" sz="2400" dirty="0"/>
              <a:t>/MAX; </a:t>
            </a:r>
          </a:p>
        </p:txBody>
      </p:sp>
      <p:sp>
        <p:nvSpPr>
          <p:cNvPr id="43014" name="Rectangle 5"/>
          <p:cNvSpPr>
            <a:spLocks noChangeArrowheads="1"/>
          </p:cNvSpPr>
          <p:nvPr/>
        </p:nvSpPr>
        <p:spPr bwMode="auto">
          <a:xfrm>
            <a:off x="691978" y="836581"/>
            <a:ext cx="9366422" cy="661988"/>
          </a:xfrm>
          <a:prstGeom prst="rect">
            <a:avLst/>
          </a:prstGeom>
          <a:noFill/>
          <a:ln w="9525">
            <a:noFill/>
            <a:miter lim="800000"/>
            <a:headEnd/>
            <a:tailEnd/>
          </a:ln>
        </p:spPr>
        <p:txBody>
          <a:bodyPr lIns="92075" tIns="46038" rIns="92075" bIns="46038"/>
          <a:lstStyle/>
          <a:p>
            <a:pPr marL="225425" indent="-225425" fontAlgn="base">
              <a:lnSpc>
                <a:spcPct val="94000"/>
              </a:lnSpc>
              <a:spcBef>
                <a:spcPct val="20000"/>
              </a:spcBef>
              <a:spcAft>
                <a:spcPct val="0"/>
              </a:spcAft>
              <a:buClr>
                <a:schemeClr val="tx2"/>
              </a:buClr>
              <a:buSzPct val="75000"/>
              <a:buFont typeface="Wingdings" pitchFamily="2" charset="2"/>
              <a:buChar char="•"/>
            </a:pPr>
            <a:r>
              <a:rPr lang="en-US" altLang="zh-CN" sz="2000" dirty="0">
                <a:latin typeface="Arial" pitchFamily="34" charset="0"/>
                <a:ea typeface="SimSun" pitchFamily="2" charset="-122"/>
              </a:rPr>
              <a:t>How do we handle this case?</a:t>
            </a:r>
          </a:p>
        </p:txBody>
      </p:sp>
    </p:spTree>
    <p:extLst>
      <p:ext uri="{BB962C8B-B14F-4D97-AF65-F5344CB8AC3E}">
        <p14:creationId xmlns:p14="http://schemas.microsoft.com/office/powerpoint/2010/main" val="93680284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55E603C6-E5BF-4163-AC7F-673B9BD1E50F}" type="slidenum">
              <a:rPr lang="zh-CN" altLang="en-US"/>
              <a:pPr>
                <a:defRPr/>
              </a:pPr>
              <a:t>52</a:t>
            </a:fld>
            <a:endParaRPr lang="en-US" altLang="zh-CN"/>
          </a:p>
        </p:txBody>
      </p:sp>
      <p:sp>
        <p:nvSpPr>
          <p:cNvPr id="44035" name="Rectangle 2"/>
          <p:cNvSpPr>
            <a:spLocks noGrp="1" noChangeArrowheads="1"/>
          </p:cNvSpPr>
          <p:nvPr>
            <p:ph type="title"/>
          </p:nvPr>
        </p:nvSpPr>
        <p:spPr>
          <a:xfrm>
            <a:off x="593124" y="247650"/>
            <a:ext cx="9887551" cy="469900"/>
          </a:xfrm>
          <a:noFill/>
        </p:spPr>
        <p:txBody>
          <a:bodyPr/>
          <a:lstStyle/>
          <a:p>
            <a:pPr eaLnBrk="1" hangingPunct="1">
              <a:lnSpc>
                <a:spcPct val="89000"/>
              </a:lnSpc>
            </a:pPr>
            <a:r>
              <a:rPr lang="en-US" altLang="zh-CN">
                <a:ea typeface="SimSun" pitchFamily="2" charset="-122"/>
              </a:rPr>
              <a:t>Reduction</a:t>
            </a:r>
          </a:p>
        </p:txBody>
      </p:sp>
      <p:sp>
        <p:nvSpPr>
          <p:cNvPr id="44036" name="Rectangle 3"/>
          <p:cNvSpPr>
            <a:spLocks noGrp="1" noChangeArrowheads="1"/>
          </p:cNvSpPr>
          <p:nvPr>
            <p:ph type="body" idx="1"/>
          </p:nvPr>
        </p:nvSpPr>
        <p:spPr>
          <a:xfrm>
            <a:off x="444843" y="717550"/>
            <a:ext cx="11355860" cy="4159250"/>
          </a:xfrm>
          <a:noFill/>
        </p:spPr>
        <p:txBody>
          <a:bodyPr/>
          <a:lstStyle/>
          <a:p>
            <a:pPr eaLnBrk="1" hangingPunct="1">
              <a:lnSpc>
                <a:spcPct val="94000"/>
              </a:lnSpc>
            </a:pPr>
            <a:r>
              <a:rPr lang="en-US" altLang="zh-CN" dirty="0" err="1">
                <a:ea typeface="SimSun" pitchFamily="2" charset="-122"/>
              </a:rPr>
              <a:t>OpenMP</a:t>
            </a:r>
            <a:r>
              <a:rPr lang="en-US" altLang="zh-CN" dirty="0">
                <a:ea typeface="SimSun" pitchFamily="2" charset="-122"/>
              </a:rPr>
              <a:t> reduction clause:   </a:t>
            </a:r>
          </a:p>
          <a:p>
            <a:pPr lvl="2" eaLnBrk="1" hangingPunct="1">
              <a:lnSpc>
                <a:spcPct val="94000"/>
              </a:lnSpc>
              <a:buFontTx/>
              <a:buNone/>
            </a:pPr>
            <a:r>
              <a:rPr lang="en-US" altLang="zh-CN" dirty="0">
                <a:ea typeface="SimSun" pitchFamily="2" charset="-122"/>
              </a:rPr>
              <a:t>reduction (op : list)</a:t>
            </a:r>
          </a:p>
          <a:p>
            <a:pPr lvl="2" eaLnBrk="1" hangingPunct="1">
              <a:lnSpc>
                <a:spcPct val="94000"/>
              </a:lnSpc>
              <a:buFontTx/>
              <a:buNone/>
            </a:pPr>
            <a:endParaRPr lang="en-US" altLang="zh-CN" dirty="0">
              <a:ea typeface="SimSun" pitchFamily="2" charset="-122"/>
            </a:endParaRPr>
          </a:p>
          <a:p>
            <a:pPr eaLnBrk="1" hangingPunct="1"/>
            <a:r>
              <a:rPr lang="en-US" altLang="zh-CN" dirty="0">
                <a:ea typeface="SimSun" pitchFamily="2" charset="-122"/>
              </a:rPr>
              <a:t>Inside a parallel or a work-sharing construct:</a:t>
            </a:r>
          </a:p>
          <a:p>
            <a:pPr lvl="2" eaLnBrk="1" hangingPunct="1"/>
            <a:r>
              <a:rPr lang="en-US" altLang="zh-CN" sz="2000" dirty="0">
                <a:ea typeface="SimSun" pitchFamily="2" charset="-122"/>
              </a:rPr>
              <a:t>A local copy of each list variable is made and initialized depending on the “op” (e.g. 0 for “+”).</a:t>
            </a:r>
          </a:p>
          <a:p>
            <a:pPr lvl="2" eaLnBrk="1" hangingPunct="1"/>
            <a:r>
              <a:rPr lang="en-US" altLang="zh-CN" sz="2000" dirty="0">
                <a:ea typeface="SimSun" pitchFamily="2" charset="-122"/>
              </a:rPr>
              <a:t>Updates occur on the local copy. </a:t>
            </a:r>
          </a:p>
          <a:p>
            <a:pPr lvl="2" eaLnBrk="1" hangingPunct="1"/>
            <a:r>
              <a:rPr lang="en-US" altLang="zh-CN" sz="2000" dirty="0">
                <a:ea typeface="SimSun" pitchFamily="2" charset="-122"/>
              </a:rPr>
              <a:t>Local copies are reduced into a single value and combined with the original global value.</a:t>
            </a:r>
          </a:p>
          <a:p>
            <a:pPr lvl="2" eaLnBrk="1" hangingPunct="1"/>
            <a:endParaRPr lang="en-US" altLang="zh-CN" sz="2000" dirty="0">
              <a:ea typeface="SimSun" pitchFamily="2" charset="-122"/>
            </a:endParaRPr>
          </a:p>
          <a:p>
            <a:pPr eaLnBrk="1" hangingPunct="1"/>
            <a:r>
              <a:rPr lang="en-US" altLang="zh-CN" dirty="0">
                <a:ea typeface="SimSun" pitchFamily="2" charset="-122"/>
              </a:rPr>
              <a:t>The variables in “list” must be shared in the enclosing parallel region.  </a:t>
            </a:r>
          </a:p>
        </p:txBody>
      </p:sp>
      <p:sp>
        <p:nvSpPr>
          <p:cNvPr id="44037" name="Rectangle 4"/>
          <p:cNvSpPr>
            <a:spLocks noChangeArrowheads="1"/>
          </p:cNvSpPr>
          <p:nvPr/>
        </p:nvSpPr>
        <p:spPr bwMode="auto">
          <a:xfrm>
            <a:off x="3494089" y="4631723"/>
            <a:ext cx="5551487" cy="2001190"/>
          </a:xfrm>
          <a:prstGeom prst="rect">
            <a:avLst/>
          </a:prstGeom>
          <a:solidFill>
            <a:srgbClr val="F7FDFF"/>
          </a:solidFill>
          <a:ln w="9525">
            <a:noFill/>
            <a:miter lim="800000"/>
            <a:headEnd/>
            <a:tailEnd/>
          </a:ln>
        </p:spPr>
        <p:txBody>
          <a:bodyPr lIns="92075" tIns="46038" rIns="92075" bIns="46038">
            <a:spAutoFit/>
          </a:bodyPr>
          <a:lstStyle/>
          <a:p>
            <a:pPr algn="l" eaLnBrk="0" hangingPunct="0"/>
            <a:r>
              <a:rPr lang="en-US" altLang="zh-CN" dirty="0"/>
              <a:t> </a:t>
            </a:r>
            <a:r>
              <a:rPr lang="en-US" altLang="zh-CN" sz="2000" dirty="0"/>
              <a:t>double  </a:t>
            </a:r>
            <a:r>
              <a:rPr lang="en-US" altLang="zh-CN" sz="2000" dirty="0" err="1"/>
              <a:t>ave</a:t>
            </a:r>
            <a:r>
              <a:rPr lang="en-US" altLang="zh-CN" sz="2000" dirty="0"/>
              <a:t>=0.0, A[MAX];    </a:t>
            </a:r>
            <a:r>
              <a:rPr lang="en-US" altLang="zh-CN" sz="2000" dirty="0" err="1"/>
              <a:t>int</a:t>
            </a:r>
            <a:r>
              <a:rPr lang="en-US" altLang="zh-CN" sz="2000" dirty="0"/>
              <a:t> </a:t>
            </a:r>
            <a:r>
              <a:rPr lang="en-US" altLang="zh-CN" sz="2000" dirty="0" err="1"/>
              <a:t>i</a:t>
            </a:r>
            <a:r>
              <a:rPr lang="en-US" altLang="zh-CN" sz="2000" dirty="0"/>
              <a:t>;</a:t>
            </a:r>
          </a:p>
          <a:p>
            <a:pPr algn="l" eaLnBrk="0" hangingPunct="0"/>
            <a:r>
              <a:rPr lang="en-US" altLang="zh-CN" sz="2000" b="1" dirty="0">
                <a:solidFill>
                  <a:srgbClr val="C00000"/>
                </a:solidFill>
              </a:rPr>
              <a:t>#pragma </a:t>
            </a:r>
            <a:r>
              <a:rPr lang="en-US" altLang="zh-CN" sz="2000" b="1" dirty="0" err="1">
                <a:solidFill>
                  <a:srgbClr val="C00000"/>
                </a:solidFill>
              </a:rPr>
              <a:t>omp</a:t>
            </a:r>
            <a:r>
              <a:rPr lang="en-US" altLang="zh-CN" sz="2000" b="1" dirty="0">
                <a:solidFill>
                  <a:srgbClr val="C00000"/>
                </a:solidFill>
              </a:rPr>
              <a:t> parallel for reduction (+:</a:t>
            </a:r>
            <a:r>
              <a:rPr lang="en-US" altLang="zh-CN" sz="2000" b="1" dirty="0" err="1">
                <a:solidFill>
                  <a:srgbClr val="C00000"/>
                </a:solidFill>
              </a:rPr>
              <a:t>ave</a:t>
            </a:r>
            <a:r>
              <a:rPr lang="en-US" altLang="zh-CN" sz="2000" b="1" dirty="0">
                <a:solidFill>
                  <a:srgbClr val="C00000"/>
                </a:solidFill>
              </a:rPr>
              <a:t>)</a:t>
            </a:r>
          </a:p>
          <a:p>
            <a:pPr algn="l" eaLnBrk="0" hangingPunct="0"/>
            <a:r>
              <a:rPr lang="en-US" altLang="zh-CN" sz="2000" dirty="0">
                <a:solidFill>
                  <a:srgbClr val="FFFF66"/>
                </a:solidFill>
              </a:rPr>
              <a:t> </a:t>
            </a:r>
            <a:r>
              <a:rPr lang="en-US" altLang="zh-CN" sz="2000" dirty="0"/>
              <a:t> for (</a:t>
            </a:r>
            <a:r>
              <a:rPr lang="en-US" altLang="zh-CN" sz="2000" dirty="0" err="1"/>
              <a:t>i</a:t>
            </a:r>
            <a:r>
              <a:rPr lang="en-US" altLang="zh-CN" sz="2000" dirty="0"/>
              <a:t>=0;i&lt; MAX; </a:t>
            </a:r>
            <a:r>
              <a:rPr lang="en-US" altLang="zh-CN" sz="2000" dirty="0" err="1"/>
              <a:t>i</a:t>
            </a:r>
            <a:r>
              <a:rPr lang="en-US" altLang="zh-CN" sz="2000" dirty="0"/>
              <a:t>++) {</a:t>
            </a:r>
          </a:p>
          <a:p>
            <a:pPr algn="l" eaLnBrk="0" hangingPunct="0"/>
            <a:r>
              <a:rPr lang="en-US" altLang="zh-CN" sz="2000" dirty="0"/>
              <a:t>         </a:t>
            </a:r>
            <a:r>
              <a:rPr lang="en-US" altLang="zh-CN" sz="2000" dirty="0" err="1"/>
              <a:t>ave</a:t>
            </a:r>
            <a:r>
              <a:rPr lang="en-US" altLang="zh-CN" sz="2000" dirty="0"/>
              <a:t> + = A[</a:t>
            </a:r>
            <a:r>
              <a:rPr lang="en-US" altLang="zh-CN" sz="2000" dirty="0" err="1"/>
              <a:t>i</a:t>
            </a:r>
            <a:r>
              <a:rPr lang="en-US" altLang="zh-CN" sz="2000" dirty="0"/>
              <a:t>];</a:t>
            </a:r>
          </a:p>
          <a:p>
            <a:pPr algn="l" eaLnBrk="0" hangingPunct="0"/>
            <a:r>
              <a:rPr lang="en-US" altLang="zh-CN" sz="2000" dirty="0"/>
              <a:t>  } </a:t>
            </a:r>
          </a:p>
          <a:p>
            <a:pPr algn="l" eaLnBrk="0" hangingPunct="0"/>
            <a:r>
              <a:rPr lang="en-US" altLang="zh-CN" sz="2000" dirty="0"/>
              <a:t>  </a:t>
            </a:r>
            <a:r>
              <a:rPr lang="en-US" altLang="zh-CN" sz="2000" dirty="0" err="1"/>
              <a:t>ave</a:t>
            </a:r>
            <a:r>
              <a:rPr lang="en-US" altLang="zh-CN" sz="2000" dirty="0"/>
              <a:t> = </a:t>
            </a:r>
            <a:r>
              <a:rPr lang="en-US" altLang="zh-CN" sz="2000" dirty="0" err="1"/>
              <a:t>ave</a:t>
            </a:r>
            <a:r>
              <a:rPr lang="en-US" altLang="zh-CN" sz="2000" dirty="0"/>
              <a:t>/MAX; </a:t>
            </a:r>
          </a:p>
        </p:txBody>
      </p:sp>
    </p:spTree>
    <p:extLst>
      <p:ext uri="{BB962C8B-B14F-4D97-AF65-F5344CB8AC3E}">
        <p14:creationId xmlns:p14="http://schemas.microsoft.com/office/powerpoint/2010/main" val="23092325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5"/>
          <p:cNvSpPr>
            <a:spLocks noGrp="1"/>
          </p:cNvSpPr>
          <p:nvPr>
            <p:ph type="sldNum" sz="quarter" idx="10"/>
          </p:nvPr>
        </p:nvSpPr>
        <p:spPr>
          <a:xfrm>
            <a:off x="10154418" y="6548271"/>
            <a:ext cx="1905000" cy="307075"/>
          </a:xfrm>
        </p:spPr>
        <p:txBody>
          <a:bodyPr/>
          <a:lstStyle/>
          <a:p>
            <a:pPr algn="r">
              <a:defRPr/>
            </a:pPr>
            <a:fld id="{C99A2700-50B3-48C6-9DFA-1A20839D9A32}" type="slidenum">
              <a:rPr lang="zh-CN" altLang="en-US" sz="1200"/>
              <a:pPr algn="r">
                <a:defRPr/>
              </a:pPr>
              <a:t>53</a:t>
            </a:fld>
            <a:endParaRPr lang="en-US" altLang="zh-CN" sz="1200" dirty="0"/>
          </a:p>
        </p:txBody>
      </p:sp>
      <p:sp>
        <p:nvSpPr>
          <p:cNvPr id="45059" name="Rectangle 2"/>
          <p:cNvSpPr>
            <a:spLocks noGrp="1" noChangeArrowheads="1"/>
          </p:cNvSpPr>
          <p:nvPr>
            <p:ph type="title"/>
          </p:nvPr>
        </p:nvSpPr>
        <p:spPr>
          <a:xfrm>
            <a:off x="333632" y="0"/>
            <a:ext cx="10162919" cy="1143000"/>
          </a:xfrm>
        </p:spPr>
        <p:txBody>
          <a:bodyPr/>
          <a:lstStyle/>
          <a:p>
            <a:pPr eaLnBrk="1" hangingPunct="1"/>
            <a:r>
              <a:rPr lang="en-US" altLang="zh-CN" sz="3200" dirty="0">
                <a:ea typeface="SimSun" pitchFamily="2" charset="-122"/>
              </a:rPr>
              <a:t>OpenMP: Reduction operands/initial-values</a:t>
            </a:r>
          </a:p>
        </p:txBody>
      </p:sp>
      <p:sp>
        <p:nvSpPr>
          <p:cNvPr id="45060" name="Rectangle 3"/>
          <p:cNvSpPr>
            <a:spLocks noGrp="1" noChangeArrowheads="1"/>
          </p:cNvSpPr>
          <p:nvPr>
            <p:ph type="body" sz="half" idx="1"/>
          </p:nvPr>
        </p:nvSpPr>
        <p:spPr>
          <a:xfrm>
            <a:off x="1752600" y="788276"/>
            <a:ext cx="8223250" cy="742074"/>
          </a:xfrm>
        </p:spPr>
        <p:txBody>
          <a:bodyPr/>
          <a:lstStyle/>
          <a:p>
            <a:pPr eaLnBrk="1" hangingPunct="1"/>
            <a:r>
              <a:rPr lang="en-US" altLang="zh-CN" sz="2000" dirty="0">
                <a:ea typeface="SimSun" pitchFamily="2" charset="-122"/>
              </a:rPr>
              <a:t>Many different associative operands can be used with reduction:</a:t>
            </a:r>
          </a:p>
          <a:p>
            <a:pPr eaLnBrk="1" hangingPunct="1"/>
            <a:r>
              <a:rPr lang="en-US" altLang="zh-CN" sz="2000" dirty="0">
                <a:ea typeface="SimSun" pitchFamily="2" charset="-122"/>
              </a:rPr>
              <a:t>Initial values are the ones that make sense mathematically.</a:t>
            </a:r>
          </a:p>
        </p:txBody>
      </p:sp>
      <p:graphicFrame>
        <p:nvGraphicFramePr>
          <p:cNvPr id="3183620" name="Group 4"/>
          <p:cNvGraphicFramePr>
            <a:graphicFrameLocks noGrp="1"/>
          </p:cNvGraphicFramePr>
          <p:nvPr/>
        </p:nvGraphicFramePr>
        <p:xfrm>
          <a:off x="1981200" y="1545021"/>
          <a:ext cx="4004441" cy="2249424"/>
        </p:xfrm>
        <a:graphic>
          <a:graphicData uri="http://schemas.openxmlformats.org/drawingml/2006/table">
            <a:tbl>
              <a:tblPr/>
              <a:tblGrid>
                <a:gridCol w="1729190">
                  <a:extLst>
                    <a:ext uri="{9D8B030D-6E8A-4147-A177-3AD203B41FA5}">
                      <a16:colId xmlns:a16="http://schemas.microsoft.com/office/drawing/2014/main" val="20000"/>
                    </a:ext>
                  </a:extLst>
                </a:gridCol>
                <a:gridCol w="2275251">
                  <a:extLst>
                    <a:ext uri="{9D8B030D-6E8A-4147-A177-3AD203B41FA5}">
                      <a16:colId xmlns:a16="http://schemas.microsoft.com/office/drawing/2014/main" val="20001"/>
                    </a:ext>
                  </a:extLst>
                </a:gridCol>
              </a:tblGrid>
              <a:tr h="362607">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460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zh-CN" altLang="en-US" sz="20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min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Largest pos. number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max</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Most neg. number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183637" name="Group 21"/>
          <p:cNvGraphicFramePr>
            <a:graphicFrameLocks noGrp="1"/>
          </p:cNvGraphicFramePr>
          <p:nvPr/>
        </p:nvGraphicFramePr>
        <p:xfrm>
          <a:off x="1739900" y="4042662"/>
          <a:ext cx="3505200" cy="2729560"/>
        </p:xfrm>
        <a:graphic>
          <a:graphicData uri="http://schemas.openxmlformats.org/drawingml/2006/table">
            <a:tbl>
              <a:tblPr/>
              <a:tblGrid>
                <a:gridCol w="16002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304800">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C/C++ only</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47622">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&amp;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2703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SimSun" pitchFamily="2" charset="-122"/>
                        </a:rPr>
                        <a:t>&amp;&amp;</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6875">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183665" name="Group 49"/>
          <p:cNvGraphicFramePr>
            <a:graphicFrameLocks noGrp="1"/>
          </p:cNvGraphicFramePr>
          <p:nvPr>
            <p:ph sz="quarter" idx="3"/>
          </p:nvPr>
        </p:nvGraphicFramePr>
        <p:xfrm>
          <a:off x="6138043" y="2380595"/>
          <a:ext cx="4181475" cy="3317431"/>
        </p:xfrm>
        <a:graphic>
          <a:graphicData uri="http://schemas.openxmlformats.org/drawingml/2006/table">
            <a:tbl>
              <a:tblPr/>
              <a:tblGrid>
                <a:gridCol w="1804988">
                  <a:extLst>
                    <a:ext uri="{9D8B030D-6E8A-4147-A177-3AD203B41FA5}">
                      <a16:colId xmlns:a16="http://schemas.microsoft.com/office/drawing/2014/main" val="20000"/>
                    </a:ext>
                  </a:extLst>
                </a:gridCol>
                <a:gridCol w="2376487">
                  <a:extLst>
                    <a:ext uri="{9D8B030D-6E8A-4147-A177-3AD203B41FA5}">
                      <a16:colId xmlns:a16="http://schemas.microsoft.com/office/drawing/2014/main" val="20001"/>
                    </a:ext>
                  </a:extLst>
                </a:gridCol>
              </a:tblGrid>
              <a:tr h="304800">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SimSun" pitchFamily="2" charset="-122"/>
                        </a:rPr>
                        <a:t>Fortran Only</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73050">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Operator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Initial value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.AND.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.true.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.false.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.NEQV.</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.false.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.IEOR.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.IOR.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.IAND.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All bits 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207963">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Arial" charset="0"/>
                          <a:ea typeface="SimSun" pitchFamily="2" charset="-122"/>
                        </a:rPr>
                        <a:t>.EQV.</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altLang="zh-CN" sz="2000" b="1" i="0" u="none" strike="noStrike" cap="none" normalizeH="0" baseline="0" dirty="0">
                          <a:ln>
                            <a:noFill/>
                          </a:ln>
                          <a:solidFill>
                            <a:schemeClr val="tx1"/>
                          </a:solidFill>
                          <a:effectLst/>
                          <a:latin typeface="Arial" charset="0"/>
                          <a:ea typeface="SimSun" pitchFamily="2" charset="-122"/>
                        </a:rPr>
                        <a:t>.true.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9D0D7504-C228-E945-89BD-FAE2FB6D1066}"/>
              </a:ext>
            </a:extLst>
          </p:cNvPr>
          <p:cNvSpPr txBox="1"/>
          <p:nvPr/>
        </p:nvSpPr>
        <p:spPr>
          <a:xfrm>
            <a:off x="5486401" y="5829300"/>
            <a:ext cx="4668017" cy="923330"/>
          </a:xfrm>
          <a:prstGeom prst="rect">
            <a:avLst/>
          </a:prstGeom>
          <a:noFill/>
          <a:ln>
            <a:solidFill>
              <a:schemeClr val="tx1"/>
            </a:solidFill>
          </a:ln>
        </p:spPr>
        <p:txBody>
          <a:bodyPr wrap="square" rtlCol="0">
            <a:spAutoFit/>
          </a:bodyPr>
          <a:lstStyle/>
          <a:p>
            <a:pPr algn="ctr"/>
            <a:r>
              <a:rPr lang="en-US" dirty="0"/>
              <a:t>OpenMP includes user defined reductions and array-sections as reduction variables </a:t>
            </a:r>
            <a:br>
              <a:rPr lang="en-US" dirty="0"/>
            </a:br>
            <a:r>
              <a:rPr lang="en-US" dirty="0"/>
              <a:t>(we just don’t cover those topics here)</a:t>
            </a:r>
          </a:p>
        </p:txBody>
      </p:sp>
    </p:spTree>
    <p:extLst>
      <p:ext uri="{BB962C8B-B14F-4D97-AF65-F5344CB8AC3E}">
        <p14:creationId xmlns:p14="http://schemas.microsoft.com/office/powerpoint/2010/main" val="1890731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3BF19413-CA4A-48C5-9238-07B76AB3631E}" type="slidenum">
              <a:rPr lang="zh-CN" altLang="en-US"/>
              <a:pPr>
                <a:defRPr/>
              </a:pPr>
              <a:t>54</a:t>
            </a:fld>
            <a:endParaRPr lang="en-US" altLang="zh-CN"/>
          </a:p>
        </p:txBody>
      </p:sp>
      <p:sp>
        <p:nvSpPr>
          <p:cNvPr id="46083" name="Rectangle 2"/>
          <p:cNvSpPr>
            <a:spLocks noGrp="1" noChangeArrowheads="1"/>
          </p:cNvSpPr>
          <p:nvPr>
            <p:ph type="title"/>
          </p:nvPr>
        </p:nvSpPr>
        <p:spPr/>
        <p:txBody>
          <a:bodyPr/>
          <a:lstStyle/>
          <a:p>
            <a:pPr eaLnBrk="1" hangingPunct="1"/>
            <a:r>
              <a:rPr lang="en-US" dirty="0"/>
              <a:t>Exercise: PI with loops</a:t>
            </a:r>
          </a:p>
        </p:txBody>
      </p:sp>
      <p:sp>
        <p:nvSpPr>
          <p:cNvPr id="46084" name="Rectangle 3"/>
          <p:cNvSpPr>
            <a:spLocks noGrp="1" noChangeArrowheads="1"/>
          </p:cNvSpPr>
          <p:nvPr>
            <p:ph type="body" idx="1"/>
          </p:nvPr>
        </p:nvSpPr>
        <p:spPr/>
        <p:txBody>
          <a:bodyPr/>
          <a:lstStyle/>
          <a:p>
            <a:pPr eaLnBrk="1" hangingPunct="1"/>
            <a:r>
              <a:rPr lang="en-US" dirty="0"/>
              <a:t>Go back to the serial pi program and parallelize it with a loop construct</a:t>
            </a:r>
          </a:p>
          <a:p>
            <a:pPr eaLnBrk="1" hangingPunct="1"/>
            <a:r>
              <a:rPr lang="en-US" dirty="0"/>
              <a:t>Your goal is to minimize the number of changes made to the serial program.</a:t>
            </a:r>
          </a:p>
          <a:p>
            <a:pPr eaLnBrk="1" hangingPunct="1"/>
            <a:endParaRPr lang="en-US" dirty="0"/>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for</a:t>
            </a:r>
          </a:p>
          <a:p>
            <a:pPr marL="677862" lvl="2" indent="0" eaLnBrk="1" hangingPunct="1">
              <a:buNone/>
            </a:pPr>
            <a:r>
              <a:rPr lang="en-US" dirty="0"/>
              <a:t>#pragma </a:t>
            </a:r>
            <a:r>
              <a:rPr lang="en-US" dirty="0" err="1"/>
              <a:t>omp</a:t>
            </a:r>
            <a:r>
              <a:rPr lang="en-US" dirty="0"/>
              <a:t> parallel for</a:t>
            </a:r>
          </a:p>
          <a:p>
            <a:pPr marL="677862" lvl="2" indent="0" eaLnBrk="1" hangingPunct="1">
              <a:buNone/>
            </a:pPr>
            <a:r>
              <a:rPr lang="en-US" dirty="0"/>
              <a:t>#pragma </a:t>
            </a:r>
            <a:r>
              <a:rPr lang="en-US" dirty="0" err="1"/>
              <a:t>omp</a:t>
            </a:r>
            <a:r>
              <a:rPr lang="en-US" dirty="0"/>
              <a:t> for reduction(</a:t>
            </a:r>
            <a:r>
              <a:rPr lang="en-US" dirty="0" err="1"/>
              <a:t>op:list</a:t>
            </a:r>
            <a:r>
              <a:rPr lang="en-US" dirty="0"/>
              <a:t>)</a:t>
            </a:r>
          </a:p>
          <a:p>
            <a:pPr marL="677862" lvl="2" indent="0" eaLnBrk="1" hangingPunct="1">
              <a:buNone/>
            </a:pPr>
            <a:r>
              <a:rPr lang="en-US" dirty="0"/>
              <a:t>#pragma </a:t>
            </a:r>
            <a:r>
              <a:rPr lang="en-US" dirty="0" err="1"/>
              <a:t>omp</a:t>
            </a:r>
            <a:r>
              <a:rPr lang="en-US" dirty="0"/>
              <a:t> critical</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lvl="1" eaLnBrk="1" hangingPunct="1"/>
            <a:endParaRPr lang="en-US" dirty="0"/>
          </a:p>
        </p:txBody>
      </p:sp>
    </p:spTree>
    <p:extLst>
      <p:ext uri="{BB962C8B-B14F-4D97-AF65-F5344CB8AC3E}">
        <p14:creationId xmlns:p14="http://schemas.microsoft.com/office/powerpoint/2010/main" val="28283029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9296400" y="6570664"/>
            <a:ext cx="2895600" cy="261937"/>
          </a:xfrm>
        </p:spPr>
        <p:txBody>
          <a:bodyPr/>
          <a:lstStyle/>
          <a:p>
            <a:pPr algn="r">
              <a:defRPr/>
            </a:pPr>
            <a:fld id="{A5DCDCE7-3541-4E93-B65B-05A079DFAA1A}" type="slidenum">
              <a:rPr lang="zh-CN" altLang="en-US">
                <a:solidFill>
                  <a:srgbClr val="000000"/>
                </a:solidFill>
              </a:rPr>
              <a:pPr algn="r">
                <a:defRPr/>
              </a:pPr>
              <a:t>55</a:t>
            </a:fld>
            <a:endParaRPr lang="en-US" altLang="zh-CN" dirty="0">
              <a:solidFill>
                <a:srgbClr val="000000"/>
              </a:solidFill>
            </a:endParaRPr>
          </a:p>
        </p:txBody>
      </p:sp>
      <p:sp>
        <p:nvSpPr>
          <p:cNvPr id="133123" name="Rectangle 2"/>
          <p:cNvSpPr>
            <a:spLocks noGrp="1" noChangeArrowheads="1"/>
          </p:cNvSpPr>
          <p:nvPr>
            <p:ph type="title"/>
          </p:nvPr>
        </p:nvSpPr>
        <p:spPr>
          <a:xfrm>
            <a:off x="240442" y="115014"/>
            <a:ext cx="7988300" cy="969963"/>
          </a:xfrm>
          <a:noFill/>
        </p:spPr>
        <p:txBody>
          <a:bodyPr/>
          <a:lstStyle/>
          <a:p>
            <a:pPr eaLnBrk="1" hangingPunct="1">
              <a:lnSpc>
                <a:spcPct val="89000"/>
              </a:lnSpc>
            </a:pPr>
            <a:r>
              <a:rPr lang="en-US" altLang="zh-CN" dirty="0">
                <a:ea typeface="SimSun" pitchFamily="2" charset="-122"/>
              </a:rPr>
              <a:t>Example: PI with a loop and a reduction</a:t>
            </a:r>
            <a:endParaRPr lang="en-US" altLang="zh-CN" sz="3200" dirty="0">
              <a:solidFill>
                <a:schemeClr val="accent1"/>
              </a:solidFill>
              <a:ea typeface="SimSun" pitchFamily="2" charset="-122"/>
            </a:endParaRPr>
          </a:p>
        </p:txBody>
      </p:sp>
      <p:sp>
        <p:nvSpPr>
          <p:cNvPr id="133124" name="Rectangle 3"/>
          <p:cNvSpPr>
            <a:spLocks noChangeArrowheads="1"/>
          </p:cNvSpPr>
          <p:nvPr/>
        </p:nvSpPr>
        <p:spPr bwMode="auto">
          <a:xfrm>
            <a:off x="1840867" y="720409"/>
            <a:ext cx="8378825" cy="6015037"/>
          </a:xfrm>
          <a:prstGeom prst="rect">
            <a:avLst/>
          </a:prstGeom>
          <a:noFill/>
          <a:ln w="9525">
            <a:noFill/>
            <a:miter lim="800000"/>
            <a:headEnd/>
            <a:tailEnd/>
          </a:ln>
        </p:spPr>
        <p:txBody>
          <a:bodyPr lIns="92075" tIns="46038" rIns="92075" bIns="46038">
            <a:spAutoFit/>
          </a:bodyPr>
          <a:lstStyle/>
          <a:p>
            <a:pPr algn="l"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algn="l"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algn="l" eaLnBrk="0" hangingPunct="0"/>
            <a:r>
              <a:rPr lang="en-US" altLang="zh-CN" sz="2400" dirty="0">
                <a:solidFill>
                  <a:srgbClr val="000000"/>
                </a:solidFill>
                <a:latin typeface="Arial" pitchFamily="34" charset="0"/>
                <a:ea typeface="ＭＳ Ｐゴシック" pitchFamily="34" charset="-128"/>
              </a:rPr>
              <a:t>void main ()</a:t>
            </a:r>
          </a:p>
          <a:p>
            <a:pPr algn="l" eaLnBrk="0" hangingPunct="0"/>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int</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 	  double x, pi, sum = 0.0; </a:t>
            </a:r>
          </a:p>
          <a:p>
            <a:pPr algn="l"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a:t>
            </a:r>
          </a:p>
          <a:p>
            <a:pPr algn="l" eaLnBrk="0" hangingPunct="0"/>
            <a:r>
              <a:rPr lang="en-US" altLang="zh-CN" sz="2400" dirty="0">
                <a:solidFill>
                  <a:srgbClr val="740000"/>
                </a:solidFill>
                <a:latin typeface="Arial" pitchFamily="34" charset="0"/>
                <a:ea typeface="ＭＳ Ｐゴシック" pitchFamily="34" charset="-128"/>
              </a:rPr>
              <a:t>      {</a:t>
            </a:r>
          </a:p>
          <a:p>
            <a:pPr algn="l" eaLnBrk="0" hangingPunct="0"/>
            <a:r>
              <a:rPr lang="en-US" altLang="zh-CN" sz="2400" dirty="0">
                <a:solidFill>
                  <a:srgbClr val="740000"/>
                </a:solidFill>
                <a:latin typeface="Arial" pitchFamily="34" charset="0"/>
                <a:ea typeface="ＭＳ Ｐゴシック" pitchFamily="34" charset="-128"/>
              </a:rPr>
              <a:t>           double x;</a:t>
            </a: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for reduction(+:sum)</a:t>
            </a:r>
          </a:p>
          <a:p>
            <a:pPr algn="l" eaLnBrk="0" hangingPunct="0"/>
            <a:r>
              <a:rPr lang="en-US" altLang="zh-CN" sz="2400" dirty="0">
                <a:solidFill>
                  <a:srgbClr val="000000"/>
                </a:solidFill>
                <a:latin typeface="Arial" pitchFamily="34" charset="0"/>
                <a:ea typeface="ＭＳ Ｐゴシック" pitchFamily="34" charset="-128"/>
              </a:rPr>
              <a:t>	    for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=0;i&lt;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x = (i+0.5)*step;</a:t>
            </a:r>
          </a:p>
          <a:p>
            <a:pPr algn="l" eaLnBrk="0" hangingPunct="0"/>
            <a:r>
              <a:rPr lang="en-US" altLang="zh-CN" sz="2400" dirty="0">
                <a:solidFill>
                  <a:srgbClr val="000000"/>
                </a:solidFill>
                <a:latin typeface="Arial" pitchFamily="34" charset="0"/>
                <a:ea typeface="ＭＳ Ｐゴシック" pitchFamily="34" charset="-128"/>
              </a:rPr>
              <a:t>		  sum = sum + 4.0/(1.0+x*x);</a:t>
            </a:r>
          </a:p>
          <a:p>
            <a:pPr algn="l" eaLnBrk="0" hangingPunct="0"/>
            <a:r>
              <a:rPr lang="en-US" altLang="zh-CN" sz="2400" dirty="0">
                <a:solidFill>
                  <a:srgbClr val="000000"/>
                </a:solidFill>
                <a:latin typeface="Arial" pitchFamily="34" charset="0"/>
                <a:ea typeface="ＭＳ Ｐゴシック" pitchFamily="34" charset="-128"/>
              </a:rPr>
              <a:t>	    }</a:t>
            </a:r>
          </a:p>
          <a:p>
            <a:pPr algn="l" eaLnBrk="0" hangingPunct="0"/>
            <a:r>
              <a:rPr lang="en-US" altLang="zh-CN" sz="2400" dirty="0">
                <a:solidFill>
                  <a:srgbClr val="740000"/>
                </a:solidFill>
                <a:latin typeface="Arial" pitchFamily="34" charset="0"/>
                <a:ea typeface="ＭＳ Ｐゴシック" pitchFamily="34" charset="-128"/>
              </a:rPr>
              <a:t>       }</a:t>
            </a:r>
          </a:p>
          <a:p>
            <a:pPr algn="l" eaLnBrk="0" hangingPunct="0"/>
            <a:r>
              <a:rPr lang="en-US" altLang="zh-CN" sz="2400" dirty="0">
                <a:solidFill>
                  <a:srgbClr val="000000"/>
                </a:solidFill>
                <a:latin typeface="Arial" pitchFamily="34" charset="0"/>
                <a:ea typeface="ＭＳ Ｐゴシック" pitchFamily="34" charset="-128"/>
              </a:rPr>
              <a:t>	  pi = step * sum;</a:t>
            </a:r>
          </a:p>
          <a:p>
            <a:pPr algn="l" eaLnBrk="0" hangingPunct="0"/>
            <a:r>
              <a:rPr lang="en-US" altLang="zh-CN" sz="2400" dirty="0">
                <a:solidFill>
                  <a:srgbClr val="000000"/>
                </a:solidFill>
                <a:latin typeface="Arial" pitchFamily="34" charset="0"/>
                <a:ea typeface="ＭＳ Ｐゴシック" pitchFamily="34" charset="-128"/>
              </a:rPr>
              <a:t>}</a:t>
            </a:r>
          </a:p>
        </p:txBody>
      </p:sp>
      <p:sp>
        <p:nvSpPr>
          <p:cNvPr id="5" name="Text Box 9"/>
          <p:cNvSpPr txBox="1">
            <a:spLocks noChangeArrowheads="1"/>
          </p:cNvSpPr>
          <p:nvPr/>
        </p:nvSpPr>
        <p:spPr bwMode="auto">
          <a:xfrm>
            <a:off x="6191251" y="3095338"/>
            <a:ext cx="4305299" cy="584775"/>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Create a scalar local to each thread to hold value of x at the center of each interval</a:t>
            </a:r>
          </a:p>
        </p:txBody>
      </p:sp>
      <p:sp>
        <p:nvSpPr>
          <p:cNvPr id="6" name="Line 10"/>
          <p:cNvSpPr>
            <a:spLocks noChangeShapeType="1"/>
          </p:cNvSpPr>
          <p:nvPr/>
        </p:nvSpPr>
        <p:spPr bwMode="auto">
          <a:xfrm flipH="1">
            <a:off x="4362448" y="3454400"/>
            <a:ext cx="1828802" cy="66675"/>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7" name="Text Box 9"/>
          <p:cNvSpPr txBox="1">
            <a:spLocks noChangeArrowheads="1"/>
          </p:cNvSpPr>
          <p:nvPr/>
        </p:nvSpPr>
        <p:spPr bwMode="auto">
          <a:xfrm>
            <a:off x="7200899" y="1988279"/>
            <a:ext cx="3295649" cy="830997"/>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Create a team of threads … without a parallel construct, you’ll never have more than one thread</a:t>
            </a:r>
          </a:p>
        </p:txBody>
      </p:sp>
      <p:sp>
        <p:nvSpPr>
          <p:cNvPr id="8" name="Line 10"/>
          <p:cNvSpPr>
            <a:spLocks noChangeShapeType="1"/>
          </p:cNvSpPr>
          <p:nvPr/>
        </p:nvSpPr>
        <p:spPr bwMode="auto">
          <a:xfrm flipH="1">
            <a:off x="5753100" y="2583315"/>
            <a:ext cx="1447798" cy="23596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
        <p:nvSpPr>
          <p:cNvPr id="9" name="Text Box 9"/>
          <p:cNvSpPr txBox="1">
            <a:spLocks noChangeArrowheads="1"/>
          </p:cNvSpPr>
          <p:nvPr/>
        </p:nvSpPr>
        <p:spPr bwMode="auto">
          <a:xfrm>
            <a:off x="7886699" y="4516755"/>
            <a:ext cx="2609850" cy="156966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Break up loop iterations and assign them to threads … setting up a reduction into sum.  Note … the loop index is local to a thread by default.</a:t>
            </a:r>
          </a:p>
        </p:txBody>
      </p:sp>
      <p:sp>
        <p:nvSpPr>
          <p:cNvPr id="10" name="Line 10"/>
          <p:cNvSpPr>
            <a:spLocks noChangeShapeType="1"/>
          </p:cNvSpPr>
          <p:nvPr/>
        </p:nvSpPr>
        <p:spPr bwMode="auto">
          <a:xfrm flipH="1" flipV="1">
            <a:off x="6476999" y="4419600"/>
            <a:ext cx="1409696" cy="685800"/>
          </a:xfrm>
          <a:prstGeom prst="line">
            <a:avLst/>
          </a:prstGeom>
          <a:noFill/>
          <a:ln w="38100">
            <a:solidFill>
              <a:schemeClr val="tx1"/>
            </a:solidFill>
            <a:round/>
            <a:headEnd type="none" w="sm" len="sm"/>
            <a:tailEnd type="arrow" w="med" len="med"/>
          </a:ln>
        </p:spPr>
        <p:txBody>
          <a:bodyPr/>
          <a:lstStyle/>
          <a:p>
            <a:pPr algn="l"/>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802608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9222827" y="6573470"/>
            <a:ext cx="2895600" cy="261937"/>
          </a:xfrm>
        </p:spPr>
        <p:txBody>
          <a:bodyPr/>
          <a:lstStyle/>
          <a:p>
            <a:pPr algn="r">
              <a:defRPr/>
            </a:pPr>
            <a:fld id="{A5DCDCE7-3541-4E93-B65B-05A079DFAA1A}" type="slidenum">
              <a:rPr lang="zh-CN" altLang="en-US">
                <a:solidFill>
                  <a:srgbClr val="000000"/>
                </a:solidFill>
              </a:rPr>
              <a:pPr algn="r">
                <a:defRPr/>
              </a:pPr>
              <a:t>56</a:t>
            </a:fld>
            <a:endParaRPr lang="en-US" altLang="zh-CN" dirty="0">
              <a:solidFill>
                <a:srgbClr val="000000"/>
              </a:solidFill>
            </a:endParaRPr>
          </a:p>
        </p:txBody>
      </p:sp>
      <p:sp>
        <p:nvSpPr>
          <p:cNvPr id="133123" name="Rectangle 2"/>
          <p:cNvSpPr>
            <a:spLocks noGrp="1" noChangeArrowheads="1"/>
          </p:cNvSpPr>
          <p:nvPr>
            <p:ph type="title"/>
          </p:nvPr>
        </p:nvSpPr>
        <p:spPr>
          <a:xfrm>
            <a:off x="277513" y="0"/>
            <a:ext cx="7988300" cy="969963"/>
          </a:xfrm>
          <a:noFill/>
        </p:spPr>
        <p:txBody>
          <a:bodyPr/>
          <a:lstStyle/>
          <a:p>
            <a:pPr eaLnBrk="1" hangingPunct="1">
              <a:lnSpc>
                <a:spcPct val="89000"/>
              </a:lnSpc>
            </a:pPr>
            <a:r>
              <a:rPr lang="en-US" altLang="zh-CN" dirty="0">
                <a:ea typeface="SimSun" pitchFamily="2" charset="-122"/>
              </a:rPr>
              <a:t>Example: PI with a loop and a reduction</a:t>
            </a:r>
            <a:endParaRPr lang="en-US" altLang="zh-CN" sz="3200" dirty="0">
              <a:solidFill>
                <a:schemeClr val="accent1"/>
              </a:solidFill>
              <a:ea typeface="SimSun" pitchFamily="2" charset="-122"/>
            </a:endParaRPr>
          </a:p>
        </p:txBody>
      </p:sp>
      <p:sp>
        <p:nvSpPr>
          <p:cNvPr id="133124" name="Rectangle 3"/>
          <p:cNvSpPr>
            <a:spLocks noChangeArrowheads="1"/>
          </p:cNvSpPr>
          <p:nvPr/>
        </p:nvSpPr>
        <p:spPr bwMode="auto">
          <a:xfrm>
            <a:off x="1840867" y="720409"/>
            <a:ext cx="8378825" cy="5263621"/>
          </a:xfrm>
          <a:prstGeom prst="rect">
            <a:avLst/>
          </a:prstGeom>
          <a:noFill/>
          <a:ln w="9525">
            <a:noFill/>
            <a:miter lim="800000"/>
            <a:headEnd/>
            <a:tailEnd/>
          </a:ln>
        </p:spPr>
        <p:txBody>
          <a:bodyPr lIns="92075" tIns="46038" rIns="92075" bIns="46038">
            <a:spAutoFit/>
          </a:bodyPr>
          <a:lstStyle/>
          <a:p>
            <a:pPr algn="l"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algn="l"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algn="l" eaLnBrk="0" hangingPunct="0"/>
            <a:r>
              <a:rPr lang="en-US" altLang="zh-CN" sz="2400" dirty="0">
                <a:solidFill>
                  <a:srgbClr val="000000"/>
                </a:solidFill>
                <a:latin typeface="Arial" pitchFamily="34" charset="0"/>
                <a:ea typeface="ＭＳ Ｐゴシック" pitchFamily="34" charset="-128"/>
              </a:rPr>
              <a:t>void main ()</a:t>
            </a:r>
          </a:p>
          <a:p>
            <a:pPr algn="l" eaLnBrk="0" hangingPunct="0"/>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double pi, sum = 0.0; </a:t>
            </a:r>
          </a:p>
          <a:p>
            <a:pPr algn="l"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algn="l" eaLnBrk="0" hangingPunct="0"/>
            <a:endParaRPr lang="en-US" altLang="zh-CN" sz="2400" dirty="0">
              <a:solidFill>
                <a:srgbClr val="000000"/>
              </a:solidFill>
              <a:latin typeface="Arial" pitchFamily="34" charset="0"/>
              <a:ea typeface="ＭＳ Ｐゴシック" pitchFamily="34" charset="-128"/>
            </a:endParaRPr>
          </a:p>
          <a:p>
            <a:pPr algn="l"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for reduction(+:sum)</a:t>
            </a:r>
          </a:p>
          <a:p>
            <a:pPr algn="l" eaLnBrk="0" hangingPunct="0"/>
            <a:r>
              <a:rPr lang="en-US" altLang="zh-CN" sz="2400" dirty="0">
                <a:solidFill>
                  <a:srgbClr val="000000"/>
                </a:solidFill>
                <a:latin typeface="Arial" pitchFamily="34" charset="0"/>
                <a:ea typeface="ＭＳ Ｐゴシック" pitchFamily="34" charset="-128"/>
              </a:rPr>
              <a:t>      for (int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=0;i&lt;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algn="l" eaLnBrk="0" hangingPunct="0"/>
            <a:r>
              <a:rPr lang="en-US" altLang="zh-CN" sz="2400" dirty="0">
                <a:solidFill>
                  <a:srgbClr val="000000"/>
                </a:solidFill>
                <a:latin typeface="Arial" pitchFamily="34" charset="0"/>
                <a:ea typeface="ＭＳ Ｐゴシック" pitchFamily="34" charset="-128"/>
              </a:rPr>
              <a:t>	double x = (i+0.5)*step;</a:t>
            </a:r>
          </a:p>
          <a:p>
            <a:pPr algn="l" eaLnBrk="0" hangingPunct="0"/>
            <a:r>
              <a:rPr lang="en-US" altLang="zh-CN" sz="2400" dirty="0">
                <a:solidFill>
                  <a:srgbClr val="000000"/>
                </a:solidFill>
                <a:latin typeface="Arial" pitchFamily="34" charset="0"/>
                <a:ea typeface="ＭＳ Ｐゴシック" pitchFamily="34" charset="-128"/>
              </a:rPr>
              <a:t>	sum = sum + 4.0/(1.0+x*x);</a:t>
            </a:r>
          </a:p>
          <a:p>
            <a:pPr algn="l" eaLnBrk="0" hangingPunct="0"/>
            <a:r>
              <a:rPr lang="en-US" altLang="zh-CN" sz="2400" dirty="0">
                <a:solidFill>
                  <a:srgbClr val="000000"/>
                </a:solidFill>
                <a:latin typeface="Arial" pitchFamily="34" charset="0"/>
                <a:ea typeface="ＭＳ Ｐゴシック" pitchFamily="34" charset="-128"/>
              </a:rPr>
              <a:t>      }</a:t>
            </a:r>
          </a:p>
          <a:p>
            <a:pPr algn="l" eaLnBrk="0" hangingPunct="0"/>
            <a:r>
              <a:rPr lang="en-US" altLang="zh-CN" sz="2400" dirty="0">
                <a:solidFill>
                  <a:srgbClr val="000000"/>
                </a:solidFill>
                <a:latin typeface="Arial" pitchFamily="34" charset="0"/>
                <a:ea typeface="ＭＳ Ｐゴシック" pitchFamily="34" charset="-128"/>
              </a:rPr>
              <a:t>      pi = step * sum;</a:t>
            </a:r>
          </a:p>
          <a:p>
            <a:pPr algn="l" eaLnBrk="0" hangingPunct="0"/>
            <a:r>
              <a:rPr lang="en-US" altLang="zh-CN" sz="2400" dirty="0">
                <a:solidFill>
                  <a:srgbClr val="000000"/>
                </a:solidFill>
                <a:latin typeface="Arial" pitchFamily="34" charset="0"/>
                <a:ea typeface="ＭＳ Ｐゴシック" pitchFamily="34" charset="-128"/>
              </a:rPr>
              <a:t>}</a:t>
            </a:r>
          </a:p>
        </p:txBody>
      </p:sp>
      <p:sp>
        <p:nvSpPr>
          <p:cNvPr id="11" name="Text Box 9">
            <a:extLst>
              <a:ext uri="{FF2B5EF4-FFF2-40B4-BE49-F238E27FC236}">
                <a16:creationId xmlns:a16="http://schemas.microsoft.com/office/drawing/2014/main" id="{833B3809-FC0D-0B4F-9BBC-2E53B9F43876}"/>
              </a:ext>
            </a:extLst>
          </p:cNvPr>
          <p:cNvSpPr txBox="1">
            <a:spLocks noChangeArrowheads="1"/>
          </p:cNvSpPr>
          <p:nvPr/>
        </p:nvSpPr>
        <p:spPr bwMode="auto">
          <a:xfrm>
            <a:off x="7429499" y="4148456"/>
            <a:ext cx="2609850" cy="1323439"/>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lgn="l">
              <a:spcBef>
                <a:spcPct val="50000"/>
              </a:spcBef>
              <a:defRPr/>
            </a:pPr>
            <a:r>
              <a:rPr lang="en-US" altLang="zh-CN" sz="1600" dirty="0">
                <a:solidFill>
                  <a:srgbClr val="000000"/>
                </a:solidFill>
                <a:latin typeface="Arial Unicode MS" pitchFamily="34" charset="-128"/>
                <a:ea typeface="ＭＳ Ｐゴシック" pitchFamily="34" charset="-128"/>
              </a:rPr>
              <a:t>Using modern C style, we put declarations close to where they are used … which lets me use the parallel for construct.</a:t>
            </a:r>
          </a:p>
        </p:txBody>
      </p:sp>
    </p:spTree>
    <p:extLst>
      <p:ext uri="{BB962C8B-B14F-4D97-AF65-F5344CB8AC3E}">
        <p14:creationId xmlns:p14="http://schemas.microsoft.com/office/powerpoint/2010/main" val="3383477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486" y="1276351"/>
            <a:ext cx="6355064" cy="47987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Results*: PI with a loop and a reduction</a:t>
            </a:r>
          </a:p>
        </p:txBody>
      </p:sp>
      <p:sp>
        <p:nvSpPr>
          <p:cNvPr id="8" name="TextBox 7"/>
          <p:cNvSpPr txBox="1"/>
          <p:nvPr/>
        </p:nvSpPr>
        <p:spPr>
          <a:xfrm>
            <a:off x="1855486" y="6086911"/>
            <a:ext cx="8432950" cy="584775"/>
          </a:xfrm>
          <a:prstGeom prst="rect">
            <a:avLst/>
          </a:prstGeom>
          <a:noFill/>
        </p:spPr>
        <p:txBody>
          <a:bodyPr wrap="square" rtlCol="0">
            <a:spAutoFit/>
          </a:bodyPr>
          <a:lstStyle/>
          <a:p>
            <a:pPr algn="l"/>
            <a:r>
              <a:rPr lang="en-US" sz="1600" dirty="0">
                <a:solidFill>
                  <a:srgbClr val="000000"/>
                </a:solidFill>
                <a:latin typeface="Arial" pitchFamily="34" charset="0"/>
                <a:ea typeface="ＭＳ Ｐゴシック" pitchFamily="34" charset="-128"/>
              </a:rPr>
              <a:t>*Intel compiler (</a:t>
            </a:r>
            <a:r>
              <a:rPr lang="en-US" sz="1600" dirty="0" err="1">
                <a:solidFill>
                  <a:srgbClr val="000000"/>
                </a:solidFill>
                <a:latin typeface="Arial" pitchFamily="34" charset="0"/>
                <a:ea typeface="ＭＳ Ｐゴシック" pitchFamily="34" charset="-128"/>
              </a:rPr>
              <a:t>icpc</a:t>
            </a:r>
            <a:r>
              <a:rPr lang="en-US" sz="1600" dirty="0">
                <a:solidFill>
                  <a:srgbClr val="000000"/>
                </a:solidFill>
                <a:latin typeface="Arial" pitchFamily="34" charset="0"/>
                <a:ea typeface="ＭＳ Ｐゴシック" pitchFamily="34" charset="-128"/>
              </a:rPr>
              <a:t>) with no optimization on Apple OS X 10.7.3 with a dual core (four HW thread) Intel® </a:t>
            </a:r>
            <a:r>
              <a:rPr lang="en-US" sz="1600" dirty="0" err="1">
                <a:solidFill>
                  <a:srgbClr val="000000"/>
                </a:solidFill>
                <a:latin typeface="Arial" pitchFamily="34" charset="0"/>
                <a:ea typeface="ＭＳ Ｐゴシック" pitchFamily="34" charset="-128"/>
              </a:rPr>
              <a:t>Core</a:t>
            </a:r>
            <a:r>
              <a:rPr lang="en-US" sz="1600" baseline="30000" dirty="0" err="1">
                <a:solidFill>
                  <a:srgbClr val="000000"/>
                </a:solidFill>
                <a:latin typeface="Arial" pitchFamily="34" charset="0"/>
                <a:ea typeface="ＭＳ Ｐゴシック" pitchFamily="34" charset="-128"/>
              </a:rPr>
              <a:t>TM</a:t>
            </a:r>
            <a:r>
              <a:rPr lang="en-US" sz="1600" dirty="0">
                <a:solidFill>
                  <a:srgbClr val="000000"/>
                </a:solidFill>
                <a:latin typeface="Arial" pitchFamily="34" charset="0"/>
                <a:ea typeface="ＭＳ Ｐゴシック" pitchFamily="34" charset="-128"/>
              </a:rPr>
              <a:t> i5 processor at 1.7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 and 4 </a:t>
            </a:r>
            <a:r>
              <a:rPr lang="en-US" sz="1600" dirty="0" err="1">
                <a:solidFill>
                  <a:srgbClr val="000000"/>
                </a:solidFill>
                <a:latin typeface="Arial" pitchFamily="34" charset="0"/>
                <a:ea typeface="ＭＳ Ｐゴシック" pitchFamily="34" charset="-128"/>
              </a:rPr>
              <a:t>Gbyte</a:t>
            </a:r>
            <a:r>
              <a:rPr lang="en-US" sz="1600" dirty="0">
                <a:solidFill>
                  <a:srgbClr val="000000"/>
                </a:solidFill>
                <a:latin typeface="Arial" pitchFamily="34" charset="0"/>
                <a:ea typeface="ＭＳ Ｐゴシック" pitchFamily="34" charset="-128"/>
              </a:rPr>
              <a:t> DDR3 memory at 1.333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a:t>
            </a:r>
          </a:p>
        </p:txBody>
      </p:sp>
      <p:sp>
        <p:nvSpPr>
          <p:cNvPr id="10" name="Rectangle 3"/>
          <p:cNvSpPr txBox="1">
            <a:spLocks noChangeArrowheads="1"/>
          </p:cNvSpPr>
          <p:nvPr/>
        </p:nvSpPr>
        <p:spPr>
          <a:xfrm>
            <a:off x="1855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11" name="Table 10"/>
          <p:cNvGraphicFramePr>
            <a:graphicFrameLocks noGrp="1"/>
          </p:cNvGraphicFramePr>
          <p:nvPr/>
        </p:nvGraphicFramePr>
        <p:xfrm>
          <a:off x="4911754" y="1276351"/>
          <a:ext cx="5376683" cy="245083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031409">
                  <a:extLst>
                    <a:ext uri="{9D8B030D-6E8A-4147-A177-3AD203B41FA5}">
                      <a16:colId xmlns:a16="http://schemas.microsoft.com/office/drawing/2014/main" val="20001"/>
                    </a:ext>
                  </a:extLst>
                </a:gridCol>
                <a:gridCol w="1053065">
                  <a:extLst>
                    <a:ext uri="{9D8B030D-6E8A-4147-A177-3AD203B41FA5}">
                      <a16:colId xmlns:a16="http://schemas.microsoft.com/office/drawing/2014/main" val="20002"/>
                    </a:ext>
                  </a:extLst>
                </a:gridCol>
                <a:gridCol w="1147073">
                  <a:extLst>
                    <a:ext uri="{9D8B030D-6E8A-4147-A177-3AD203B41FA5}">
                      <a16:colId xmlns:a16="http://schemas.microsoft.com/office/drawing/2014/main" val="20003"/>
                    </a:ext>
                  </a:extLst>
                </a:gridCol>
                <a:gridCol w="1147073">
                  <a:extLst>
                    <a:ext uri="{9D8B030D-6E8A-4147-A177-3AD203B41FA5}">
                      <a16:colId xmlns:a16="http://schemas.microsoft.com/office/drawing/2014/main" val="20004"/>
                    </a:ext>
                  </a:extLst>
                </a:gridCol>
              </a:tblGrid>
              <a:tr h="396817">
                <a:tc>
                  <a:txBody>
                    <a:bodyPr/>
                    <a:lstStyle/>
                    <a:p>
                      <a:pPr algn="ctr"/>
                      <a:r>
                        <a:rPr lang="en-US" dirty="0"/>
                        <a:t>threads</a:t>
                      </a:r>
                    </a:p>
                  </a:txBody>
                  <a:tcPr>
                    <a:solidFill>
                      <a:srgbClr val="FFFFCC"/>
                    </a:solidFill>
                  </a:tcPr>
                </a:tc>
                <a:tc>
                  <a:txBody>
                    <a:bodyPr/>
                    <a:lstStyle/>
                    <a:p>
                      <a:pPr algn="ctr"/>
                      <a:r>
                        <a:rPr lang="en-US" dirty="0"/>
                        <a:t>1</a:t>
                      </a:r>
                      <a:r>
                        <a:rPr lang="en-US" baseline="30000" dirty="0"/>
                        <a:t>st</a:t>
                      </a:r>
                      <a:r>
                        <a:rPr lang="en-US" baseline="0" dirty="0"/>
                        <a:t> SPMD</a:t>
                      </a:r>
                      <a:endParaRPr lang="en-US" dirty="0"/>
                    </a:p>
                  </a:txBody>
                  <a:tcPr>
                    <a:solidFill>
                      <a:srgbClr val="FFFFCC"/>
                    </a:solidFill>
                  </a:tcPr>
                </a:tc>
                <a:tc>
                  <a:txBody>
                    <a:bodyPr/>
                    <a:lstStyle/>
                    <a:p>
                      <a:pPr algn="ctr"/>
                      <a:r>
                        <a:rPr lang="en-US" dirty="0"/>
                        <a:t>1</a:t>
                      </a:r>
                      <a:r>
                        <a:rPr lang="en-US" baseline="30000" dirty="0"/>
                        <a:t>st</a:t>
                      </a:r>
                      <a:r>
                        <a:rPr lang="en-US" baseline="0" dirty="0"/>
                        <a:t> SPMD padded</a:t>
                      </a:r>
                      <a:endParaRPr lang="en-US" dirty="0"/>
                    </a:p>
                  </a:txBody>
                  <a:tcPr>
                    <a:solidFill>
                      <a:srgbClr val="FFFFCC"/>
                    </a:solidFill>
                  </a:tcPr>
                </a:tc>
                <a:tc>
                  <a:txBody>
                    <a:bodyPr/>
                    <a:lstStyle/>
                    <a:p>
                      <a:pPr algn="ctr"/>
                      <a:r>
                        <a:rPr lang="en-US" dirty="0"/>
                        <a:t>SPMD critical</a:t>
                      </a:r>
                    </a:p>
                  </a:txBody>
                  <a:tcPr>
                    <a:solidFill>
                      <a:srgbClr val="FFFFCC"/>
                    </a:solidFill>
                  </a:tcPr>
                </a:tc>
                <a:tc>
                  <a:txBody>
                    <a:bodyPr/>
                    <a:lstStyle/>
                    <a:p>
                      <a:pPr algn="ctr"/>
                      <a:r>
                        <a:rPr lang="en-US" dirty="0"/>
                        <a:t>PI Loop</a:t>
                      </a:r>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1.86</a:t>
                      </a:r>
                    </a:p>
                  </a:txBody>
                  <a:tcPr>
                    <a:solidFill>
                      <a:srgbClr val="FFFFCC"/>
                    </a:solidFill>
                  </a:tcPr>
                </a:tc>
                <a:tc>
                  <a:txBody>
                    <a:bodyPr/>
                    <a:lstStyle/>
                    <a:p>
                      <a:pPr algn="ctr"/>
                      <a:r>
                        <a:rPr lang="en-US" dirty="0"/>
                        <a:t>1.87</a:t>
                      </a:r>
                    </a:p>
                  </a:txBody>
                  <a:tcPr>
                    <a:solidFill>
                      <a:srgbClr val="FFFFCC"/>
                    </a:solidFill>
                  </a:tcPr>
                </a:tc>
                <a:tc>
                  <a:txBody>
                    <a:bodyPr/>
                    <a:lstStyle/>
                    <a:p>
                      <a:pPr algn="ctr"/>
                      <a:r>
                        <a:rPr lang="en-US" dirty="0"/>
                        <a:t>1.91</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1.03</a:t>
                      </a:r>
                    </a:p>
                  </a:txBody>
                  <a:tcPr>
                    <a:solidFill>
                      <a:srgbClr val="FFFFCC"/>
                    </a:solidFill>
                  </a:tcPr>
                </a:tc>
                <a:tc>
                  <a:txBody>
                    <a:bodyPr/>
                    <a:lstStyle/>
                    <a:p>
                      <a:pPr algn="ctr"/>
                      <a:r>
                        <a:rPr lang="en-US" dirty="0"/>
                        <a:t>1.01</a:t>
                      </a:r>
                    </a:p>
                  </a:txBody>
                  <a:tcPr>
                    <a:solidFill>
                      <a:srgbClr val="FFFFCC"/>
                    </a:solidFill>
                  </a:tcPr>
                </a:tc>
                <a:tc>
                  <a:txBody>
                    <a:bodyPr/>
                    <a:lstStyle/>
                    <a:p>
                      <a:pPr algn="ctr"/>
                      <a:r>
                        <a:rPr lang="en-US" dirty="0"/>
                        <a:t>1.00</a:t>
                      </a:r>
                    </a:p>
                  </a:txBody>
                  <a:tcPr>
                    <a:solidFill>
                      <a:srgbClr val="FFFFCC"/>
                    </a:solidFill>
                  </a:tcPr>
                </a:tc>
                <a:tc>
                  <a:txBody>
                    <a:bodyPr/>
                    <a:lstStyle/>
                    <a:p>
                      <a:pPr algn="ctr"/>
                      <a:r>
                        <a:rPr lang="en-US" dirty="0"/>
                        <a:t>1.02</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1.08</a:t>
                      </a:r>
                    </a:p>
                  </a:txBody>
                  <a:tcPr>
                    <a:solidFill>
                      <a:srgbClr val="FFFFCC"/>
                    </a:solidFill>
                  </a:tcPr>
                </a:tc>
                <a:tc>
                  <a:txBody>
                    <a:bodyPr/>
                    <a:lstStyle/>
                    <a:p>
                      <a:pPr algn="ctr"/>
                      <a:r>
                        <a:rPr lang="en-US" dirty="0"/>
                        <a:t>0.69</a:t>
                      </a:r>
                    </a:p>
                  </a:txBody>
                  <a:tcPr>
                    <a:solidFill>
                      <a:srgbClr val="FFFFCC"/>
                    </a:solidFill>
                  </a:tcPr>
                </a:tc>
                <a:tc>
                  <a:txBody>
                    <a:bodyPr/>
                    <a:lstStyle/>
                    <a:p>
                      <a:pPr algn="ctr"/>
                      <a:r>
                        <a:rPr lang="en-US" dirty="0"/>
                        <a:t>0.68</a:t>
                      </a:r>
                    </a:p>
                  </a:txBody>
                  <a:tcPr>
                    <a:solidFill>
                      <a:srgbClr val="FFFFCC"/>
                    </a:solidFill>
                  </a:tcPr>
                </a:tc>
                <a:tc>
                  <a:txBody>
                    <a:bodyPr/>
                    <a:lstStyle/>
                    <a:p>
                      <a:pPr algn="ctr"/>
                      <a:r>
                        <a:rPr lang="en-US" dirty="0"/>
                        <a:t>0.80</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0.97</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0.53</a:t>
                      </a:r>
                    </a:p>
                  </a:txBody>
                  <a:tcPr>
                    <a:solidFill>
                      <a:srgbClr val="FFFFCC"/>
                    </a:solidFill>
                  </a:tcPr>
                </a:tc>
                <a:tc>
                  <a:txBody>
                    <a:bodyPr/>
                    <a:lstStyle/>
                    <a:p>
                      <a:pPr algn="ctr"/>
                      <a:r>
                        <a:rPr lang="en-US" dirty="0"/>
                        <a:t>0.68</a:t>
                      </a:r>
                    </a:p>
                  </a:txBody>
                  <a:tcPr>
                    <a:solidFill>
                      <a:srgbClr val="FFFFCC"/>
                    </a:solidFill>
                  </a:tcPr>
                </a:tc>
                <a:extLst>
                  <a:ext uri="{0D108BD9-81ED-4DB2-BD59-A6C34878D82A}">
                    <a16:rowId xmlns:a16="http://schemas.microsoft.com/office/drawing/2014/main" val="10004"/>
                  </a:ext>
                </a:extLst>
              </a:tr>
            </a:tbl>
          </a:graphicData>
        </a:graphic>
      </p:graphicFrame>
      <p:sp>
        <p:nvSpPr>
          <p:cNvPr id="7" name="Slide Number Placeholder 2">
            <a:extLst>
              <a:ext uri="{FF2B5EF4-FFF2-40B4-BE49-F238E27FC236}">
                <a16:creationId xmlns:a16="http://schemas.microsoft.com/office/drawing/2014/main" id="{86DCCE4C-F02C-784F-8A4A-40410CAFDB92}"/>
              </a:ext>
            </a:extLst>
          </p:cNvPr>
          <p:cNvSpPr>
            <a:spLocks noGrp="1"/>
          </p:cNvSpPr>
          <p:nvPr>
            <p:ph type="sldNum" sz="quarter" idx="10"/>
          </p:nvPr>
        </p:nvSpPr>
        <p:spPr>
          <a:xfrm>
            <a:off x="9222827" y="6573470"/>
            <a:ext cx="2895600" cy="261937"/>
          </a:xfrm>
        </p:spPr>
        <p:txBody>
          <a:bodyPr/>
          <a:lstStyle/>
          <a:p>
            <a:pPr algn="r">
              <a:defRPr/>
            </a:pPr>
            <a:fld id="{A5DCDCE7-3541-4E93-B65B-05A079DFAA1A}" type="slidenum">
              <a:rPr lang="zh-CN" altLang="en-US">
                <a:solidFill>
                  <a:srgbClr val="000000"/>
                </a:solidFill>
              </a:rPr>
              <a:pPr algn="r">
                <a:defRPr/>
              </a:pPr>
              <a:t>57</a:t>
            </a:fld>
            <a:endParaRPr lang="en-US" altLang="zh-CN" dirty="0">
              <a:solidFill>
                <a:srgbClr val="000000"/>
              </a:solidFill>
            </a:endParaRPr>
          </a:p>
        </p:txBody>
      </p:sp>
    </p:spTree>
    <p:extLst>
      <p:ext uri="{BB962C8B-B14F-4D97-AF65-F5344CB8AC3E}">
        <p14:creationId xmlns:p14="http://schemas.microsoft.com/office/powerpoint/2010/main" val="928311664"/>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464275E5-9509-4214-A926-193DB7254660}" type="slidenum">
              <a:rPr lang="zh-CN" altLang="en-US"/>
              <a:pPr>
                <a:defRPr/>
              </a:pPr>
              <a:t>58</a:t>
            </a:fld>
            <a:endParaRPr lang="en-US" altLang="zh-CN"/>
          </a:p>
        </p:txBody>
      </p:sp>
      <p:sp>
        <p:nvSpPr>
          <p:cNvPr id="49155" name="Rectangle 2"/>
          <p:cNvSpPr>
            <a:spLocks noGrp="1" noChangeArrowheads="1"/>
          </p:cNvSpPr>
          <p:nvPr>
            <p:ph type="title"/>
          </p:nvPr>
        </p:nvSpPr>
        <p:spPr>
          <a:xfrm>
            <a:off x="228600" y="97675"/>
            <a:ext cx="8496300" cy="1143000"/>
          </a:xfrm>
          <a:noFill/>
        </p:spPr>
        <p:txBody>
          <a:bodyPr/>
          <a:lstStyle/>
          <a:p>
            <a:pPr eaLnBrk="1" hangingPunct="1">
              <a:lnSpc>
                <a:spcPct val="89000"/>
              </a:lnSpc>
            </a:pPr>
            <a:r>
              <a:rPr lang="en-US" altLang="zh-CN" dirty="0">
                <a:ea typeface="SimSun" pitchFamily="2" charset="-122"/>
              </a:rPr>
              <a:t>The </a:t>
            </a:r>
            <a:r>
              <a:rPr lang="en-US" altLang="zh-CN" dirty="0" err="1">
                <a:ea typeface="SimSun" pitchFamily="2" charset="-122"/>
              </a:rPr>
              <a:t>nowait</a:t>
            </a:r>
            <a:r>
              <a:rPr lang="en-US" altLang="zh-CN" dirty="0">
                <a:ea typeface="SimSun" pitchFamily="2" charset="-122"/>
              </a:rPr>
              <a:t> clause</a:t>
            </a:r>
            <a:endParaRPr lang="en-US" altLang="zh-CN" sz="3200" dirty="0">
              <a:solidFill>
                <a:schemeClr val="accent1"/>
              </a:solidFill>
              <a:ea typeface="SimSun" pitchFamily="2" charset="-122"/>
            </a:endParaRPr>
          </a:p>
        </p:txBody>
      </p:sp>
      <p:sp>
        <p:nvSpPr>
          <p:cNvPr id="49156" name="Rectangle 3"/>
          <p:cNvSpPr>
            <a:spLocks noGrp="1" noChangeArrowheads="1"/>
          </p:cNvSpPr>
          <p:nvPr>
            <p:ph type="body" idx="1"/>
          </p:nvPr>
        </p:nvSpPr>
        <p:spPr>
          <a:xfrm>
            <a:off x="444842" y="614192"/>
            <a:ext cx="11046941" cy="693244"/>
          </a:xfrm>
          <a:noFill/>
        </p:spPr>
        <p:txBody>
          <a:bodyPr/>
          <a:lstStyle/>
          <a:p>
            <a:pPr eaLnBrk="1" hangingPunct="1">
              <a:lnSpc>
                <a:spcPct val="94000"/>
              </a:lnSpc>
            </a:pPr>
            <a:r>
              <a:rPr lang="en-US" altLang="zh-CN" dirty="0">
                <a:ea typeface="SimSun" pitchFamily="2" charset="-122"/>
              </a:rPr>
              <a:t>Barriers are really expensive.  You need to understand when they are implied and how to skip them when it’s safe to do so. </a:t>
            </a:r>
            <a:endParaRPr lang="en-US" altLang="zh-CN" b="0" dirty="0">
              <a:ea typeface="SimSun" pitchFamily="2" charset="-122"/>
            </a:endParaRPr>
          </a:p>
        </p:txBody>
      </p:sp>
      <p:sp>
        <p:nvSpPr>
          <p:cNvPr id="49157" name="Rectangle 4"/>
          <p:cNvSpPr>
            <a:spLocks noChangeArrowheads="1"/>
          </p:cNvSpPr>
          <p:nvPr/>
        </p:nvSpPr>
        <p:spPr bwMode="auto">
          <a:xfrm>
            <a:off x="2095500" y="1392310"/>
            <a:ext cx="8001000" cy="4709624"/>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en-US" altLang="zh-CN" sz="2400" dirty="0">
                <a:latin typeface="Arial" charset="0"/>
              </a:rPr>
              <a:t>double A[big], B[big], C[big];</a:t>
            </a:r>
          </a:p>
          <a:p>
            <a:pPr algn="l">
              <a:spcBef>
                <a:spcPct val="50000"/>
              </a:spcBef>
            </a:pPr>
            <a:r>
              <a:rPr lang="en-US" altLang="zh-CN" sz="2400" dirty="0">
                <a:latin typeface="Arial" charset="0"/>
              </a:rPr>
              <a:t>#pragma </a:t>
            </a:r>
            <a:r>
              <a:rPr lang="en-US" altLang="zh-CN" sz="2400" dirty="0" err="1">
                <a:latin typeface="Arial" charset="0"/>
              </a:rPr>
              <a:t>omp</a:t>
            </a:r>
            <a:r>
              <a:rPr lang="en-US" altLang="zh-CN" sz="2400" dirty="0">
                <a:latin typeface="Arial" charset="0"/>
              </a:rPr>
              <a:t> parallel </a:t>
            </a:r>
            <a:br>
              <a:rPr lang="en-US" altLang="zh-CN" sz="2400" dirty="0">
                <a:latin typeface="Arial" charset="0"/>
              </a:rPr>
            </a:br>
            <a:r>
              <a:rPr lang="en-US" altLang="zh-CN" sz="2400" dirty="0">
                <a:latin typeface="Arial" charset="0"/>
              </a:rPr>
              <a:t>{</a:t>
            </a:r>
            <a:br>
              <a:rPr lang="en-US" altLang="zh-CN" sz="2400" dirty="0">
                <a:latin typeface="Arial" charset="0"/>
              </a:rPr>
            </a:br>
            <a:r>
              <a:rPr lang="en-US" altLang="zh-CN" sz="2400" dirty="0">
                <a:latin typeface="Arial" charset="0"/>
              </a:rPr>
              <a:t>	</a:t>
            </a:r>
            <a:r>
              <a:rPr lang="en-US" altLang="zh-CN" sz="2400" dirty="0" err="1">
                <a:latin typeface="Arial" charset="0"/>
              </a:rPr>
              <a:t>int</a:t>
            </a:r>
            <a:r>
              <a:rPr lang="en-US" altLang="zh-CN" sz="2400" dirty="0">
                <a:latin typeface="Arial" charset="0"/>
              </a:rPr>
              <a:t> id=</a:t>
            </a:r>
            <a:r>
              <a:rPr lang="en-US" altLang="zh-CN" sz="2400" dirty="0" err="1">
                <a:latin typeface="Arial" charset="0"/>
              </a:rPr>
              <a:t>omp_get_thread_num</a:t>
            </a:r>
            <a:r>
              <a:rPr lang="en-US" altLang="zh-CN" sz="2400" dirty="0">
                <a:latin typeface="Arial" charset="0"/>
              </a:rPr>
              <a:t>();</a:t>
            </a:r>
            <a:br>
              <a:rPr lang="en-US" altLang="zh-CN" sz="2400" dirty="0">
                <a:latin typeface="Arial" charset="0"/>
              </a:rPr>
            </a:br>
            <a:r>
              <a:rPr lang="en-US" altLang="zh-CN" sz="2400" dirty="0">
                <a:latin typeface="Arial" charset="0"/>
              </a:rPr>
              <a:t>	A[id] = big_calc1(id);</a:t>
            </a:r>
            <a:br>
              <a:rPr lang="en-US" altLang="zh-CN" sz="2400" dirty="0">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barrier </a:t>
            </a:r>
            <a:br>
              <a:rPr lang="en-US" altLang="zh-CN" sz="2400" b="1" dirty="0">
                <a:solidFill>
                  <a:srgbClr val="C00000"/>
                </a:solidFill>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for </a:t>
            </a:r>
            <a:br>
              <a:rPr lang="en-US" altLang="zh-CN" sz="2400" dirty="0">
                <a:solidFill>
                  <a:srgbClr val="C00000"/>
                </a:solidFill>
                <a:latin typeface="Arial" charset="0"/>
              </a:rPr>
            </a:br>
            <a:r>
              <a:rPr lang="en-US" altLang="zh-CN" sz="2400" dirty="0">
                <a:latin typeface="Arial" charset="0"/>
              </a:rPr>
              <a:t>	for(i=0;i&lt;</a:t>
            </a:r>
            <a:r>
              <a:rPr lang="en-US" altLang="zh-CN" sz="2400" dirty="0" err="1">
                <a:latin typeface="Arial" charset="0"/>
              </a:rPr>
              <a:t>N;i</a:t>
            </a:r>
            <a:r>
              <a:rPr lang="en-US" altLang="zh-CN" sz="2400" dirty="0">
                <a:latin typeface="Arial" charset="0"/>
              </a:rPr>
              <a:t>++){C[i]=big_calc3(</a:t>
            </a:r>
            <a:r>
              <a:rPr lang="en-US" altLang="zh-CN" sz="2400" dirty="0" err="1">
                <a:latin typeface="Arial" charset="0"/>
              </a:rPr>
              <a:t>i,A</a:t>
            </a:r>
            <a:r>
              <a:rPr lang="en-US" altLang="zh-CN" sz="2400" dirty="0">
                <a:latin typeface="Arial" charset="0"/>
              </a:rPr>
              <a:t>);}</a:t>
            </a:r>
            <a:br>
              <a:rPr lang="en-US" altLang="zh-CN" sz="2400" dirty="0">
                <a:latin typeface="Arial" charset="0"/>
              </a:rPr>
            </a:br>
            <a:r>
              <a:rPr lang="en-US" altLang="zh-CN" sz="2400" b="1" dirty="0">
                <a:solidFill>
                  <a:srgbClr val="C00000"/>
                </a:solidFill>
                <a:latin typeface="Arial" charset="0"/>
              </a:rPr>
              <a:t>#pragma </a:t>
            </a:r>
            <a:r>
              <a:rPr lang="en-US" altLang="zh-CN" sz="2400" b="1" dirty="0" err="1">
                <a:solidFill>
                  <a:srgbClr val="C00000"/>
                </a:solidFill>
                <a:latin typeface="Arial" charset="0"/>
              </a:rPr>
              <a:t>omp</a:t>
            </a:r>
            <a:r>
              <a:rPr lang="en-US" altLang="zh-CN" sz="2400" b="1" dirty="0">
                <a:solidFill>
                  <a:srgbClr val="C00000"/>
                </a:solidFill>
                <a:latin typeface="Arial" charset="0"/>
              </a:rPr>
              <a:t> for </a:t>
            </a:r>
            <a:r>
              <a:rPr lang="en-US" altLang="zh-CN" sz="2400" b="1" dirty="0" err="1">
                <a:solidFill>
                  <a:srgbClr val="C00000"/>
                </a:solidFill>
                <a:latin typeface="Arial" charset="0"/>
              </a:rPr>
              <a:t>nowait</a:t>
            </a:r>
            <a:br>
              <a:rPr lang="en-US" altLang="zh-CN" sz="2400" dirty="0">
                <a:solidFill>
                  <a:srgbClr val="C00000"/>
                </a:solidFill>
                <a:latin typeface="Arial" charset="0"/>
              </a:rPr>
            </a:br>
            <a:r>
              <a:rPr lang="en-US" altLang="zh-CN" sz="2400" dirty="0">
                <a:latin typeface="Arial" charset="0"/>
              </a:rPr>
              <a:t>	for(i=0;i&lt;</a:t>
            </a:r>
            <a:r>
              <a:rPr lang="en-US" altLang="zh-CN" sz="2400" dirty="0" err="1">
                <a:latin typeface="Arial" charset="0"/>
              </a:rPr>
              <a:t>N;i</a:t>
            </a:r>
            <a:r>
              <a:rPr lang="en-US" altLang="zh-CN" sz="2400" dirty="0">
                <a:latin typeface="Arial" charset="0"/>
              </a:rPr>
              <a:t>++){ B[i]=big_calc2(C,  i); }</a:t>
            </a:r>
            <a:br>
              <a:rPr lang="en-US" altLang="zh-CN" sz="2400" dirty="0">
                <a:latin typeface="Arial" charset="0"/>
              </a:rPr>
            </a:br>
            <a:r>
              <a:rPr lang="en-US" altLang="zh-CN" sz="2400" dirty="0">
                <a:latin typeface="Arial" charset="0"/>
              </a:rPr>
              <a:t>	A[id] = big_calc4(id);</a:t>
            </a:r>
            <a:br>
              <a:rPr lang="en-US" altLang="zh-CN" sz="2400" dirty="0">
                <a:latin typeface="Arial" charset="0"/>
              </a:rPr>
            </a:br>
            <a:r>
              <a:rPr lang="en-US" altLang="zh-CN" sz="2400" dirty="0">
                <a:latin typeface="Arial" charset="0"/>
              </a:rPr>
              <a:t>}</a:t>
            </a:r>
          </a:p>
        </p:txBody>
      </p:sp>
      <p:sp>
        <p:nvSpPr>
          <p:cNvPr id="3252229" name="Rectangle 5"/>
          <p:cNvSpPr>
            <a:spLocks noChangeArrowheads="1"/>
          </p:cNvSpPr>
          <p:nvPr/>
        </p:nvSpPr>
        <p:spPr bwMode="auto">
          <a:xfrm>
            <a:off x="3581401" y="5943601"/>
            <a:ext cx="2786063"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implicit barrier at the end of a parallel region</a:t>
            </a:r>
          </a:p>
        </p:txBody>
      </p:sp>
      <p:sp>
        <p:nvSpPr>
          <p:cNvPr id="49159" name="Line 6"/>
          <p:cNvSpPr>
            <a:spLocks noChangeShapeType="1"/>
          </p:cNvSpPr>
          <p:nvPr/>
        </p:nvSpPr>
        <p:spPr bwMode="auto">
          <a:xfrm flipH="1" flipV="1">
            <a:off x="2306638" y="6078538"/>
            <a:ext cx="1217612" cy="227012"/>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252231" name="Rectangle 7"/>
          <p:cNvSpPr>
            <a:spLocks noChangeArrowheads="1"/>
          </p:cNvSpPr>
          <p:nvPr/>
        </p:nvSpPr>
        <p:spPr bwMode="auto">
          <a:xfrm>
            <a:off x="6367464" y="3413126"/>
            <a:ext cx="3767137"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implicit barrier at the end of a for </a:t>
            </a:r>
            <a:r>
              <a:rPr lang="en-US" altLang="zh-CN" dirty="0" err="1">
                <a:latin typeface="Arial" charset="0"/>
              </a:rPr>
              <a:t>worksharing</a:t>
            </a:r>
            <a:r>
              <a:rPr lang="en-US" altLang="zh-CN" dirty="0">
                <a:latin typeface="Arial" charset="0"/>
              </a:rPr>
              <a:t> construct</a:t>
            </a:r>
          </a:p>
        </p:txBody>
      </p:sp>
      <p:sp>
        <p:nvSpPr>
          <p:cNvPr id="49161" name="Line 8"/>
          <p:cNvSpPr>
            <a:spLocks noChangeShapeType="1"/>
          </p:cNvSpPr>
          <p:nvPr/>
        </p:nvSpPr>
        <p:spPr bwMode="auto">
          <a:xfrm flipH="1" flipV="1">
            <a:off x="8328025" y="5354638"/>
            <a:ext cx="930275" cy="496887"/>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252233" name="Rectangle 9"/>
          <p:cNvSpPr>
            <a:spLocks noChangeArrowheads="1"/>
          </p:cNvSpPr>
          <p:nvPr/>
        </p:nvSpPr>
        <p:spPr bwMode="auto">
          <a:xfrm>
            <a:off x="7904164" y="5851526"/>
            <a:ext cx="2230437" cy="646973"/>
          </a:xfrm>
          <a:prstGeom prst="rect">
            <a:avLst/>
          </a:prstGeom>
          <a:solidFill>
            <a:srgbClr val="FFFFE7"/>
          </a:solidFill>
          <a:ln w="9525">
            <a:solidFill>
              <a:schemeClr val="tx2"/>
            </a:solidFill>
            <a:miter lim="800000"/>
            <a:headEnd/>
            <a:tailEnd/>
          </a:ln>
          <a:effectLst>
            <a:outerShdw dist="107763" dir="2700000" algn="ctr" rotWithShape="0">
              <a:srgbClr val="000000"/>
            </a:outerShdw>
          </a:effectLst>
        </p:spPr>
        <p:txBody>
          <a:bodyPr wrap="square" lIns="92075" tIns="46038" rIns="92075" bIns="46038">
            <a:spAutoFit/>
          </a:bodyPr>
          <a:lstStyle/>
          <a:p>
            <a:pPr algn="l">
              <a:spcBef>
                <a:spcPct val="50000"/>
              </a:spcBef>
              <a:defRPr/>
            </a:pPr>
            <a:r>
              <a:rPr lang="en-US" altLang="zh-CN" dirty="0">
                <a:latin typeface="Arial" charset="0"/>
              </a:rPr>
              <a:t>no implicit barrier due to </a:t>
            </a:r>
            <a:r>
              <a:rPr lang="en-US" altLang="zh-CN" dirty="0" err="1">
                <a:latin typeface="Arial" charset="0"/>
              </a:rPr>
              <a:t>nowait</a:t>
            </a:r>
            <a:endParaRPr lang="en-US" altLang="zh-CN" dirty="0">
              <a:latin typeface="Arial" charset="0"/>
            </a:endParaRPr>
          </a:p>
        </p:txBody>
      </p:sp>
      <p:sp>
        <p:nvSpPr>
          <p:cNvPr id="49163" name="Line 10"/>
          <p:cNvSpPr>
            <a:spLocks noChangeShapeType="1"/>
          </p:cNvSpPr>
          <p:nvPr/>
        </p:nvSpPr>
        <p:spPr bwMode="auto">
          <a:xfrm flipH="1">
            <a:off x="8001001" y="4060098"/>
            <a:ext cx="327025" cy="435702"/>
          </a:xfrm>
          <a:prstGeom prst="line">
            <a:avLst/>
          </a:prstGeom>
          <a:noFill/>
          <a:ln w="12700">
            <a:solidFill>
              <a:schemeClr val="tx1"/>
            </a:solidFill>
            <a:round/>
            <a:headEnd type="none" w="sm" len="sm"/>
            <a:tailEnd type="stealth" w="med" len="lg"/>
          </a:ln>
        </p:spPr>
        <p:txBody>
          <a:bodyPr wrap="none" anchor="ctr"/>
          <a:lstStyle/>
          <a:p>
            <a:endParaRPr lang="en-US"/>
          </a:p>
        </p:txBody>
      </p:sp>
    </p:spTree>
    <p:extLst>
      <p:ext uri="{BB962C8B-B14F-4D97-AF65-F5344CB8AC3E}">
        <p14:creationId xmlns:p14="http://schemas.microsoft.com/office/powerpoint/2010/main" val="1511537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a:xfrm>
            <a:off x="11102009" y="6590214"/>
            <a:ext cx="1089992" cy="278296"/>
          </a:xfrm>
        </p:spPr>
        <p:txBody>
          <a:bodyPr/>
          <a:lstStyle/>
          <a:p>
            <a:pPr>
              <a:defRPr/>
            </a:pPr>
            <a:fld id="{0F3DF1BD-2D17-4766-86FD-5827149ED3EA}" type="slidenum">
              <a:rPr lang="zh-CN" altLang="en-US"/>
              <a:pPr>
                <a:defRPr/>
              </a:pPr>
              <a:t>59</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457582"/>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457849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Compute Nodes (Cori Haswell*)</a:t>
            </a:r>
            <a:endParaRPr lang="en-US" dirty="0">
              <a:solidFill>
                <a:srgbClr val="800000"/>
              </a:solidFill>
            </a:endParaRPr>
          </a:p>
        </p:txBody>
      </p:sp>
      <p:sp>
        <p:nvSpPr>
          <p:cNvPr id="7" name="Content Placeholder 2"/>
          <p:cNvSpPr>
            <a:spLocks noGrp="1"/>
          </p:cNvSpPr>
          <p:nvPr>
            <p:ph idx="1"/>
          </p:nvPr>
        </p:nvSpPr>
        <p:spPr>
          <a:xfrm>
            <a:off x="1960002" y="4320431"/>
            <a:ext cx="8221525" cy="2245606"/>
          </a:xfrm>
          <a:solidFill>
            <a:schemeClr val="accent4">
              <a:lumMod val="20000"/>
              <a:lumOff val="80000"/>
            </a:schemeClr>
          </a:solidFill>
        </p:spPr>
        <p:txBody>
          <a:bodyPr>
            <a:noAutofit/>
          </a:bodyPr>
          <a:lstStyle/>
          <a:p>
            <a:pPr marL="392112" indent="-285750">
              <a:defRPr/>
            </a:pPr>
            <a:r>
              <a:rPr lang="en-US" sz="1800" b="1" dirty="0">
                <a:solidFill>
                  <a:srgbClr val="000000"/>
                </a:solidFill>
              </a:rPr>
              <a:t>An Intel Haswell node has 32 cores (64 CPUs), 128 MB DDR memory.</a:t>
            </a:r>
          </a:p>
          <a:p>
            <a:pPr marL="392112" indent="-285750">
              <a:defRPr/>
            </a:pPr>
            <a:r>
              <a:rPr lang="en-US" sz="1800" b="1" dirty="0">
                <a:solidFill>
                  <a:srgbClr val="000000"/>
                </a:solidFill>
              </a:rPr>
              <a:t>2 NUMA domains per node, 16 cores per NUMA domain.  2 hardware threads (CPUs) per core.</a:t>
            </a:r>
          </a:p>
          <a:p>
            <a:pPr marL="392112" indent="-285750">
              <a:defRPr/>
            </a:pPr>
            <a:r>
              <a:rPr lang="en-US" sz="1800" b="1" dirty="0">
                <a:solidFill>
                  <a:srgbClr val="000000"/>
                </a:solidFill>
              </a:rPr>
              <a:t>Memory bandwidth is non-homogeneous among NUMA domains.</a:t>
            </a:r>
          </a:p>
          <a:p>
            <a:pPr marL="742950" lvl="1" indent="-285750">
              <a:defRPr/>
            </a:pPr>
            <a:r>
              <a:rPr lang="en-US" sz="1400" b="1" dirty="0">
                <a:solidFill>
                  <a:srgbClr val="000000"/>
                </a:solidFill>
              </a:rPr>
              <a:t>CPUs 0-15, 32-47 are closer to memory in NUMA domain 0, farther to memory in NUMA domain 1.</a:t>
            </a:r>
          </a:p>
          <a:p>
            <a:pPr marL="742950" lvl="1" indent="-285750">
              <a:defRPr/>
            </a:pPr>
            <a:r>
              <a:rPr lang="en-US" sz="1400" b="1" dirty="0">
                <a:solidFill>
                  <a:srgbClr val="000000"/>
                </a:solidFill>
              </a:rPr>
              <a:t>CPUs 16-31, 48-64 are closer to memory in NUMA domain 1, farther to memory in NUMA domain 0.</a:t>
            </a:r>
          </a:p>
          <a:p>
            <a:pPr marL="742950" lvl="1" indent="-285750">
              <a:defRPr/>
            </a:pPr>
            <a:endParaRPr lang="en-US" sz="1400" b="1" dirty="0">
              <a:solidFill>
                <a:srgbClr val="000000"/>
              </a:solidFill>
            </a:endParaRPr>
          </a:p>
        </p:txBody>
      </p:sp>
      <p:pic>
        <p:nvPicPr>
          <p:cNvPr id="5" name="Picture 4" descr="Screen Shot 2016-02-04 at 5.15.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457" y="639473"/>
            <a:ext cx="6184253" cy="3729580"/>
          </a:xfrm>
          <a:prstGeom prst="rect">
            <a:avLst/>
          </a:prstGeom>
        </p:spPr>
      </p:pic>
      <p:sp>
        <p:nvSpPr>
          <p:cNvPr id="3" name="Slide Number Placeholder 2"/>
          <p:cNvSpPr>
            <a:spLocks noGrp="1"/>
          </p:cNvSpPr>
          <p:nvPr>
            <p:ph type="sldNum" sz="quarter" idx="10"/>
          </p:nvPr>
        </p:nvSpPr>
        <p:spPr>
          <a:xfrm>
            <a:off x="9933711" y="658091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6</a:t>
            </a:fld>
            <a:endParaRPr lang="en-US" dirty="0">
              <a:solidFill>
                <a:srgbClr val="000000"/>
              </a:solidFill>
              <a:latin typeface="Tahoma" pitchFamily="34" charset="0"/>
              <a:cs typeface="Arial" pitchFamily="34" charset="0"/>
            </a:endParaRPr>
          </a:p>
        </p:txBody>
      </p:sp>
      <p:sp>
        <p:nvSpPr>
          <p:cNvPr id="4" name="TextBox 3"/>
          <p:cNvSpPr txBox="1"/>
          <p:nvPr/>
        </p:nvSpPr>
        <p:spPr>
          <a:xfrm>
            <a:off x="1690690" y="6580912"/>
            <a:ext cx="5846184" cy="307777"/>
          </a:xfrm>
          <a:prstGeom prst="rect">
            <a:avLst/>
          </a:prstGeom>
          <a:noFill/>
        </p:spPr>
        <p:txBody>
          <a:bodyPr wrap="square" rtlCol="0">
            <a:spAutoFit/>
          </a:bodyPr>
          <a:lstStyle/>
          <a:p>
            <a:r>
              <a:rPr lang="en-US" sz="1400" dirty="0"/>
              <a:t>*Haswell: 16-core </a:t>
            </a:r>
            <a:r>
              <a:rPr lang="en-US" sz="1400" b="1" dirty="0"/>
              <a:t>Intel® Xeon™ Processor E5-2698 v3 at 2.3 GHz</a:t>
            </a:r>
            <a:endParaRPr lang="en-US" sz="1400" dirty="0"/>
          </a:p>
        </p:txBody>
      </p:sp>
    </p:spTree>
    <p:extLst>
      <p:ext uri="{BB962C8B-B14F-4D97-AF65-F5344CB8AC3E}">
        <p14:creationId xmlns:p14="http://schemas.microsoft.com/office/powerpoint/2010/main" val="269993857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0"/>
          </p:nvPr>
        </p:nvSpPr>
        <p:spPr>
          <a:xfrm>
            <a:off x="10243071" y="6479628"/>
            <a:ext cx="1905000" cy="378372"/>
          </a:xfrm>
        </p:spPr>
        <p:txBody>
          <a:bodyPr/>
          <a:lstStyle/>
          <a:p>
            <a:pPr algn="r">
              <a:defRPr/>
            </a:pPr>
            <a:fld id="{CC4550D4-4904-451E-BC61-68F4DF61FEC3}" type="slidenum">
              <a:rPr lang="zh-CN" altLang="en-US" sz="1200"/>
              <a:pPr algn="r">
                <a:defRPr/>
              </a:pPr>
              <a:t>60</a:t>
            </a:fld>
            <a:endParaRPr lang="en-US" altLang="zh-CN" sz="1200" dirty="0"/>
          </a:p>
        </p:txBody>
      </p:sp>
      <p:sp>
        <p:nvSpPr>
          <p:cNvPr id="60419"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Environment:</a:t>
            </a:r>
            <a:br>
              <a:rPr lang="en-US" altLang="zh-CN" dirty="0">
                <a:ea typeface="SimSun" pitchFamily="2" charset="-122"/>
              </a:rPr>
            </a:br>
            <a:r>
              <a:rPr lang="en-US" altLang="zh-CN" sz="3200" dirty="0">
                <a:ea typeface="SimSun" pitchFamily="2" charset="-122"/>
              </a:rPr>
              <a:t>Default storage attributes</a:t>
            </a:r>
          </a:p>
        </p:txBody>
      </p:sp>
      <p:sp>
        <p:nvSpPr>
          <p:cNvPr id="60420" name="Rectangle 3"/>
          <p:cNvSpPr>
            <a:spLocks noGrp="1" noChangeArrowheads="1"/>
          </p:cNvSpPr>
          <p:nvPr>
            <p:ph type="body" sz="half" idx="1"/>
          </p:nvPr>
        </p:nvSpPr>
        <p:spPr>
          <a:xfrm>
            <a:off x="228600" y="1573577"/>
            <a:ext cx="10014471" cy="469106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b="0" dirty="0">
                <a:ea typeface="SimSun" pitchFamily="2" charset="-122"/>
              </a:rPr>
              <a:t>Shared memory programming model: </a:t>
            </a:r>
          </a:p>
          <a:p>
            <a:pPr lvl="2" eaLnBrk="1" hangingPunct="1"/>
            <a:r>
              <a:rPr lang="en-US" altLang="zh-CN" b="0" dirty="0">
                <a:ea typeface="SimSun" pitchFamily="2" charset="-122"/>
              </a:rPr>
              <a:t>Most variables are shared by default</a:t>
            </a:r>
          </a:p>
          <a:p>
            <a:pPr lvl="6"/>
            <a:endParaRPr lang="en-US" altLang="zh-CN" b="0" dirty="0">
              <a:ea typeface="SimSun" pitchFamily="2" charset="-122"/>
            </a:endParaRPr>
          </a:p>
          <a:p>
            <a:pPr eaLnBrk="1" hangingPunct="1">
              <a:lnSpc>
                <a:spcPct val="94000"/>
              </a:lnSpc>
            </a:pPr>
            <a:r>
              <a:rPr lang="en-US" altLang="zh-CN" b="0" dirty="0">
                <a:ea typeface="SimSun" pitchFamily="2" charset="-122"/>
              </a:rPr>
              <a:t>Global variables are SHARED among threads</a:t>
            </a:r>
          </a:p>
          <a:p>
            <a:pPr lvl="2" eaLnBrk="1" hangingPunct="1"/>
            <a:r>
              <a:rPr lang="en-US" altLang="zh-CN" b="0" dirty="0">
                <a:ea typeface="SimSun" pitchFamily="2" charset="-122"/>
              </a:rPr>
              <a:t>Fortran: COMMON blocks, SAVE variables, MODULE variables</a:t>
            </a:r>
          </a:p>
          <a:p>
            <a:pPr lvl="2" eaLnBrk="1" hangingPunct="1"/>
            <a:r>
              <a:rPr lang="en-US" altLang="zh-CN" b="0" dirty="0">
                <a:ea typeface="SimSun" pitchFamily="2" charset="-122"/>
              </a:rPr>
              <a:t>C: File scope variables, static</a:t>
            </a:r>
          </a:p>
          <a:p>
            <a:pPr lvl="2" eaLnBrk="1" hangingPunct="1"/>
            <a:r>
              <a:rPr lang="en-US" altLang="zh-CN" b="0" dirty="0">
                <a:ea typeface="SimSun" pitchFamily="2" charset="-122"/>
              </a:rPr>
              <a:t>Both: dynamically allocated memory (ALLOCATE, </a:t>
            </a:r>
            <a:r>
              <a:rPr lang="en-US" altLang="zh-CN" b="0" dirty="0" err="1">
                <a:ea typeface="SimSun" pitchFamily="2" charset="-122"/>
              </a:rPr>
              <a:t>malloc</a:t>
            </a:r>
            <a:r>
              <a:rPr lang="en-US" altLang="zh-CN" b="0" dirty="0">
                <a:ea typeface="SimSun" pitchFamily="2" charset="-122"/>
              </a:rPr>
              <a:t>, new)</a:t>
            </a:r>
          </a:p>
          <a:p>
            <a:pPr lvl="6"/>
            <a:endParaRPr lang="en-US" altLang="zh-CN" b="0" dirty="0">
              <a:ea typeface="SimSun" pitchFamily="2" charset="-122"/>
            </a:endParaRPr>
          </a:p>
          <a:p>
            <a:pPr eaLnBrk="1" hangingPunct="1">
              <a:lnSpc>
                <a:spcPct val="94000"/>
              </a:lnSpc>
            </a:pPr>
            <a:r>
              <a:rPr lang="en-US" altLang="zh-CN" b="0" dirty="0">
                <a:ea typeface="SimSun" pitchFamily="2" charset="-122"/>
              </a:rPr>
              <a:t>But not everything is shared...</a:t>
            </a:r>
            <a:endParaRPr lang="en-US" altLang="zh-CN" sz="2400" dirty="0">
              <a:ea typeface="SimSun" pitchFamily="2" charset="-122"/>
            </a:endParaRPr>
          </a:p>
          <a:p>
            <a:pPr lvl="2" eaLnBrk="1" hangingPunct="1"/>
            <a:r>
              <a:rPr lang="en-US" altLang="zh-CN" b="0" dirty="0">
                <a:ea typeface="SimSun" pitchFamily="2" charset="-122"/>
              </a:rPr>
              <a:t>Stack variables in subprograms(Fortran) or functions(C) called from parallel regions are PRIVATE</a:t>
            </a:r>
          </a:p>
          <a:p>
            <a:pPr lvl="2" eaLnBrk="1" hangingPunct="1"/>
            <a:r>
              <a:rPr lang="en-US" altLang="zh-CN" b="0" dirty="0">
                <a:ea typeface="SimSun" pitchFamily="2" charset="-122"/>
              </a:rPr>
              <a:t>Automatic variables within a statement block are PRIVATE.</a:t>
            </a:r>
          </a:p>
        </p:txBody>
      </p:sp>
    </p:spTree>
    <p:extLst>
      <p:ext uri="{BB962C8B-B14F-4D97-AF65-F5344CB8AC3E}">
        <p14:creationId xmlns:p14="http://schemas.microsoft.com/office/powerpoint/2010/main" val="291244539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0"/>
          </p:nvPr>
        </p:nvSpPr>
        <p:spPr>
          <a:xfrm>
            <a:off x="10287000" y="6558455"/>
            <a:ext cx="1905000" cy="299545"/>
          </a:xfrm>
        </p:spPr>
        <p:txBody>
          <a:bodyPr/>
          <a:lstStyle/>
          <a:p>
            <a:pPr algn="r">
              <a:defRPr/>
            </a:pPr>
            <a:fld id="{29BC1575-0B1C-4FB2-9530-65FD31C9C757}" type="slidenum">
              <a:rPr lang="zh-CN" altLang="en-US" sz="1200"/>
              <a:pPr algn="r">
                <a:defRPr/>
              </a:pPr>
              <a:t>61</a:t>
            </a:fld>
            <a:endParaRPr lang="en-US" altLang="zh-CN" sz="1200" dirty="0"/>
          </a:p>
        </p:txBody>
      </p:sp>
      <p:sp>
        <p:nvSpPr>
          <p:cNvPr id="61443" name="Rectangle 2"/>
          <p:cNvSpPr>
            <a:spLocks noChangeArrowheads="1"/>
          </p:cNvSpPr>
          <p:nvPr/>
        </p:nvSpPr>
        <p:spPr bwMode="auto">
          <a:xfrm>
            <a:off x="1701800" y="1625600"/>
            <a:ext cx="3213100" cy="2717800"/>
          </a:xfrm>
          <a:prstGeom prst="rect">
            <a:avLst/>
          </a:prstGeom>
          <a:solidFill>
            <a:srgbClr val="F7FDFF"/>
          </a:solidFill>
          <a:ln w="9525">
            <a:noFill/>
            <a:miter lim="800000"/>
            <a:headEnd/>
            <a:tailEnd/>
          </a:ln>
        </p:spPr>
        <p:txBody>
          <a:bodyPr lIns="90488" tIns="44450" rIns="90488" bIns="44450"/>
          <a:lstStyle/>
          <a:p>
            <a:pPr marL="342900" indent="-342900" eaLnBrk="0" hangingPunct="0">
              <a:spcBef>
                <a:spcPct val="20000"/>
              </a:spcBef>
            </a:pPr>
            <a:r>
              <a:rPr lang="en-US" altLang="zh-CN" sz="2000" dirty="0">
                <a:latin typeface="Arial" charset="0"/>
              </a:rPr>
              <a:t>	double A[10];</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main() {</a:t>
            </a:r>
          </a:p>
          <a:p>
            <a:pPr marL="342900" indent="-342900" eaLnBrk="0" hangingPunct="0">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index[10];</a:t>
            </a:r>
          </a:p>
          <a:p>
            <a:pPr marL="342900" indent="-342900" eaLnBrk="0" hangingPunct="0">
              <a:spcBef>
                <a:spcPct val="20000"/>
              </a:spcBef>
            </a:pPr>
            <a:r>
              <a:rPr lang="en-US" altLang="zh-CN" sz="2000" dirty="0">
                <a:latin typeface="Arial" charset="0"/>
              </a:rPr>
              <a:t>    #pragma </a:t>
            </a:r>
            <a:r>
              <a:rPr lang="en-US" altLang="zh-CN" sz="2000" dirty="0" err="1">
                <a:latin typeface="Arial" charset="0"/>
              </a:rPr>
              <a:t>omp</a:t>
            </a:r>
            <a:r>
              <a:rPr lang="en-US" altLang="zh-CN" sz="2000" dirty="0">
                <a:latin typeface="Arial" charset="0"/>
              </a:rPr>
              <a:t> parallel  </a:t>
            </a:r>
          </a:p>
          <a:p>
            <a:pPr marL="342900" indent="-342900" eaLnBrk="0" hangingPunct="0">
              <a:spcBef>
                <a:spcPct val="20000"/>
              </a:spcBef>
            </a:pPr>
            <a:r>
              <a:rPr lang="en-US" altLang="zh-CN" sz="2000" dirty="0">
                <a:latin typeface="Arial" charset="0"/>
              </a:rPr>
              <a:t>	      work(index);</a:t>
            </a:r>
          </a:p>
          <a:p>
            <a:pPr marL="342900" indent="-342900" eaLnBrk="0" hangingPunct="0">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index[0]);</a:t>
            </a:r>
          </a:p>
          <a:p>
            <a:pPr marL="342900" indent="-342900" eaLnBrk="0" hangingPunct="0">
              <a:spcBef>
                <a:spcPct val="20000"/>
              </a:spcBef>
            </a:pPr>
            <a:r>
              <a:rPr lang="en-US" altLang="zh-CN" sz="2000" dirty="0">
                <a:latin typeface="Arial" charset="0"/>
              </a:rPr>
              <a:t>   }</a:t>
            </a:r>
          </a:p>
        </p:txBody>
      </p:sp>
      <p:sp>
        <p:nvSpPr>
          <p:cNvPr id="61444" name="Rectangle 3"/>
          <p:cNvSpPr>
            <a:spLocks noChangeArrowheads="1"/>
          </p:cNvSpPr>
          <p:nvPr/>
        </p:nvSpPr>
        <p:spPr bwMode="auto">
          <a:xfrm>
            <a:off x="7023100" y="1604964"/>
            <a:ext cx="2959100" cy="2586037"/>
          </a:xfrm>
          <a:prstGeom prst="rect">
            <a:avLst/>
          </a:prstGeom>
          <a:solidFill>
            <a:srgbClr val="F7FDFF"/>
          </a:solidFill>
          <a:ln w="9525">
            <a:noFill/>
            <a:miter lim="800000"/>
            <a:headEnd/>
            <a:tailEnd/>
          </a:ln>
        </p:spPr>
        <p:txBody>
          <a:bodyPr lIns="90488" tIns="44450" rIns="90488" bIns="44450"/>
          <a:lstStyle/>
          <a:p>
            <a:pPr marL="342900" indent="-342900" eaLnBrk="0" hangingPunct="0">
              <a:spcBef>
                <a:spcPct val="20000"/>
              </a:spcBef>
            </a:pPr>
            <a:r>
              <a:rPr lang="en-US" altLang="zh-CN" sz="2000">
                <a:latin typeface="Arial" charset="0"/>
              </a:rPr>
              <a:t>extern double A[10];</a:t>
            </a:r>
          </a:p>
          <a:p>
            <a:pPr marL="342900" indent="-342900" eaLnBrk="0" hangingPunct="0">
              <a:spcBef>
                <a:spcPct val="20000"/>
              </a:spcBef>
            </a:pPr>
            <a:r>
              <a:rPr lang="en-US" altLang="zh-CN" sz="2000">
                <a:latin typeface="Arial" charset="0"/>
              </a:rPr>
              <a:t>void work(int *index) {</a:t>
            </a:r>
          </a:p>
          <a:p>
            <a:pPr marL="342900" indent="-342900" eaLnBrk="0" hangingPunct="0">
              <a:spcBef>
                <a:spcPct val="20000"/>
              </a:spcBef>
            </a:pPr>
            <a:r>
              <a:rPr lang="en-US" altLang="zh-CN" sz="2000">
                <a:latin typeface="Arial" charset="0"/>
              </a:rPr>
              <a:t>  double temp[10];</a:t>
            </a:r>
          </a:p>
          <a:p>
            <a:pPr marL="342900" indent="-342900" eaLnBrk="0" hangingPunct="0">
              <a:spcBef>
                <a:spcPct val="20000"/>
              </a:spcBef>
            </a:pPr>
            <a:r>
              <a:rPr lang="en-US" altLang="zh-CN" sz="2000">
                <a:latin typeface="Arial" charset="0"/>
              </a:rPr>
              <a:t>  static int count;</a:t>
            </a:r>
          </a:p>
          <a:p>
            <a:pPr marL="342900" indent="-342900" eaLnBrk="0" hangingPunct="0">
              <a:spcBef>
                <a:spcPct val="20000"/>
              </a:spcBef>
            </a:pPr>
            <a:r>
              <a:rPr lang="en-US" altLang="zh-CN" sz="2000">
                <a:latin typeface="Arial" charset="0"/>
              </a:rPr>
              <a:t>  ...</a:t>
            </a:r>
          </a:p>
          <a:p>
            <a:pPr marL="342900" indent="-342900" eaLnBrk="0" hangingPunct="0">
              <a:spcBef>
                <a:spcPct val="20000"/>
              </a:spcBef>
            </a:pPr>
            <a:r>
              <a:rPr lang="en-US" altLang="zh-CN" sz="2000">
                <a:latin typeface="Arial" charset="0"/>
              </a:rPr>
              <a:t>}</a:t>
            </a:r>
          </a:p>
        </p:txBody>
      </p:sp>
      <p:sp>
        <p:nvSpPr>
          <p:cNvPr id="61445" name="Rectangle 4"/>
          <p:cNvSpPr>
            <a:spLocks noGrp="1" noChangeArrowheads="1"/>
          </p:cNvSpPr>
          <p:nvPr>
            <p:ph type="title"/>
          </p:nvPr>
        </p:nvSpPr>
        <p:spPr>
          <a:xfrm>
            <a:off x="228600" y="319089"/>
            <a:ext cx="8496300" cy="6096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200" dirty="0">
                <a:ea typeface="SimSun" pitchFamily="2" charset="-122"/>
              </a:rPr>
              <a:t>Data Sharing: Examples</a:t>
            </a:r>
          </a:p>
        </p:txBody>
      </p:sp>
      <p:sp>
        <p:nvSpPr>
          <p:cNvPr id="61446" name="Rectangle 5"/>
          <p:cNvSpPr>
            <a:spLocks noChangeArrowheads="1"/>
          </p:cNvSpPr>
          <p:nvPr/>
        </p:nvSpPr>
        <p:spPr bwMode="auto">
          <a:xfrm>
            <a:off x="9144001" y="5103462"/>
            <a:ext cx="801501" cy="4007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grpSp>
        <p:nvGrpSpPr>
          <p:cNvPr id="61447" name="Group 6"/>
          <p:cNvGrpSpPr>
            <a:grpSpLocks/>
          </p:cNvGrpSpPr>
          <p:nvPr/>
        </p:nvGrpSpPr>
        <p:grpSpPr bwMode="auto">
          <a:xfrm>
            <a:off x="5181600" y="4114802"/>
            <a:ext cx="4330700" cy="2362201"/>
            <a:chOff x="2172" y="2641"/>
            <a:chExt cx="2728" cy="1488"/>
          </a:xfrm>
        </p:grpSpPr>
        <p:sp>
          <p:nvSpPr>
            <p:cNvPr id="61450" name="Line 7"/>
            <p:cNvSpPr>
              <a:spLocks noChangeShapeType="1"/>
            </p:cNvSpPr>
            <p:nvPr/>
          </p:nvSpPr>
          <p:spPr bwMode="auto">
            <a:xfrm>
              <a:off x="2980" y="264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1" name="Rectangle 8"/>
            <p:cNvSpPr>
              <a:spLocks noChangeArrowheads="1"/>
            </p:cNvSpPr>
            <p:nvPr/>
          </p:nvSpPr>
          <p:spPr bwMode="auto">
            <a:xfrm>
              <a:off x="2268" y="2773"/>
              <a:ext cx="1571"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A, index, count</a:t>
              </a:r>
            </a:p>
          </p:txBody>
        </p:sp>
        <p:sp>
          <p:nvSpPr>
            <p:cNvPr id="61452" name="Line 9"/>
            <p:cNvSpPr>
              <a:spLocks noChangeShapeType="1"/>
            </p:cNvSpPr>
            <p:nvPr/>
          </p:nvSpPr>
          <p:spPr bwMode="auto">
            <a:xfrm>
              <a:off x="2980" y="2977"/>
              <a:ext cx="0" cy="334"/>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3" name="Line 10"/>
            <p:cNvSpPr>
              <a:spLocks noChangeShapeType="1"/>
            </p:cNvSpPr>
            <p:nvPr/>
          </p:nvSpPr>
          <p:spPr bwMode="auto">
            <a:xfrm>
              <a:off x="2982" y="3119"/>
              <a:ext cx="190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4" name="Rectangle 11"/>
            <p:cNvSpPr>
              <a:spLocks noChangeArrowheads="1"/>
            </p:cNvSpPr>
            <p:nvPr/>
          </p:nvSpPr>
          <p:spPr bwMode="auto">
            <a:xfrm>
              <a:off x="2821" y="3253"/>
              <a:ext cx="505"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sp>
          <p:nvSpPr>
            <p:cNvPr id="61455" name="Rectangle 12"/>
            <p:cNvSpPr>
              <a:spLocks noChangeArrowheads="1"/>
            </p:cNvSpPr>
            <p:nvPr/>
          </p:nvSpPr>
          <p:spPr bwMode="auto">
            <a:xfrm>
              <a:off x="3756" y="3253"/>
              <a:ext cx="505"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temp</a:t>
              </a:r>
            </a:p>
          </p:txBody>
        </p:sp>
        <p:sp>
          <p:nvSpPr>
            <p:cNvPr id="61456" name="Line 13"/>
            <p:cNvSpPr>
              <a:spLocks noChangeShapeType="1"/>
            </p:cNvSpPr>
            <p:nvPr/>
          </p:nvSpPr>
          <p:spPr bwMode="auto">
            <a:xfrm>
              <a:off x="3988" y="312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7" name="Line 14"/>
            <p:cNvSpPr>
              <a:spLocks noChangeShapeType="1"/>
            </p:cNvSpPr>
            <p:nvPr/>
          </p:nvSpPr>
          <p:spPr bwMode="auto">
            <a:xfrm>
              <a:off x="4900" y="3121"/>
              <a:ext cx="0" cy="19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8" name="Line 15"/>
            <p:cNvSpPr>
              <a:spLocks noChangeShapeType="1"/>
            </p:cNvSpPr>
            <p:nvPr/>
          </p:nvSpPr>
          <p:spPr bwMode="auto">
            <a:xfrm>
              <a:off x="2982" y="3743"/>
              <a:ext cx="190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59" name="Line 16"/>
            <p:cNvSpPr>
              <a:spLocks noChangeShapeType="1"/>
            </p:cNvSpPr>
            <p:nvPr/>
          </p:nvSpPr>
          <p:spPr bwMode="auto">
            <a:xfrm>
              <a:off x="3988" y="3505"/>
              <a:ext cx="0" cy="23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60" name="Line 17"/>
            <p:cNvSpPr>
              <a:spLocks noChangeShapeType="1"/>
            </p:cNvSpPr>
            <p:nvPr/>
          </p:nvSpPr>
          <p:spPr bwMode="auto">
            <a:xfrm>
              <a:off x="4900" y="3505"/>
              <a:ext cx="0" cy="23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461" name="Rectangle 18"/>
            <p:cNvSpPr>
              <a:spLocks noChangeArrowheads="1"/>
            </p:cNvSpPr>
            <p:nvPr/>
          </p:nvSpPr>
          <p:spPr bwMode="auto">
            <a:xfrm>
              <a:off x="2172" y="3877"/>
              <a:ext cx="1571" cy="252"/>
            </a:xfrm>
            <a:prstGeom prst="rect">
              <a:avLst/>
            </a:prstGeom>
            <a:noFill/>
            <a:ln w="9525">
              <a:noFill/>
              <a:miter lim="800000"/>
              <a:headEnd/>
              <a:tailEnd/>
            </a:ln>
          </p:spPr>
          <p:txBody>
            <a:bodyPr wrap="none" lIns="92075" tIns="46038" rIns="92075" bIns="46038" anchor="ctr">
              <a:spAutoFit/>
            </a:bodyPr>
            <a:lstStyle/>
            <a:p>
              <a:pPr eaLnBrk="0" hangingPunct="0">
                <a:spcBef>
                  <a:spcPct val="50000"/>
                </a:spcBef>
              </a:pPr>
              <a:r>
                <a:rPr lang="en-US" altLang="zh-CN" sz="2000">
                  <a:latin typeface="Courier" pitchFamily="49" charset="0"/>
                </a:rPr>
                <a:t>A, index, count</a:t>
              </a:r>
            </a:p>
          </p:txBody>
        </p:sp>
        <p:sp>
          <p:nvSpPr>
            <p:cNvPr id="61462" name="Line 19"/>
            <p:cNvSpPr>
              <a:spLocks noChangeShapeType="1"/>
            </p:cNvSpPr>
            <p:nvPr/>
          </p:nvSpPr>
          <p:spPr bwMode="auto">
            <a:xfrm>
              <a:off x="2967" y="3505"/>
              <a:ext cx="0" cy="43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3172372" name="Rectangle 20"/>
          <p:cNvSpPr>
            <a:spLocks noChangeArrowheads="1"/>
          </p:cNvSpPr>
          <p:nvPr/>
        </p:nvSpPr>
        <p:spPr bwMode="auto">
          <a:xfrm>
            <a:off x="2209800" y="4648200"/>
            <a:ext cx="2743200" cy="1557338"/>
          </a:xfrm>
          <a:prstGeom prst="rect">
            <a:avLst/>
          </a:prstGeom>
          <a:solidFill>
            <a:srgbClr val="FFFFE7"/>
          </a:solidFill>
          <a:ln w="9525">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dirty="0">
                <a:latin typeface="Arial" charset="0"/>
              </a:rPr>
              <a:t>A, index and count are shared by all threads.</a:t>
            </a:r>
          </a:p>
          <a:p>
            <a:pPr algn="l">
              <a:spcBef>
                <a:spcPct val="50000"/>
              </a:spcBef>
              <a:defRPr/>
            </a:pPr>
            <a:r>
              <a:rPr lang="en-US" altLang="zh-CN" dirty="0">
                <a:latin typeface="Arial" charset="0"/>
              </a:rPr>
              <a:t>temp is local</a:t>
            </a:r>
            <a:r>
              <a:rPr lang="en-US" altLang="zh-CN" sz="2800" dirty="0">
                <a:latin typeface="Arial" charset="0"/>
              </a:rPr>
              <a:t> </a:t>
            </a:r>
            <a:r>
              <a:rPr lang="en-US" altLang="zh-CN" dirty="0">
                <a:latin typeface="Arial" charset="0"/>
              </a:rPr>
              <a:t>to each thread</a:t>
            </a:r>
          </a:p>
        </p:txBody>
      </p:sp>
    </p:spTree>
    <p:extLst>
      <p:ext uri="{BB962C8B-B14F-4D97-AF65-F5344CB8AC3E}">
        <p14:creationId xmlns:p14="http://schemas.microsoft.com/office/powerpoint/2010/main" val="265802551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a:xfrm>
            <a:off x="11451021" y="6526924"/>
            <a:ext cx="740979" cy="331076"/>
          </a:xfrm>
        </p:spPr>
        <p:txBody>
          <a:bodyPr/>
          <a:lstStyle/>
          <a:p>
            <a:pPr algn="r">
              <a:defRPr/>
            </a:pPr>
            <a:fld id="{28FA7129-ACF4-4134-9759-9CEBB0E8BDBE}" type="slidenum">
              <a:rPr lang="zh-CN" altLang="en-US" sz="1200"/>
              <a:pPr algn="r">
                <a:defRPr/>
              </a:pPr>
              <a:t>62</a:t>
            </a:fld>
            <a:endParaRPr lang="en-US" altLang="zh-CN" sz="1200" dirty="0"/>
          </a:p>
        </p:txBody>
      </p:sp>
      <p:sp>
        <p:nvSpPr>
          <p:cNvPr id="62467" name="Rectangle 2"/>
          <p:cNvSpPr>
            <a:spLocks noGrp="1" noChangeArrowheads="1"/>
          </p:cNvSpPr>
          <p:nvPr>
            <p:ph type="title"/>
          </p:nvPr>
        </p:nvSpPr>
        <p:spPr>
          <a:xfrm>
            <a:off x="228600" y="253726"/>
            <a:ext cx="10983384" cy="638176"/>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a:t>
            </a:r>
            <a:r>
              <a:rPr lang="en-US" altLang="zh-CN" sz="3200" dirty="0">
                <a:ea typeface="SimSun" pitchFamily="2" charset="-122"/>
              </a:rPr>
              <a:t>Changing storage attributes</a:t>
            </a:r>
          </a:p>
        </p:txBody>
      </p:sp>
      <p:sp>
        <p:nvSpPr>
          <p:cNvPr id="62468" name="Rectangle 3"/>
          <p:cNvSpPr>
            <a:spLocks noGrp="1" noChangeArrowheads="1"/>
          </p:cNvSpPr>
          <p:nvPr>
            <p:ph type="body" sz="half" idx="1"/>
          </p:nvPr>
        </p:nvSpPr>
        <p:spPr>
          <a:xfrm>
            <a:off x="228600" y="1432776"/>
            <a:ext cx="10153650" cy="498231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One can selectively change storage attributes for constructs using the following clauses* </a:t>
            </a:r>
            <a:r>
              <a:rPr lang="en-US" altLang="zh-CN" sz="1400" dirty="0">
                <a:ea typeface="SimSun" pitchFamily="2" charset="-122"/>
              </a:rPr>
              <a:t>(note: </a:t>
            </a:r>
            <a:r>
              <a:rPr lang="en-US" altLang="zh-CN" sz="1400" b="1" i="1" dirty="0">
                <a:ea typeface="SimSun" pitchFamily="2" charset="-122"/>
              </a:rPr>
              <a:t>list</a:t>
            </a:r>
            <a:r>
              <a:rPr lang="en-US" altLang="zh-CN" sz="1400" dirty="0">
                <a:ea typeface="SimSun" pitchFamily="2" charset="-122"/>
              </a:rPr>
              <a:t> is a comma-separated list of variables)</a:t>
            </a:r>
          </a:p>
          <a:p>
            <a:pPr lvl="2" eaLnBrk="1" hangingPunct="1"/>
            <a:r>
              <a:rPr lang="en-US" altLang="zh-CN" sz="2400" dirty="0">
                <a:ea typeface="SimSun" pitchFamily="2" charset="-122"/>
              </a:rPr>
              <a:t>shared(list)</a:t>
            </a:r>
          </a:p>
          <a:p>
            <a:pPr lvl="2" eaLnBrk="1" hangingPunct="1"/>
            <a:r>
              <a:rPr lang="en-US" altLang="zh-CN" sz="2400" dirty="0">
                <a:ea typeface="SimSun" pitchFamily="2" charset="-122"/>
              </a:rPr>
              <a:t>private(list)</a:t>
            </a:r>
          </a:p>
          <a:p>
            <a:pPr lvl="2" eaLnBrk="1" hangingPunct="1"/>
            <a:r>
              <a:rPr lang="en-US" altLang="zh-CN" sz="2400" dirty="0" err="1">
                <a:ea typeface="SimSun" pitchFamily="2" charset="-122"/>
              </a:rPr>
              <a:t>firstprivate</a:t>
            </a:r>
            <a:r>
              <a:rPr lang="en-US" altLang="zh-CN" sz="2400" dirty="0">
                <a:ea typeface="SimSun" pitchFamily="2" charset="-122"/>
              </a:rPr>
              <a:t>(list)</a:t>
            </a:r>
          </a:p>
          <a:p>
            <a:pPr eaLnBrk="1" hangingPunct="1"/>
            <a:r>
              <a:rPr lang="en-US" altLang="zh-CN" sz="2400" dirty="0">
                <a:ea typeface="SimSun" pitchFamily="2" charset="-122"/>
              </a:rPr>
              <a:t>These can be used on parallel and for constructs </a:t>
            </a:r>
            <a:r>
              <a:rPr lang="mr-IN" altLang="zh-CN" sz="2400" dirty="0">
                <a:ea typeface="SimSun" pitchFamily="2" charset="-122"/>
              </a:rPr>
              <a:t>…</a:t>
            </a:r>
            <a:r>
              <a:rPr lang="en-US" altLang="zh-CN" sz="2400" dirty="0">
                <a:ea typeface="SimSun" pitchFamily="2" charset="-122"/>
              </a:rPr>
              <a:t> other than shared which can only be used on a parallel construct</a:t>
            </a:r>
          </a:p>
          <a:p>
            <a:pPr lvl="6"/>
            <a:endParaRPr lang="en-US" altLang="zh-CN" sz="1400" dirty="0">
              <a:ea typeface="SimSun" pitchFamily="2" charset="-122"/>
            </a:endParaRPr>
          </a:p>
          <a:p>
            <a:pPr lvl="6"/>
            <a:endParaRPr lang="en-US" altLang="zh-CN" sz="1400" dirty="0">
              <a:ea typeface="SimSun" pitchFamily="2" charset="-122"/>
            </a:endParaRPr>
          </a:p>
          <a:p>
            <a:pPr eaLnBrk="1" hangingPunct="1"/>
            <a:r>
              <a:rPr lang="en-US" altLang="zh-CN" sz="2400" dirty="0">
                <a:ea typeface="SimSun" pitchFamily="2" charset="-122"/>
              </a:rPr>
              <a:t>Force the programmer to explicitly define storage attributes</a:t>
            </a:r>
          </a:p>
          <a:p>
            <a:pPr lvl="2" eaLnBrk="1" hangingPunct="1"/>
            <a:r>
              <a:rPr lang="en-US" altLang="zh-CN" sz="2400" dirty="0">
                <a:ea typeface="SimSun" pitchFamily="2" charset="-122"/>
              </a:rPr>
              <a:t>default (none)</a:t>
            </a:r>
          </a:p>
        </p:txBody>
      </p:sp>
      <p:sp>
        <p:nvSpPr>
          <p:cNvPr id="8" name="Text Box 4"/>
          <p:cNvSpPr txBox="1">
            <a:spLocks noChangeArrowheads="1"/>
          </p:cNvSpPr>
          <p:nvPr/>
        </p:nvSpPr>
        <p:spPr bwMode="auto">
          <a:xfrm>
            <a:off x="6022116" y="5409177"/>
            <a:ext cx="3121702" cy="707886"/>
          </a:xfrm>
          <a:prstGeom prst="rect">
            <a:avLst/>
          </a:prstGeom>
          <a:solidFill>
            <a:srgbClr val="FFFFE7"/>
          </a:solidFill>
          <a:ln w="12700">
            <a:noFill/>
            <a:miter lim="800000"/>
            <a:headEnd type="none" w="sm" len="sm"/>
            <a:tailEnd type="none" w="sm" len="sm"/>
          </a:ln>
          <a:effectLst>
            <a:outerShdw dist="107763" dir="2700000" algn="ctr" rotWithShape="0">
              <a:schemeClr val="bg2"/>
            </a:outerShdw>
          </a:effectLst>
        </p:spPr>
        <p:txBody>
          <a:bodyPr wrap="square">
            <a:spAutoFit/>
          </a:bodyPr>
          <a:lstStyle/>
          <a:p>
            <a:pPr algn="ctr">
              <a:spcBef>
                <a:spcPct val="50000"/>
              </a:spcBef>
              <a:defRPr/>
            </a:pPr>
            <a:r>
              <a:rPr lang="en-US" altLang="zh-CN" sz="2000" dirty="0">
                <a:latin typeface="Arial" charset="0"/>
              </a:rPr>
              <a:t>default() can only be used on parallel constructs</a:t>
            </a:r>
            <a:endParaRPr lang="en-US" altLang="zh-CN" sz="2800" dirty="0">
              <a:latin typeface="Arial" charset="0"/>
            </a:endParaRPr>
          </a:p>
        </p:txBody>
      </p:sp>
    </p:spTree>
    <p:extLst>
      <p:ext uri="{BB962C8B-B14F-4D97-AF65-F5344CB8AC3E}">
        <p14:creationId xmlns:p14="http://schemas.microsoft.com/office/powerpoint/2010/main" val="368746592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10223824" y="6484608"/>
            <a:ext cx="1905000" cy="362607"/>
          </a:xfrm>
        </p:spPr>
        <p:txBody>
          <a:bodyPr/>
          <a:lstStyle/>
          <a:p>
            <a:pPr algn="r">
              <a:defRPr/>
            </a:pPr>
            <a:fld id="{32B01348-3655-4A59-A915-B208D11B81AE}" type="slidenum">
              <a:rPr lang="zh-CN" altLang="en-US" sz="1200"/>
              <a:pPr algn="r">
                <a:defRPr/>
              </a:pPr>
              <a:t>63</a:t>
            </a:fld>
            <a:endParaRPr lang="en-US" altLang="zh-CN" sz="1200" dirty="0"/>
          </a:p>
        </p:txBody>
      </p:sp>
      <p:sp>
        <p:nvSpPr>
          <p:cNvPr id="63491"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Private clause</a:t>
            </a:r>
          </a:p>
        </p:txBody>
      </p:sp>
      <p:sp>
        <p:nvSpPr>
          <p:cNvPr id="63492" name="Rectangle 3"/>
          <p:cNvSpPr>
            <a:spLocks noChangeArrowheads="1"/>
          </p:cNvSpPr>
          <p:nvPr/>
        </p:nvSpPr>
        <p:spPr bwMode="auto">
          <a:xfrm>
            <a:off x="6338897"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3493" name="Rectangle 4"/>
          <p:cNvSpPr>
            <a:spLocks noChangeArrowheads="1"/>
          </p:cNvSpPr>
          <p:nvPr/>
        </p:nvSpPr>
        <p:spPr bwMode="auto">
          <a:xfrm>
            <a:off x="2349889" y="1844920"/>
            <a:ext cx="7578339" cy="4709624"/>
          </a:xfrm>
          <a:prstGeom prst="rect">
            <a:avLst/>
          </a:prstGeom>
          <a:solidFill>
            <a:srgbClr val="F7FDFF"/>
          </a:solidFill>
          <a:ln w="9525">
            <a:noFill/>
            <a:miter lim="800000"/>
            <a:headEnd/>
            <a:tailEnd/>
          </a:ln>
        </p:spPr>
        <p:txBody>
          <a:bodyPr wrap="square" lIns="92075" tIns="46038" rIns="92075" bIns="46038" anchor="ctr">
            <a:spAutoFit/>
          </a:bodyPr>
          <a:lstStyle/>
          <a:p>
            <a:r>
              <a:rPr lang="en-US" sz="2000" dirty="0"/>
              <a:t>int N = 1000;</a:t>
            </a:r>
          </a:p>
          <a:p>
            <a:r>
              <a:rPr lang="en-US" sz="2000" dirty="0"/>
              <a:t>extern void </a:t>
            </a:r>
            <a:r>
              <a:rPr lang="en-US" sz="2000" dirty="0" err="1"/>
              <a:t>init_arrays</a:t>
            </a:r>
            <a:r>
              <a:rPr lang="en-US" sz="2000" dirty="0"/>
              <a:t>(int N, double *A, double *B, double *C);</a:t>
            </a:r>
          </a:p>
          <a:p>
            <a:br>
              <a:rPr lang="en-US" sz="2000" dirty="0"/>
            </a:br>
            <a:endParaRPr lang="en-US" sz="2000" dirty="0"/>
          </a:p>
          <a:p>
            <a:r>
              <a:rPr lang="en-US" sz="2000" dirty="0"/>
              <a:t>void example () {</a:t>
            </a:r>
          </a:p>
          <a:p>
            <a:r>
              <a:rPr lang="en-US" sz="2000" dirty="0"/>
              <a:t>     int </a:t>
            </a:r>
            <a:r>
              <a:rPr lang="en-US" sz="2000" dirty="0" err="1"/>
              <a:t>i</a:t>
            </a:r>
            <a:r>
              <a:rPr lang="en-US" sz="2000" dirty="0"/>
              <a:t>, j;</a:t>
            </a:r>
          </a:p>
          <a:p>
            <a:r>
              <a:rPr lang="en-US" sz="2000" dirty="0"/>
              <a:t>     double A[N][N], B[N][N], C[N][N];</a:t>
            </a:r>
          </a:p>
          <a:p>
            <a:r>
              <a:rPr lang="en-US" sz="2000" dirty="0"/>
              <a:t>     </a:t>
            </a:r>
            <a:r>
              <a:rPr lang="en-US" sz="2000" dirty="0" err="1"/>
              <a:t>init_arrays</a:t>
            </a:r>
            <a:r>
              <a:rPr lang="en-US" sz="2000" dirty="0"/>
              <a:t>(N, *A, *B, *C);</a:t>
            </a:r>
          </a:p>
          <a:p>
            <a:br>
              <a:rPr lang="en-US" sz="2000" dirty="0"/>
            </a:br>
            <a:endParaRPr lang="en-US" sz="2000" dirty="0"/>
          </a:p>
          <a:p>
            <a:r>
              <a:rPr lang="en-US" sz="2000" dirty="0"/>
              <a:t>     #pragma </a:t>
            </a:r>
            <a:r>
              <a:rPr lang="en-US" sz="2000" dirty="0" err="1"/>
              <a:t>omp</a:t>
            </a:r>
            <a:r>
              <a:rPr lang="en-US" sz="2000" dirty="0"/>
              <a:t> parallel for </a:t>
            </a:r>
            <a:r>
              <a:rPr lang="en-US" sz="2000" b="1" dirty="0">
                <a:solidFill>
                  <a:srgbClr val="C00000"/>
                </a:solidFill>
              </a:rPr>
              <a:t>private(j)</a:t>
            </a:r>
          </a:p>
          <a:p>
            <a:r>
              <a:rPr lang="en-US" sz="2000" dirty="0"/>
              <a:t>     for (</a:t>
            </a:r>
            <a:r>
              <a:rPr lang="en-US" sz="2000" dirty="0" err="1"/>
              <a:t>i</a:t>
            </a:r>
            <a:r>
              <a:rPr lang="en-US" sz="2000" dirty="0"/>
              <a:t> = 0; </a:t>
            </a:r>
            <a:r>
              <a:rPr lang="en-US" sz="2000" dirty="0" err="1"/>
              <a:t>i</a:t>
            </a:r>
            <a:r>
              <a:rPr lang="en-US" sz="2000" dirty="0"/>
              <a:t> &lt; 1000; </a:t>
            </a:r>
            <a:r>
              <a:rPr lang="en-US" sz="2000" dirty="0" err="1"/>
              <a:t>i</a:t>
            </a:r>
            <a:r>
              <a:rPr lang="en-US" sz="2000" dirty="0"/>
              <a:t>++) </a:t>
            </a:r>
          </a:p>
          <a:p>
            <a:r>
              <a:rPr lang="en-US" sz="2000" dirty="0"/>
              <a:t>            </a:t>
            </a:r>
            <a:r>
              <a:rPr lang="en-US" sz="2000" b="1" dirty="0">
                <a:solidFill>
                  <a:srgbClr val="C00000"/>
                </a:solidFill>
              </a:rPr>
              <a:t>for( j = 0; j&lt;1000; </a:t>
            </a:r>
            <a:r>
              <a:rPr lang="en-US" sz="2000" b="1" dirty="0" err="1">
                <a:solidFill>
                  <a:srgbClr val="C00000"/>
                </a:solidFill>
              </a:rPr>
              <a:t>j++</a:t>
            </a:r>
            <a:r>
              <a:rPr lang="en-US" sz="2000" b="1" dirty="0">
                <a:solidFill>
                  <a:srgbClr val="C00000"/>
                </a:solidFill>
              </a:rPr>
              <a:t>) </a:t>
            </a:r>
          </a:p>
          <a:p>
            <a:r>
              <a:rPr lang="en-US" sz="2000" dirty="0"/>
              <a:t>                  C[</a:t>
            </a:r>
            <a:r>
              <a:rPr lang="en-US" sz="2000" dirty="0" err="1"/>
              <a:t>i</a:t>
            </a:r>
            <a:r>
              <a:rPr lang="en-US" sz="2000" dirty="0"/>
              <a:t>][j] = A[</a:t>
            </a:r>
            <a:r>
              <a:rPr lang="en-US" sz="2000" dirty="0" err="1"/>
              <a:t>i</a:t>
            </a:r>
            <a:r>
              <a:rPr lang="en-US" sz="2000" dirty="0"/>
              <a:t>][j] + B[</a:t>
            </a:r>
            <a:r>
              <a:rPr lang="en-US" sz="2000" dirty="0" err="1"/>
              <a:t>i</a:t>
            </a:r>
            <a:r>
              <a:rPr lang="en-US" sz="2000" dirty="0"/>
              <a:t>][j];</a:t>
            </a:r>
          </a:p>
          <a:p>
            <a:r>
              <a:rPr lang="en-US" sz="2000" dirty="0"/>
              <a:t>}</a:t>
            </a:r>
          </a:p>
        </p:txBody>
      </p:sp>
      <p:sp>
        <p:nvSpPr>
          <p:cNvPr id="63494" name="Rectangle 5"/>
          <p:cNvSpPr>
            <a:spLocks noGrp="1" noChangeArrowheads="1"/>
          </p:cNvSpPr>
          <p:nvPr>
            <p:ph type="body" sz="half" idx="1"/>
          </p:nvPr>
        </p:nvSpPr>
        <p:spPr>
          <a:xfrm>
            <a:off x="222252" y="1201689"/>
            <a:ext cx="8550276" cy="522630"/>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dirty="0">
                <a:ea typeface="SimSun" pitchFamily="2" charset="-122"/>
              </a:rPr>
              <a:t>private(var)  creates a new local copy of var for each thread.</a:t>
            </a:r>
          </a:p>
        </p:txBody>
      </p:sp>
      <p:sp>
        <p:nvSpPr>
          <p:cNvPr id="3174406" name="Rectangle 6"/>
          <p:cNvSpPr>
            <a:spLocks noChangeArrowheads="1"/>
          </p:cNvSpPr>
          <p:nvPr/>
        </p:nvSpPr>
        <p:spPr bwMode="auto">
          <a:xfrm>
            <a:off x="7137921" y="4483834"/>
            <a:ext cx="3107300" cy="163185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a:latin typeface="Arial" charset="0"/>
              </a:rPr>
              <a:t>OpenMP makes the loop control index on the parallel loop (</a:t>
            </a:r>
            <a:r>
              <a:rPr lang="en-US" altLang="zh-CN" sz="2000" dirty="0" err="1">
                <a:latin typeface="Arial" charset="0"/>
              </a:rPr>
              <a:t>i</a:t>
            </a:r>
            <a:r>
              <a:rPr lang="en-US" altLang="zh-CN" sz="2000" dirty="0">
                <a:latin typeface="Arial" charset="0"/>
              </a:rPr>
              <a:t>) private by default … but not for the second loop (j)</a:t>
            </a:r>
          </a:p>
        </p:txBody>
      </p:sp>
    </p:spTree>
    <p:extLst>
      <p:ext uri="{BB962C8B-B14F-4D97-AF65-F5344CB8AC3E}">
        <p14:creationId xmlns:p14="http://schemas.microsoft.com/office/powerpoint/2010/main" val="218739029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10306060" y="6568967"/>
            <a:ext cx="1905000" cy="362607"/>
          </a:xfrm>
        </p:spPr>
        <p:txBody>
          <a:bodyPr/>
          <a:lstStyle/>
          <a:p>
            <a:pPr algn="r">
              <a:defRPr/>
            </a:pPr>
            <a:fld id="{32B01348-3655-4A59-A915-B208D11B81AE}" type="slidenum">
              <a:rPr lang="zh-CN" altLang="en-US" sz="1200"/>
              <a:pPr algn="r">
                <a:defRPr/>
              </a:pPr>
              <a:t>64</a:t>
            </a:fld>
            <a:endParaRPr lang="en-US" altLang="zh-CN" sz="1200" dirty="0"/>
          </a:p>
        </p:txBody>
      </p:sp>
      <p:sp>
        <p:nvSpPr>
          <p:cNvPr id="63491" name="Rectangle 2"/>
          <p:cNvSpPr>
            <a:spLocks noGrp="1" noChangeArrowheads="1"/>
          </p:cNvSpPr>
          <p:nvPr>
            <p:ph type="title"/>
          </p:nvPr>
        </p:nvSpPr>
        <p:spPr>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Private clause</a:t>
            </a:r>
          </a:p>
        </p:txBody>
      </p:sp>
      <p:sp>
        <p:nvSpPr>
          <p:cNvPr id="63492" name="Rectangle 3"/>
          <p:cNvSpPr>
            <a:spLocks noChangeArrowheads="1"/>
          </p:cNvSpPr>
          <p:nvPr/>
        </p:nvSpPr>
        <p:spPr bwMode="auto">
          <a:xfrm>
            <a:off x="6338897"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3493" name="Rectangle 4"/>
          <p:cNvSpPr>
            <a:spLocks noChangeArrowheads="1"/>
          </p:cNvSpPr>
          <p:nvPr/>
        </p:nvSpPr>
        <p:spPr bwMode="auto">
          <a:xfrm>
            <a:off x="3994164" y="2750640"/>
            <a:ext cx="4572000" cy="2401299"/>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sz="2000" dirty="0">
                <a:latin typeface="Arial" charset="0"/>
              </a:rPr>
              <a:t>void wrong() {</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int</a:t>
            </a:r>
            <a:r>
              <a:rPr lang="en-US" altLang="zh-CN" sz="2000" dirty="0">
                <a:latin typeface="Arial" charset="0"/>
              </a:rPr>
              <a:t> </a:t>
            </a:r>
            <a:r>
              <a:rPr lang="en-US" altLang="zh-CN" sz="2000" dirty="0" err="1">
                <a:latin typeface="Arial" charset="0"/>
              </a:rPr>
              <a:t>tmp</a:t>
            </a:r>
            <a:r>
              <a:rPr lang="en-US" altLang="zh-CN" sz="2000" dirty="0">
                <a:latin typeface="Arial" charset="0"/>
              </a:rPr>
              <a:t> = 0;</a:t>
            </a:r>
          </a:p>
          <a:p>
            <a:pPr algn="l" eaLnBrk="0" hangingPunct="0">
              <a:lnSpc>
                <a:spcPct val="90000"/>
              </a:lnSpc>
              <a:spcBef>
                <a:spcPct val="20000"/>
              </a:spcBef>
            </a:pPr>
            <a:r>
              <a:rPr lang="en-US" altLang="zh-CN" sz="2000" dirty="0">
                <a:latin typeface="Arial" charset="0"/>
              </a:rPr>
              <a:t>#</a:t>
            </a:r>
            <a:r>
              <a:rPr lang="en-US" altLang="zh-CN" sz="2000" dirty="0" err="1">
                <a:latin typeface="Arial" charset="0"/>
              </a:rPr>
              <a:t>pragma</a:t>
            </a:r>
            <a:r>
              <a:rPr lang="en-US" altLang="zh-CN" sz="2000" dirty="0">
                <a:latin typeface="Arial" charset="0"/>
              </a:rPr>
              <a:t> </a:t>
            </a:r>
            <a:r>
              <a:rPr lang="en-US" altLang="zh-CN" sz="2000" dirty="0" err="1">
                <a:latin typeface="Arial" charset="0"/>
              </a:rPr>
              <a:t>omp</a:t>
            </a:r>
            <a:r>
              <a:rPr lang="en-US" altLang="zh-CN" sz="2000" dirty="0">
                <a:latin typeface="Arial" charset="0"/>
              </a:rPr>
              <a:t> parallel for </a:t>
            </a:r>
            <a:r>
              <a:rPr lang="en-US" altLang="zh-CN" sz="2000" b="1" dirty="0">
                <a:solidFill>
                  <a:srgbClr val="C00000"/>
                </a:solidFill>
                <a:latin typeface="Arial" charset="0"/>
              </a:rPr>
              <a:t>private(</a:t>
            </a:r>
            <a:r>
              <a:rPr lang="en-US" altLang="zh-CN" sz="2000" b="1" dirty="0" err="1">
                <a:solidFill>
                  <a:srgbClr val="C00000"/>
                </a:solidFill>
                <a:latin typeface="Arial" charset="0"/>
              </a:rPr>
              <a:t>tmp</a:t>
            </a:r>
            <a:r>
              <a:rPr lang="en-US" altLang="zh-CN" sz="2000" b="1" dirty="0">
                <a:solidFill>
                  <a:srgbClr val="C00000"/>
                </a:solidFill>
                <a:latin typeface="Arial" charset="0"/>
              </a:rPr>
              <a:t>)</a:t>
            </a:r>
          </a:p>
          <a:p>
            <a:pPr algn="l" eaLnBrk="0" hangingPunct="0">
              <a:lnSpc>
                <a:spcPct val="90000"/>
              </a:lnSpc>
              <a:spcBef>
                <a:spcPct val="20000"/>
              </a:spcBef>
            </a:pPr>
            <a:r>
              <a:rPr lang="en-US" altLang="zh-CN" sz="2000" dirty="0">
                <a:latin typeface="Arial" charset="0"/>
              </a:rPr>
              <a:t>      for (</a:t>
            </a:r>
            <a:r>
              <a:rPr lang="en-US" altLang="zh-CN" sz="2000" dirty="0" err="1">
                <a:latin typeface="Arial" charset="0"/>
              </a:rPr>
              <a:t>int</a:t>
            </a:r>
            <a:r>
              <a:rPr lang="en-US" altLang="zh-CN" sz="2000" dirty="0">
                <a:latin typeface="Arial" charset="0"/>
              </a:rPr>
              <a:t> j = 0; j &lt; 1000; ++j) </a:t>
            </a:r>
          </a:p>
          <a:p>
            <a:pPr algn="l" eaLnBrk="0" hangingPunct="0">
              <a:lnSpc>
                <a:spcPct val="90000"/>
              </a:lnSpc>
              <a:spcBef>
                <a:spcPct val="20000"/>
              </a:spcBef>
            </a:pPr>
            <a:r>
              <a:rPr lang="en-US" altLang="zh-CN" sz="2000" dirty="0">
                <a:latin typeface="Arial" charset="0"/>
              </a:rPr>
              <a:t>	    </a:t>
            </a:r>
            <a:r>
              <a:rPr lang="en-US" altLang="zh-CN" sz="2000" b="1" dirty="0" err="1">
                <a:solidFill>
                  <a:srgbClr val="C00000"/>
                </a:solidFill>
                <a:latin typeface="Arial" charset="0"/>
              </a:rPr>
              <a:t>tmp</a:t>
            </a:r>
            <a:r>
              <a:rPr lang="en-US" altLang="zh-CN" sz="2000" dirty="0">
                <a:latin typeface="Arial" charset="0"/>
              </a:rPr>
              <a:t> += j;</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a:t>
            </a:r>
          </a:p>
        </p:txBody>
      </p:sp>
      <p:sp>
        <p:nvSpPr>
          <p:cNvPr id="63494" name="Rectangle 5"/>
          <p:cNvSpPr>
            <a:spLocks noGrp="1" noChangeArrowheads="1"/>
          </p:cNvSpPr>
          <p:nvPr>
            <p:ph type="body" sz="half" idx="1"/>
          </p:nvPr>
        </p:nvSpPr>
        <p:spPr>
          <a:xfrm>
            <a:off x="228600" y="1544638"/>
            <a:ext cx="10244138" cy="1535112"/>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dirty="0">
                <a:ea typeface="SimSun" pitchFamily="2" charset="-122"/>
              </a:rPr>
              <a:t>private(var)  creates a new local copy of var for each thread.</a:t>
            </a:r>
          </a:p>
          <a:p>
            <a:pPr lvl="2" eaLnBrk="1" hangingPunct="1"/>
            <a:r>
              <a:rPr lang="en-US" altLang="zh-CN" sz="1800" dirty="0">
                <a:ea typeface="SimSun" pitchFamily="2" charset="-122"/>
              </a:rPr>
              <a:t>The value of the private copies is uninitialized</a:t>
            </a:r>
          </a:p>
          <a:p>
            <a:pPr lvl="2" eaLnBrk="1" hangingPunct="1"/>
            <a:r>
              <a:rPr lang="en-US" altLang="zh-CN" sz="1800" dirty="0">
                <a:ea typeface="SimSun" pitchFamily="2" charset="-122"/>
              </a:rPr>
              <a:t>The value of the original variable is unchanged after the region</a:t>
            </a:r>
          </a:p>
        </p:txBody>
      </p:sp>
      <p:sp>
        <p:nvSpPr>
          <p:cNvPr id="3174406" name="Rectangle 6"/>
          <p:cNvSpPr>
            <a:spLocks noChangeArrowheads="1"/>
          </p:cNvSpPr>
          <p:nvPr/>
        </p:nvSpPr>
        <p:spPr bwMode="auto">
          <a:xfrm>
            <a:off x="8758246" y="3797300"/>
            <a:ext cx="177165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err="1">
                <a:latin typeface="Arial" charset="0"/>
              </a:rPr>
              <a:t>tmp</a:t>
            </a:r>
            <a:r>
              <a:rPr lang="en-US" altLang="zh-CN" sz="2000" dirty="0">
                <a:latin typeface="Arial" charset="0"/>
              </a:rPr>
              <a:t> was not initialized</a:t>
            </a:r>
          </a:p>
        </p:txBody>
      </p:sp>
      <p:sp>
        <p:nvSpPr>
          <p:cNvPr id="63496" name="Line 10"/>
          <p:cNvSpPr>
            <a:spLocks noChangeShapeType="1"/>
          </p:cNvSpPr>
          <p:nvPr/>
        </p:nvSpPr>
        <p:spPr bwMode="auto">
          <a:xfrm flipH="1">
            <a:off x="6338896" y="4064000"/>
            <a:ext cx="2387600" cy="221751"/>
          </a:xfrm>
          <a:prstGeom prst="line">
            <a:avLst/>
          </a:prstGeom>
          <a:noFill/>
          <a:ln w="12700">
            <a:solidFill>
              <a:schemeClr val="tx1"/>
            </a:solidFill>
            <a:round/>
            <a:headEnd type="none" w="sm" len="sm"/>
            <a:tailEnd type="triangle" w="sm" len="sm"/>
          </a:ln>
        </p:spPr>
        <p:txBody>
          <a:bodyPr/>
          <a:lstStyle/>
          <a:p>
            <a:endParaRPr lang="en-US"/>
          </a:p>
        </p:txBody>
      </p:sp>
      <p:sp>
        <p:nvSpPr>
          <p:cNvPr id="3174411" name="Rectangle 11"/>
          <p:cNvSpPr>
            <a:spLocks noChangeArrowheads="1"/>
          </p:cNvSpPr>
          <p:nvPr/>
        </p:nvSpPr>
        <p:spPr bwMode="auto">
          <a:xfrm>
            <a:off x="4443421" y="5448300"/>
            <a:ext cx="1949450" cy="400752"/>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pPr>
            <a:r>
              <a:rPr lang="en-US" altLang="zh-CN" sz="2000" dirty="0" err="1">
                <a:latin typeface="Arial" charset="0"/>
              </a:rPr>
              <a:t>tmp</a:t>
            </a:r>
            <a:r>
              <a:rPr lang="en-US" altLang="zh-CN" sz="2000" dirty="0">
                <a:latin typeface="Arial" charset="0"/>
              </a:rPr>
              <a:t> is 0 here</a:t>
            </a:r>
          </a:p>
        </p:txBody>
      </p:sp>
      <p:sp>
        <p:nvSpPr>
          <p:cNvPr id="63498" name="Line 12"/>
          <p:cNvSpPr>
            <a:spLocks noChangeShapeType="1"/>
          </p:cNvSpPr>
          <p:nvPr/>
        </p:nvSpPr>
        <p:spPr bwMode="auto">
          <a:xfrm flipV="1">
            <a:off x="5441959" y="4743156"/>
            <a:ext cx="573079" cy="705144"/>
          </a:xfrm>
          <a:prstGeom prst="line">
            <a:avLst/>
          </a:prstGeom>
          <a:noFill/>
          <a:ln w="12700">
            <a:solidFill>
              <a:schemeClr val="tx1"/>
            </a:solidFill>
            <a:round/>
            <a:headEnd type="none" w="sm" len="sm"/>
            <a:tailEnd type="triangle" w="sm" len="sm"/>
          </a:ln>
        </p:spPr>
        <p:txBody>
          <a:bodyPr/>
          <a:lstStyle/>
          <a:p>
            <a:endParaRPr lang="en-US"/>
          </a:p>
        </p:txBody>
      </p:sp>
      <p:sp>
        <p:nvSpPr>
          <p:cNvPr id="11" name="Rectangle 6"/>
          <p:cNvSpPr>
            <a:spLocks noChangeArrowheads="1"/>
          </p:cNvSpPr>
          <p:nvPr/>
        </p:nvSpPr>
        <p:spPr bwMode="auto">
          <a:xfrm>
            <a:off x="1614489" y="4429285"/>
            <a:ext cx="2206633" cy="2247411"/>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ctr">
              <a:spcBef>
                <a:spcPct val="50000"/>
              </a:spcBef>
              <a:defRPr/>
            </a:pPr>
            <a:r>
              <a:rPr lang="en-US" altLang="zh-CN" sz="2000" dirty="0">
                <a:latin typeface="Arial" charset="0"/>
              </a:rPr>
              <a:t>When you need to refer to the variable </a:t>
            </a:r>
            <a:r>
              <a:rPr lang="en-US" altLang="zh-CN" sz="2000" dirty="0" err="1">
                <a:latin typeface="Arial" charset="0"/>
              </a:rPr>
              <a:t>tmp</a:t>
            </a:r>
            <a:r>
              <a:rPr lang="en-US" altLang="zh-CN" sz="2000" dirty="0">
                <a:latin typeface="Arial" charset="0"/>
              </a:rPr>
              <a:t> that exists prior to the construct, we call it the </a:t>
            </a:r>
            <a:r>
              <a:rPr lang="en-US" altLang="zh-CN" sz="2000" b="1" dirty="0">
                <a:latin typeface="Arial" charset="0"/>
              </a:rPr>
              <a:t>original variable</a:t>
            </a:r>
            <a:r>
              <a:rPr lang="en-US" altLang="zh-CN" sz="2000" dirty="0">
                <a:latin typeface="Arial" charset="0"/>
              </a:rPr>
              <a:t>.</a:t>
            </a:r>
          </a:p>
        </p:txBody>
      </p:sp>
    </p:spTree>
    <p:extLst>
      <p:ext uri="{BB962C8B-B14F-4D97-AF65-F5344CB8AC3E}">
        <p14:creationId xmlns:p14="http://schemas.microsoft.com/office/powerpoint/2010/main" val="322796177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0"/>
          </p:nvPr>
        </p:nvSpPr>
        <p:spPr>
          <a:xfrm>
            <a:off x="10312785" y="6558455"/>
            <a:ext cx="1905000" cy="299545"/>
          </a:xfrm>
        </p:spPr>
        <p:txBody>
          <a:bodyPr/>
          <a:lstStyle/>
          <a:p>
            <a:pPr algn="r">
              <a:defRPr/>
            </a:pPr>
            <a:fld id="{C4CBE910-7B7C-41A3-B9F1-186FC276FF9A}" type="slidenum">
              <a:rPr lang="zh-CN" altLang="en-US"/>
              <a:pPr algn="r">
                <a:defRPr/>
              </a:pPr>
              <a:t>65</a:t>
            </a:fld>
            <a:endParaRPr lang="en-US" altLang="zh-CN" dirty="0"/>
          </a:p>
        </p:txBody>
      </p:sp>
      <p:sp>
        <p:nvSpPr>
          <p:cNvPr id="64515" name="Rectangle 2"/>
          <p:cNvSpPr>
            <a:spLocks noGrp="1" noChangeArrowheads="1"/>
          </p:cNvSpPr>
          <p:nvPr>
            <p:ph type="title"/>
          </p:nvPr>
        </p:nvSpPr>
        <p:spPr>
          <a:xfrm>
            <a:off x="228600" y="157496"/>
            <a:ext cx="8683626" cy="627062"/>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sz="3600" dirty="0">
                <a:ea typeface="SimSun" pitchFamily="2" charset="-122"/>
              </a:rPr>
              <a:t>Data Sharing: </a:t>
            </a:r>
            <a:r>
              <a:rPr lang="en-US" altLang="zh-CN" sz="2800" dirty="0">
                <a:ea typeface="SimSun" pitchFamily="2" charset="-122"/>
              </a:rPr>
              <a:t>Private and the original variable</a:t>
            </a:r>
          </a:p>
        </p:txBody>
      </p:sp>
      <p:sp>
        <p:nvSpPr>
          <p:cNvPr id="64516"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4517" name="Rectangle 4"/>
          <p:cNvSpPr>
            <a:spLocks noChangeArrowheads="1"/>
          </p:cNvSpPr>
          <p:nvPr/>
        </p:nvSpPr>
        <p:spPr bwMode="auto">
          <a:xfrm>
            <a:off x="1943100" y="3247527"/>
            <a:ext cx="4572000" cy="2401299"/>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sz="2000" dirty="0" err="1">
                <a:latin typeface="Arial" charset="0"/>
              </a:rPr>
              <a:t>int</a:t>
            </a:r>
            <a:r>
              <a:rPr lang="en-US" altLang="zh-CN" sz="2000" dirty="0">
                <a:latin typeface="Arial" charset="0"/>
              </a:rPr>
              <a:t>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void danger() {</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tmp</a:t>
            </a:r>
            <a:r>
              <a:rPr lang="en-US" altLang="zh-CN" sz="2000" dirty="0">
                <a:latin typeface="Arial" charset="0"/>
              </a:rPr>
              <a:t> = 0;</a:t>
            </a:r>
          </a:p>
          <a:p>
            <a:pPr algn="l" eaLnBrk="0" hangingPunct="0">
              <a:lnSpc>
                <a:spcPct val="90000"/>
              </a:lnSpc>
              <a:spcBef>
                <a:spcPct val="20000"/>
              </a:spcBef>
            </a:pPr>
            <a:r>
              <a:rPr lang="en-US" altLang="zh-CN" sz="2000" dirty="0">
                <a:latin typeface="Arial" charset="0"/>
              </a:rPr>
              <a:t>#pragma </a:t>
            </a:r>
            <a:r>
              <a:rPr lang="en-US" altLang="zh-CN" sz="2000" dirty="0" err="1">
                <a:latin typeface="Arial" charset="0"/>
              </a:rPr>
              <a:t>omp</a:t>
            </a:r>
            <a:r>
              <a:rPr lang="en-US" altLang="zh-CN" sz="2000" dirty="0">
                <a:latin typeface="Arial" charset="0"/>
              </a:rPr>
              <a:t> parallel private(</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      work();</a:t>
            </a:r>
          </a:p>
          <a:p>
            <a:pPr algn="l" eaLnBrk="0" hangingPunct="0">
              <a:lnSpc>
                <a:spcPct val="90000"/>
              </a:lnSpc>
              <a:spcBef>
                <a:spcPct val="20000"/>
              </a:spcBef>
            </a:pPr>
            <a:r>
              <a:rPr lang="en-US" altLang="zh-CN" sz="2000" dirty="0">
                <a:latin typeface="Arial" charset="0"/>
              </a:rPr>
              <a:t>     </a:t>
            </a:r>
            <a:r>
              <a:rPr lang="en-US" altLang="zh-CN" sz="2000" dirty="0" err="1">
                <a:latin typeface="Arial" charset="0"/>
              </a:rPr>
              <a:t>printf</a:t>
            </a:r>
            <a:r>
              <a:rPr lang="en-US" altLang="zh-CN" sz="2000" dirty="0">
                <a:latin typeface="Arial" charset="0"/>
              </a:rPr>
              <a:t>(“%d\n”, </a:t>
            </a:r>
            <a:r>
              <a:rPr lang="en-US" altLang="zh-CN" sz="2000" dirty="0" err="1">
                <a:latin typeface="Arial" charset="0"/>
              </a:rPr>
              <a:t>tmp</a:t>
            </a:r>
            <a:r>
              <a:rPr lang="en-US" altLang="zh-CN" sz="2000" dirty="0">
                <a:latin typeface="Arial" charset="0"/>
              </a:rPr>
              <a:t>);</a:t>
            </a:r>
          </a:p>
          <a:p>
            <a:pPr algn="l" eaLnBrk="0" hangingPunct="0">
              <a:lnSpc>
                <a:spcPct val="90000"/>
              </a:lnSpc>
              <a:spcBef>
                <a:spcPct val="20000"/>
              </a:spcBef>
            </a:pPr>
            <a:r>
              <a:rPr lang="en-US" altLang="zh-CN" sz="2000" dirty="0">
                <a:latin typeface="Arial" charset="0"/>
              </a:rPr>
              <a:t>}</a:t>
            </a:r>
          </a:p>
        </p:txBody>
      </p:sp>
      <p:sp>
        <p:nvSpPr>
          <p:cNvPr id="64518" name="Rectangle 5"/>
          <p:cNvSpPr>
            <a:spLocks noGrp="1" noChangeArrowheads="1"/>
          </p:cNvSpPr>
          <p:nvPr>
            <p:ph type="body" sz="half" idx="1"/>
          </p:nvPr>
        </p:nvSpPr>
        <p:spPr>
          <a:xfrm>
            <a:off x="228600" y="991721"/>
            <a:ext cx="10439400" cy="2092325"/>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400" dirty="0">
                <a:ea typeface="SimSun" pitchFamily="2" charset="-122"/>
              </a:rPr>
              <a:t>The original variable’s value is unspecified if it is referenced outside of the construct</a:t>
            </a:r>
          </a:p>
          <a:p>
            <a:pPr lvl="2" eaLnBrk="1" hangingPunct="1"/>
            <a:r>
              <a:rPr lang="en-US" altLang="zh-CN" dirty="0">
                <a:ea typeface="SimSun" pitchFamily="2" charset="-122"/>
              </a:rPr>
              <a:t>Implementations may reference the original variable or a copy ….. a dangerous programming practice!</a:t>
            </a:r>
          </a:p>
          <a:p>
            <a:pPr lvl="2" eaLnBrk="1" hangingPunct="1"/>
            <a:r>
              <a:rPr lang="en-US" altLang="zh-CN" dirty="0">
                <a:ea typeface="SimSun" pitchFamily="2" charset="-122"/>
              </a:rPr>
              <a:t>For example, consider what would happen if the compiler </a:t>
            </a:r>
            <a:r>
              <a:rPr lang="en-US" altLang="zh-CN" dirty="0" err="1">
                <a:ea typeface="SimSun" pitchFamily="2" charset="-122"/>
              </a:rPr>
              <a:t>inlined</a:t>
            </a:r>
            <a:r>
              <a:rPr lang="en-US" altLang="zh-CN" dirty="0">
                <a:ea typeface="SimSun" pitchFamily="2" charset="-122"/>
              </a:rPr>
              <a:t> work()?</a:t>
            </a:r>
          </a:p>
          <a:p>
            <a:pPr lvl="2" eaLnBrk="1" hangingPunct="1"/>
            <a:endParaRPr lang="en-US" altLang="zh-CN" dirty="0">
              <a:ea typeface="SimSun" pitchFamily="2" charset="-122"/>
            </a:endParaRPr>
          </a:p>
        </p:txBody>
      </p:sp>
      <p:sp>
        <p:nvSpPr>
          <p:cNvPr id="64519" name="Rectangle 10"/>
          <p:cNvSpPr>
            <a:spLocks noChangeArrowheads="1"/>
          </p:cNvSpPr>
          <p:nvPr/>
        </p:nvSpPr>
        <p:spPr bwMode="auto">
          <a:xfrm>
            <a:off x="7429500" y="3670301"/>
            <a:ext cx="2692400" cy="1249363"/>
          </a:xfrm>
          <a:prstGeom prst="rect">
            <a:avLst/>
          </a:prstGeom>
          <a:solidFill>
            <a:srgbClr val="F7FDFF"/>
          </a:solidFill>
          <a:ln w="9525">
            <a:noFill/>
            <a:miter lim="800000"/>
            <a:headEnd/>
            <a:tailEnd/>
          </a:ln>
        </p:spPr>
        <p:txBody>
          <a:bodyPr lIns="92075" tIns="46038" rIns="92075" bIns="46038" anchor="ctr">
            <a:spAutoFit/>
          </a:bodyPr>
          <a:lstStyle/>
          <a:p>
            <a:pPr algn="l" eaLnBrk="0" hangingPunct="0">
              <a:lnSpc>
                <a:spcPct val="90000"/>
              </a:lnSpc>
              <a:spcBef>
                <a:spcPct val="20000"/>
              </a:spcBef>
            </a:pPr>
            <a:r>
              <a:rPr lang="en-US" altLang="zh-CN" dirty="0">
                <a:latin typeface="Arial" charset="0"/>
              </a:rPr>
              <a:t>extern </a:t>
            </a:r>
            <a:r>
              <a:rPr lang="en-US" altLang="zh-CN" dirty="0" err="1">
                <a:latin typeface="Arial" charset="0"/>
              </a:rPr>
              <a:t>int</a:t>
            </a:r>
            <a:r>
              <a:rPr lang="en-US" altLang="zh-CN" dirty="0">
                <a:latin typeface="Arial" charset="0"/>
              </a:rPr>
              <a:t> </a:t>
            </a:r>
            <a:r>
              <a:rPr lang="en-US" altLang="zh-CN" dirty="0" err="1">
                <a:latin typeface="Arial" charset="0"/>
              </a:rPr>
              <a:t>tmp</a:t>
            </a:r>
            <a:r>
              <a:rPr lang="en-US" altLang="zh-CN" dirty="0">
                <a:latin typeface="Arial" charset="0"/>
              </a:rPr>
              <a:t>;</a:t>
            </a:r>
          </a:p>
          <a:p>
            <a:pPr algn="l" eaLnBrk="0" hangingPunct="0">
              <a:lnSpc>
                <a:spcPct val="90000"/>
              </a:lnSpc>
              <a:spcBef>
                <a:spcPct val="20000"/>
              </a:spcBef>
            </a:pPr>
            <a:r>
              <a:rPr lang="en-US" altLang="zh-CN" dirty="0">
                <a:latin typeface="Arial" charset="0"/>
              </a:rPr>
              <a:t>void work() {</a:t>
            </a:r>
          </a:p>
          <a:p>
            <a:pPr algn="l" eaLnBrk="0" hangingPunct="0">
              <a:lnSpc>
                <a:spcPct val="90000"/>
              </a:lnSpc>
              <a:spcBef>
                <a:spcPct val="20000"/>
              </a:spcBef>
            </a:pPr>
            <a:r>
              <a:rPr lang="en-US" altLang="zh-CN" dirty="0">
                <a:latin typeface="Arial" charset="0"/>
              </a:rPr>
              <a:t>      </a:t>
            </a:r>
            <a:r>
              <a:rPr lang="en-US" altLang="zh-CN" dirty="0" err="1">
                <a:latin typeface="Arial" charset="0"/>
              </a:rPr>
              <a:t>tmp</a:t>
            </a:r>
            <a:r>
              <a:rPr lang="en-US" altLang="zh-CN" dirty="0">
                <a:latin typeface="Arial" charset="0"/>
              </a:rPr>
              <a:t> = 5;</a:t>
            </a:r>
          </a:p>
          <a:p>
            <a:pPr algn="l" eaLnBrk="0" hangingPunct="0">
              <a:lnSpc>
                <a:spcPct val="90000"/>
              </a:lnSpc>
              <a:spcBef>
                <a:spcPct val="20000"/>
              </a:spcBef>
            </a:pPr>
            <a:r>
              <a:rPr lang="en-US" altLang="zh-CN" dirty="0">
                <a:latin typeface="Arial" charset="0"/>
              </a:rPr>
              <a:t>}</a:t>
            </a:r>
          </a:p>
        </p:txBody>
      </p:sp>
      <p:sp>
        <p:nvSpPr>
          <p:cNvPr id="3439627" name="Rectangle 11"/>
          <p:cNvSpPr>
            <a:spLocks noChangeArrowheads="1"/>
          </p:cNvSpPr>
          <p:nvPr/>
        </p:nvSpPr>
        <p:spPr bwMode="auto">
          <a:xfrm>
            <a:off x="7473950" y="5435600"/>
            <a:ext cx="262255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lIns="92075" tIns="46038" rIns="92075" bIns="46038">
            <a:spAutoFit/>
          </a:bodyPr>
          <a:lstStyle/>
          <a:p>
            <a:pPr algn="l">
              <a:spcBef>
                <a:spcPct val="50000"/>
              </a:spcBef>
              <a:defRPr/>
            </a:pPr>
            <a:r>
              <a:rPr lang="en-US" altLang="zh-CN" sz="2000" dirty="0">
                <a:latin typeface="Arial" charset="0"/>
              </a:rPr>
              <a:t>unspecified which copy of </a:t>
            </a:r>
            <a:r>
              <a:rPr lang="en-US" altLang="zh-CN" sz="2000" dirty="0" err="1">
                <a:latin typeface="Arial" charset="0"/>
              </a:rPr>
              <a:t>tmp</a:t>
            </a:r>
            <a:endParaRPr lang="en-US" altLang="zh-CN" sz="2000" dirty="0">
              <a:latin typeface="Arial" charset="0"/>
            </a:endParaRPr>
          </a:p>
        </p:txBody>
      </p:sp>
      <p:sp>
        <p:nvSpPr>
          <p:cNvPr id="64521" name="Line 12"/>
          <p:cNvSpPr>
            <a:spLocks noChangeShapeType="1"/>
          </p:cNvSpPr>
          <p:nvPr/>
        </p:nvSpPr>
        <p:spPr bwMode="auto">
          <a:xfrm flipH="1" flipV="1">
            <a:off x="8128000" y="4584700"/>
            <a:ext cx="317500" cy="838200"/>
          </a:xfrm>
          <a:prstGeom prst="line">
            <a:avLst/>
          </a:prstGeom>
          <a:noFill/>
          <a:ln w="12700">
            <a:solidFill>
              <a:schemeClr val="tx1"/>
            </a:solidFill>
            <a:round/>
            <a:headEnd type="none" w="sm" len="sm"/>
            <a:tailEnd type="triangle" w="sm" len="sm"/>
          </a:ln>
        </p:spPr>
        <p:txBody>
          <a:bodyPr/>
          <a:lstStyle/>
          <a:p>
            <a:endParaRPr lang="en-US"/>
          </a:p>
        </p:txBody>
      </p:sp>
      <p:sp>
        <p:nvSpPr>
          <p:cNvPr id="3439629" name="Rectangle 13"/>
          <p:cNvSpPr>
            <a:spLocks noChangeArrowheads="1"/>
          </p:cNvSpPr>
          <p:nvPr/>
        </p:nvSpPr>
        <p:spPr bwMode="auto">
          <a:xfrm>
            <a:off x="2317750" y="5689600"/>
            <a:ext cx="3321050" cy="400752"/>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err="1">
                <a:latin typeface="Arial" charset="0"/>
              </a:rPr>
              <a:t>tmp</a:t>
            </a:r>
            <a:r>
              <a:rPr lang="en-US" altLang="zh-CN" sz="2000" dirty="0">
                <a:latin typeface="Arial" charset="0"/>
              </a:rPr>
              <a:t> has unspecified value</a:t>
            </a:r>
          </a:p>
        </p:txBody>
      </p:sp>
      <p:sp>
        <p:nvSpPr>
          <p:cNvPr id="64523" name="Line 14"/>
          <p:cNvSpPr>
            <a:spLocks noChangeShapeType="1"/>
          </p:cNvSpPr>
          <p:nvPr/>
        </p:nvSpPr>
        <p:spPr bwMode="auto">
          <a:xfrm flipH="1" flipV="1">
            <a:off x="3721100" y="5207000"/>
            <a:ext cx="406400" cy="419100"/>
          </a:xfrm>
          <a:prstGeom prst="line">
            <a:avLst/>
          </a:prstGeom>
          <a:noFill/>
          <a:ln w="12700">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33092290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2" name="Rectangle 4"/>
          <p:cNvSpPr>
            <a:spLocks noGrp="1" noChangeArrowheads="1"/>
          </p:cNvSpPr>
          <p:nvPr>
            <p:ph type="title"/>
          </p:nvPr>
        </p:nvSpPr>
        <p:spPr/>
        <p:txBody>
          <a:bodyPr/>
          <a:lstStyle/>
          <a:p>
            <a:r>
              <a:rPr lang="en-US" dirty="0" err="1"/>
              <a:t>Firstprivate</a:t>
            </a:r>
            <a:r>
              <a:rPr lang="en-US" dirty="0"/>
              <a:t> clause</a:t>
            </a:r>
          </a:p>
        </p:txBody>
      </p:sp>
      <p:sp>
        <p:nvSpPr>
          <p:cNvPr id="652290" name="Rectangle 2"/>
          <p:cNvSpPr>
            <a:spLocks noGrp="1" noChangeArrowheads="1"/>
          </p:cNvSpPr>
          <p:nvPr>
            <p:ph idx="1"/>
          </p:nvPr>
        </p:nvSpPr>
        <p:spPr>
          <a:xfrm>
            <a:off x="228600" y="1201749"/>
            <a:ext cx="11648091" cy="5104469"/>
          </a:xfrm>
        </p:spPr>
        <p:txBody>
          <a:bodyPr/>
          <a:lstStyle/>
          <a:p>
            <a:r>
              <a:rPr lang="en-US" dirty="0"/>
              <a:t>Variables initialized from a shared variable</a:t>
            </a:r>
          </a:p>
          <a:p>
            <a:r>
              <a:rPr lang="en-US" dirty="0"/>
              <a:t>C++ objects are copy-constructed</a:t>
            </a:r>
          </a:p>
        </p:txBody>
      </p:sp>
      <p:sp>
        <p:nvSpPr>
          <p:cNvPr id="6" name="Slide Number Placeholder 5"/>
          <p:cNvSpPr>
            <a:spLocks noGrp="1"/>
          </p:cNvSpPr>
          <p:nvPr>
            <p:ph type="sldNum" sz="quarter" idx="10"/>
          </p:nvPr>
        </p:nvSpPr>
        <p:spPr>
          <a:xfrm>
            <a:off x="11102009" y="6117021"/>
            <a:ext cx="1089992" cy="740979"/>
          </a:xfrm>
        </p:spPr>
        <p:txBody>
          <a:bodyPr/>
          <a:lstStyle/>
          <a:p>
            <a:fld id="{A9F054D6-3939-4AE5-ABD1-21E1DA0A6EFB}" type="slidenum">
              <a:rPr lang="en-US" smtClean="0">
                <a:solidFill>
                  <a:srgbClr val="FFFFFF"/>
                </a:solidFill>
              </a:rPr>
              <a:pPr/>
              <a:t>66</a:t>
            </a:fld>
            <a:endParaRPr lang="en-US">
              <a:solidFill>
                <a:srgbClr val="FFFFFF"/>
              </a:solidFill>
            </a:endParaRPr>
          </a:p>
        </p:txBody>
      </p:sp>
      <p:sp>
        <p:nvSpPr>
          <p:cNvPr id="652291" name="Rectangle 3"/>
          <p:cNvSpPr>
            <a:spLocks noChangeArrowheads="1"/>
          </p:cNvSpPr>
          <p:nvPr/>
        </p:nvSpPr>
        <p:spPr bwMode="auto">
          <a:xfrm>
            <a:off x="6096002" y="2147133"/>
            <a:ext cx="3967163" cy="4284663"/>
          </a:xfrm>
          <a:prstGeom prst="rect">
            <a:avLst/>
          </a:prstGeom>
          <a:noFill/>
          <a:ln w="9525">
            <a:noFill/>
            <a:miter lim="800000"/>
            <a:headEnd/>
            <a:tailEnd/>
          </a:ln>
          <a:effectLst/>
        </p:spPr>
        <p:txBody>
          <a:bodyPr lIns="90488" tIns="44450" rIns="90488" bIns="44450"/>
          <a:lstStyle/>
          <a:p>
            <a:pPr marL="342900" indent="-342900">
              <a:lnSpc>
                <a:spcPct val="80000"/>
              </a:lnSpc>
              <a:spcBef>
                <a:spcPct val="20000"/>
              </a:spcBef>
            </a:pPr>
            <a:endParaRPr lang="en-US">
              <a:solidFill>
                <a:srgbClr val="FFFFFF"/>
              </a:solidFill>
              <a:ea typeface="SimSun"/>
            </a:endParaRPr>
          </a:p>
        </p:txBody>
      </p:sp>
      <p:sp>
        <p:nvSpPr>
          <p:cNvPr id="652293" name="Text Box 5"/>
          <p:cNvSpPr txBox="1">
            <a:spLocks noChangeArrowheads="1"/>
          </p:cNvSpPr>
          <p:nvPr/>
        </p:nvSpPr>
        <p:spPr bwMode="auto">
          <a:xfrm>
            <a:off x="2654189" y="2647936"/>
            <a:ext cx="7036022" cy="2456057"/>
          </a:xfrm>
          <a:prstGeom prst="rect">
            <a:avLst/>
          </a:prstGeom>
          <a:solidFill>
            <a:srgbClr val="F7FDFF"/>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wrap="square">
            <a:spAutoFit/>
          </a:bodyPr>
          <a:lstStyle/>
          <a:p>
            <a:pPr algn="l" eaLnBrk="0" hangingPunct="0">
              <a:lnSpc>
                <a:spcPct val="90000"/>
              </a:lnSpc>
              <a:spcBef>
                <a:spcPct val="20000"/>
              </a:spcBef>
            </a:pPr>
            <a:r>
              <a:rPr lang="en-US" altLang="zh-CN" sz="2400" b="1" dirty="0" err="1">
                <a:solidFill>
                  <a:srgbClr val="C00000"/>
                </a:solidFill>
                <a:latin typeface="Arial" charset="0"/>
              </a:rPr>
              <a:t>incr</a:t>
            </a:r>
            <a:r>
              <a:rPr lang="en-US" altLang="zh-CN" sz="2400" b="1" dirty="0">
                <a:solidFill>
                  <a:srgbClr val="C00000"/>
                </a:solidFill>
                <a:latin typeface="Arial" charset="0"/>
              </a:rPr>
              <a:t> = 0</a:t>
            </a:r>
            <a:r>
              <a:rPr lang="en-US" altLang="zh-CN" sz="2400" b="1" dirty="0">
                <a:latin typeface="Arial" charset="0"/>
              </a:rPr>
              <a:t>;</a:t>
            </a:r>
          </a:p>
          <a:p>
            <a:pPr algn="l" eaLnBrk="0" hangingPunct="0">
              <a:lnSpc>
                <a:spcPct val="90000"/>
              </a:lnSpc>
              <a:spcBef>
                <a:spcPct val="20000"/>
              </a:spcBef>
            </a:pPr>
            <a:r>
              <a:rPr lang="en-US" altLang="zh-CN" sz="2400" dirty="0">
                <a:latin typeface="Arial" charset="0"/>
              </a:rPr>
              <a:t>#</a:t>
            </a:r>
            <a:r>
              <a:rPr lang="en-US" altLang="zh-CN" sz="2400" dirty="0" err="1">
                <a:latin typeface="Arial" charset="0"/>
              </a:rPr>
              <a:t>pragma</a:t>
            </a:r>
            <a:r>
              <a:rPr lang="en-US" altLang="zh-CN" sz="2400" dirty="0">
                <a:latin typeface="Arial" charset="0"/>
              </a:rPr>
              <a:t> </a:t>
            </a:r>
            <a:r>
              <a:rPr lang="en-US" altLang="zh-CN" sz="2400" dirty="0" err="1">
                <a:latin typeface="Arial" charset="0"/>
              </a:rPr>
              <a:t>omp</a:t>
            </a:r>
            <a:r>
              <a:rPr lang="en-US" altLang="zh-CN" sz="2400" dirty="0">
                <a:latin typeface="Arial" charset="0"/>
              </a:rPr>
              <a:t> parallel for </a:t>
            </a:r>
            <a:r>
              <a:rPr lang="en-US" altLang="zh-CN" sz="2400" b="1" dirty="0" err="1">
                <a:solidFill>
                  <a:srgbClr val="C00000"/>
                </a:solidFill>
                <a:latin typeface="Arial" charset="0"/>
              </a:rPr>
              <a:t>firstprivate</a:t>
            </a:r>
            <a:r>
              <a:rPr lang="en-US" altLang="zh-CN" sz="2400" b="1" dirty="0">
                <a:solidFill>
                  <a:srgbClr val="C00000"/>
                </a:solidFill>
                <a:latin typeface="Arial" charset="0"/>
              </a:rPr>
              <a:t>(</a:t>
            </a:r>
            <a:r>
              <a:rPr lang="en-US" altLang="zh-CN" sz="2400" b="1" dirty="0" err="1">
                <a:solidFill>
                  <a:srgbClr val="C00000"/>
                </a:solidFill>
                <a:latin typeface="Arial" charset="0"/>
              </a:rPr>
              <a:t>incr</a:t>
            </a:r>
            <a:r>
              <a:rPr lang="en-US" altLang="zh-CN" sz="2400" b="1" dirty="0">
                <a:solidFill>
                  <a:srgbClr val="C00000"/>
                </a:solidFill>
                <a:latin typeface="Arial" charset="0"/>
              </a:rPr>
              <a:t>)</a:t>
            </a:r>
          </a:p>
          <a:p>
            <a:pPr algn="l" eaLnBrk="0" hangingPunct="0">
              <a:lnSpc>
                <a:spcPct val="90000"/>
              </a:lnSpc>
              <a:spcBef>
                <a:spcPct val="20000"/>
              </a:spcBef>
            </a:pPr>
            <a:r>
              <a:rPr lang="en-US" altLang="zh-CN" sz="2400" dirty="0">
                <a:latin typeface="Arial" charset="0"/>
              </a:rPr>
              <a:t>for (</a:t>
            </a:r>
            <a:r>
              <a:rPr lang="en-US" altLang="zh-CN" sz="2400" dirty="0" err="1">
                <a:latin typeface="Arial" charset="0"/>
              </a:rPr>
              <a:t>i</a:t>
            </a:r>
            <a:r>
              <a:rPr lang="en-US" altLang="zh-CN" sz="2400" dirty="0">
                <a:latin typeface="Arial" charset="0"/>
              </a:rPr>
              <a:t> = 0; </a:t>
            </a:r>
            <a:r>
              <a:rPr lang="en-US" altLang="zh-CN" sz="2400" dirty="0" err="1">
                <a:latin typeface="Arial" charset="0"/>
              </a:rPr>
              <a:t>i</a:t>
            </a:r>
            <a:r>
              <a:rPr lang="en-US" altLang="zh-CN" sz="2400" dirty="0">
                <a:latin typeface="Arial" charset="0"/>
              </a:rPr>
              <a:t> &lt;= MAX; </a:t>
            </a:r>
            <a:r>
              <a:rPr lang="en-US" altLang="zh-CN" sz="2400" dirty="0" err="1">
                <a:latin typeface="Arial" charset="0"/>
              </a:rPr>
              <a:t>i</a:t>
            </a:r>
            <a:r>
              <a:rPr lang="en-US" altLang="zh-CN" sz="2400" dirty="0">
                <a:latin typeface="Arial" charset="0"/>
              </a:rPr>
              <a:t>++) {</a:t>
            </a:r>
          </a:p>
          <a:p>
            <a:pPr algn="l" eaLnBrk="0" hangingPunct="0">
              <a:lnSpc>
                <a:spcPct val="90000"/>
              </a:lnSpc>
              <a:spcBef>
                <a:spcPct val="20000"/>
              </a:spcBef>
            </a:pPr>
            <a:r>
              <a:rPr lang="en-US" altLang="zh-CN" sz="2400" dirty="0">
                <a:latin typeface="Arial" charset="0"/>
              </a:rPr>
              <a:t>	if ((i%2)==0) </a:t>
            </a:r>
            <a:r>
              <a:rPr lang="en-US" altLang="zh-CN" sz="2400" b="1" dirty="0" err="1">
                <a:solidFill>
                  <a:srgbClr val="C00000"/>
                </a:solidFill>
                <a:latin typeface="Arial" charset="0"/>
              </a:rPr>
              <a:t>incr</a:t>
            </a:r>
            <a:r>
              <a:rPr lang="en-US" altLang="zh-CN" sz="2400" dirty="0">
                <a:latin typeface="Arial" charset="0"/>
              </a:rPr>
              <a:t>++;</a:t>
            </a:r>
          </a:p>
          <a:p>
            <a:pPr algn="l" eaLnBrk="0" hangingPunct="0">
              <a:lnSpc>
                <a:spcPct val="90000"/>
              </a:lnSpc>
              <a:spcBef>
                <a:spcPct val="20000"/>
              </a:spcBef>
            </a:pPr>
            <a:r>
              <a:rPr lang="en-US" altLang="zh-CN" sz="2400" dirty="0">
                <a:latin typeface="Arial" charset="0"/>
              </a:rPr>
              <a:t>	A[</a:t>
            </a:r>
            <a:r>
              <a:rPr lang="en-US" altLang="zh-CN" sz="2400" dirty="0" err="1">
                <a:latin typeface="Arial" charset="0"/>
              </a:rPr>
              <a:t>i</a:t>
            </a:r>
            <a:r>
              <a:rPr lang="en-US" altLang="zh-CN" sz="2400" dirty="0">
                <a:latin typeface="Arial" charset="0"/>
              </a:rPr>
              <a:t>] = </a:t>
            </a:r>
            <a:r>
              <a:rPr lang="en-US" altLang="zh-CN" sz="2400" b="1" dirty="0" err="1">
                <a:solidFill>
                  <a:srgbClr val="C00000"/>
                </a:solidFill>
                <a:latin typeface="Arial" charset="0"/>
              </a:rPr>
              <a:t>incr</a:t>
            </a:r>
            <a:r>
              <a:rPr lang="en-US" altLang="zh-CN" sz="2400" dirty="0">
                <a:latin typeface="Arial" charset="0"/>
              </a:rPr>
              <a:t>;</a:t>
            </a:r>
          </a:p>
          <a:p>
            <a:pPr algn="l" eaLnBrk="0" hangingPunct="0">
              <a:lnSpc>
                <a:spcPct val="90000"/>
              </a:lnSpc>
              <a:spcBef>
                <a:spcPct val="20000"/>
              </a:spcBef>
            </a:pPr>
            <a:r>
              <a:rPr lang="en-US" altLang="zh-CN" sz="2400" dirty="0">
                <a:latin typeface="Arial" charset="0"/>
              </a:rPr>
              <a:t>}</a:t>
            </a:r>
          </a:p>
        </p:txBody>
      </p:sp>
      <p:sp>
        <p:nvSpPr>
          <p:cNvPr id="7" name="Rectangle 7"/>
          <p:cNvSpPr>
            <a:spLocks noChangeArrowheads="1"/>
          </p:cNvSpPr>
          <p:nvPr/>
        </p:nvSpPr>
        <p:spPr bwMode="auto">
          <a:xfrm>
            <a:off x="5545011" y="5311879"/>
            <a:ext cx="4145200" cy="708528"/>
          </a:xfrm>
          <a:prstGeom prst="rect">
            <a:avLst/>
          </a:prstGeom>
          <a:solidFill>
            <a:srgbClr val="FFFFE7"/>
          </a:solidFill>
          <a:ln w="12700">
            <a:solidFill>
              <a:schemeClr val="tx1"/>
            </a:solidFill>
            <a:miter lim="800000"/>
            <a:headEnd/>
            <a:tailEnd/>
          </a:ln>
          <a:effectLst>
            <a:outerShdw dist="107763" dir="2700000" algn="ctr" rotWithShape="0">
              <a:schemeClr val="bg2"/>
            </a:outerShdw>
          </a:effectLst>
        </p:spPr>
        <p:txBody>
          <a:bodyPr wrap="square" lIns="92075" tIns="46038" rIns="92075" bIns="46038">
            <a:spAutoFit/>
          </a:bodyPr>
          <a:lstStyle/>
          <a:p>
            <a:pPr algn="l">
              <a:spcBef>
                <a:spcPct val="50000"/>
              </a:spcBef>
              <a:defRPr/>
            </a:pPr>
            <a:r>
              <a:rPr lang="en-US" altLang="zh-CN" sz="2000" dirty="0">
                <a:solidFill>
                  <a:srgbClr val="000000"/>
                </a:solidFill>
                <a:latin typeface="Arial" charset="0"/>
              </a:rPr>
              <a:t>Each thread gets its own copy of </a:t>
            </a:r>
            <a:r>
              <a:rPr lang="en-US" altLang="zh-CN" sz="2000" dirty="0" err="1">
                <a:solidFill>
                  <a:srgbClr val="000000"/>
                </a:solidFill>
                <a:latin typeface="Arial" charset="0"/>
              </a:rPr>
              <a:t>incr</a:t>
            </a:r>
            <a:r>
              <a:rPr lang="en-US" altLang="zh-CN" sz="2000" dirty="0">
                <a:solidFill>
                  <a:srgbClr val="000000"/>
                </a:solidFill>
                <a:latin typeface="Arial" charset="0"/>
              </a:rPr>
              <a:t> with an initial value of 0</a:t>
            </a:r>
          </a:p>
        </p:txBody>
      </p:sp>
      <p:cxnSp>
        <p:nvCxnSpPr>
          <p:cNvPr id="9" name="Straight Arrow Connector 8"/>
          <p:cNvCxnSpPr>
            <a:stCxn id="7" idx="0"/>
          </p:cNvCxnSpPr>
          <p:nvPr/>
        </p:nvCxnSpPr>
        <p:spPr bwMode="auto">
          <a:xfrm flipH="1" flipV="1">
            <a:off x="5181601" y="4579145"/>
            <a:ext cx="2436010" cy="7327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7" idx="0"/>
          </p:cNvCxnSpPr>
          <p:nvPr/>
        </p:nvCxnSpPr>
        <p:spPr bwMode="auto">
          <a:xfrm flipV="1">
            <a:off x="7617611" y="3581401"/>
            <a:ext cx="461972" cy="17304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Slide Number Placeholder 4">
            <a:extLst>
              <a:ext uri="{FF2B5EF4-FFF2-40B4-BE49-F238E27FC236}">
                <a16:creationId xmlns:a16="http://schemas.microsoft.com/office/drawing/2014/main" id="{22A2DDAF-6D86-D14B-83FE-9DEA969C23DC}"/>
              </a:ext>
            </a:extLst>
          </p:cNvPr>
          <p:cNvSpPr txBox="1">
            <a:spLocks/>
          </p:cNvSpPr>
          <p:nvPr/>
        </p:nvSpPr>
        <p:spPr>
          <a:xfrm>
            <a:off x="10312785" y="6558455"/>
            <a:ext cx="1905000" cy="299545"/>
          </a:xfrm>
          <a:prstGeom prst="rect">
            <a:avLst/>
          </a:prstGeom>
        </p:spPr>
        <p:txBody>
          <a:bodyPr lIns="91440" tIns="45720" rIns="91440" bIns="45720"/>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4CBE910-7B7C-41A3-B9F1-186FC276FF9A}" type="slidenum">
              <a:rPr lang="zh-CN" altLang="en-US" smtClean="0"/>
              <a:pPr>
                <a:defRPr/>
              </a:pPr>
              <a:t>66</a:t>
            </a:fld>
            <a:endParaRPr lang="en-US" altLang="zh-CN" dirty="0"/>
          </a:p>
        </p:txBody>
      </p:sp>
    </p:spTree>
    <p:custDataLst>
      <p:tags r:id="rId1"/>
    </p:custDataLst>
    <p:extLst>
      <p:ext uri="{BB962C8B-B14F-4D97-AF65-F5344CB8AC3E}">
        <p14:creationId xmlns:p14="http://schemas.microsoft.com/office/powerpoint/2010/main" val="378322381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E3B6B5AC-8E21-47D0-9218-A533DFE43D8B}" type="slidenum">
              <a:rPr lang="zh-CN" altLang="en-US"/>
              <a:pPr>
                <a:defRPr/>
              </a:pPr>
              <a:t>67</a:t>
            </a:fld>
            <a:endParaRPr lang="en-US" altLang="zh-CN"/>
          </a:p>
        </p:txBody>
      </p:sp>
      <p:sp>
        <p:nvSpPr>
          <p:cNvPr id="67587"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Data sharing: </a:t>
            </a:r>
            <a:br>
              <a:rPr lang="en-US" altLang="zh-CN" sz="3200" dirty="0">
                <a:solidFill>
                  <a:schemeClr val="accent1"/>
                </a:solidFill>
                <a:ea typeface="SimSun" pitchFamily="2" charset="-122"/>
              </a:rPr>
            </a:br>
            <a:r>
              <a:rPr lang="en-US" altLang="zh-CN" sz="2800" dirty="0">
                <a:solidFill>
                  <a:schemeClr val="tx1"/>
                </a:solidFill>
                <a:ea typeface="SimSun" pitchFamily="2" charset="-122"/>
              </a:rPr>
              <a:t>A data environment test</a:t>
            </a:r>
          </a:p>
        </p:txBody>
      </p:sp>
      <p:sp>
        <p:nvSpPr>
          <p:cNvPr id="67588" name="Rectangle 3"/>
          <p:cNvSpPr>
            <a:spLocks noGrp="1" noChangeArrowheads="1"/>
          </p:cNvSpPr>
          <p:nvPr>
            <p:ph type="body" idx="1"/>
          </p:nvPr>
        </p:nvSpPr>
        <p:spPr>
          <a:xfrm>
            <a:off x="228600" y="1371600"/>
            <a:ext cx="10668000" cy="992188"/>
          </a:xfrm>
          <a:noFill/>
        </p:spPr>
        <p:txBody>
          <a:bodyPr/>
          <a:lstStyle/>
          <a:p>
            <a:pPr eaLnBrk="1" hangingPunct="1">
              <a:lnSpc>
                <a:spcPct val="94000"/>
              </a:lnSpc>
            </a:pPr>
            <a:r>
              <a:rPr lang="en-US" altLang="zh-CN" sz="1800" dirty="0">
                <a:ea typeface="SimSun" pitchFamily="2" charset="-122"/>
              </a:rPr>
              <a:t>Consider this example of PRIVATE and FIRSTPRIVATE</a:t>
            </a:r>
          </a:p>
          <a:p>
            <a:pPr eaLnBrk="1" hangingPunct="1">
              <a:lnSpc>
                <a:spcPct val="94000"/>
              </a:lnSpc>
            </a:pPr>
            <a:endParaRPr lang="en-US" altLang="zh-CN" sz="1800" dirty="0">
              <a:ea typeface="SimSun" pitchFamily="2" charset="-122"/>
            </a:endParaRPr>
          </a:p>
          <a:p>
            <a:pPr eaLnBrk="1" hangingPunct="1">
              <a:lnSpc>
                <a:spcPct val="94000"/>
              </a:lnSpc>
            </a:pPr>
            <a:endParaRPr lang="en-US" altLang="zh-CN" sz="2000" dirty="0">
              <a:ea typeface="SimSun" pitchFamily="2" charset="-122"/>
            </a:endParaRPr>
          </a:p>
          <a:p>
            <a:pPr eaLnBrk="1" hangingPunct="1">
              <a:lnSpc>
                <a:spcPct val="94000"/>
              </a:lnSpc>
            </a:pPr>
            <a:endParaRPr lang="en-US" altLang="zh-CN" sz="2000" dirty="0">
              <a:ea typeface="SimSun" pitchFamily="2" charset="-122"/>
            </a:endParaRPr>
          </a:p>
          <a:p>
            <a:pPr eaLnBrk="1" hangingPunct="1">
              <a:lnSpc>
                <a:spcPct val="94000"/>
              </a:lnSpc>
            </a:pPr>
            <a:r>
              <a:rPr lang="en-US" altLang="zh-CN" sz="1800" dirty="0">
                <a:ea typeface="SimSun" pitchFamily="2" charset="-122"/>
              </a:rPr>
              <a:t>Are A,B,C private to each thread or shared inside the parallel region?</a:t>
            </a:r>
          </a:p>
          <a:p>
            <a:pPr eaLnBrk="1" hangingPunct="1">
              <a:lnSpc>
                <a:spcPct val="94000"/>
              </a:lnSpc>
            </a:pPr>
            <a:r>
              <a:rPr lang="en-US" altLang="zh-CN" sz="1800" dirty="0">
                <a:ea typeface="SimSun" pitchFamily="2" charset="-122"/>
              </a:rPr>
              <a:t>What are their initial values inside and values after the parallel region?</a:t>
            </a:r>
          </a:p>
        </p:txBody>
      </p:sp>
      <p:sp>
        <p:nvSpPr>
          <p:cNvPr id="67589" name="Rectangle 4"/>
          <p:cNvSpPr>
            <a:spLocks noChangeArrowheads="1"/>
          </p:cNvSpPr>
          <p:nvPr/>
        </p:nvSpPr>
        <p:spPr bwMode="auto">
          <a:xfrm>
            <a:off x="2667000" y="1752600"/>
            <a:ext cx="6400800" cy="708528"/>
          </a:xfrm>
          <a:prstGeom prst="rect">
            <a:avLst/>
          </a:prstGeom>
          <a:solidFill>
            <a:srgbClr val="F7FDFF"/>
          </a:solidFill>
          <a:ln w="9525">
            <a:noFill/>
            <a:miter lim="800000"/>
            <a:headEnd/>
            <a:tailEnd/>
          </a:ln>
        </p:spPr>
        <p:txBody>
          <a:bodyPr lIns="92075" tIns="46038" rIns="92075" bIns="46038">
            <a:spAutoFit/>
          </a:bodyPr>
          <a:lstStyle/>
          <a:p>
            <a:pPr algn="l">
              <a:spcBef>
                <a:spcPct val="50000"/>
              </a:spcBef>
            </a:pPr>
            <a:r>
              <a:rPr lang="zh-CN" altLang="en-US" dirty="0">
                <a:latin typeface="Arial" charset="0"/>
              </a:rPr>
              <a:t>	</a:t>
            </a:r>
            <a:r>
              <a:rPr lang="en-US" altLang="zh-CN" sz="2000" dirty="0">
                <a:latin typeface="Arial" charset="0"/>
              </a:rPr>
              <a:t>variables:  A = 1,B = 1, C = 1</a:t>
            </a:r>
            <a:br>
              <a:rPr lang="en-US" altLang="zh-CN" sz="2000" dirty="0">
                <a:latin typeface="Arial" charset="0"/>
              </a:rPr>
            </a:br>
            <a:r>
              <a:rPr lang="en-US" altLang="zh-CN" sz="2000" dirty="0">
                <a:latin typeface="Arial" charset="0"/>
              </a:rPr>
              <a:t>#pragma </a:t>
            </a:r>
            <a:r>
              <a:rPr lang="en-US" altLang="zh-CN" sz="2000" dirty="0" err="1">
                <a:latin typeface="Arial" charset="0"/>
              </a:rPr>
              <a:t>omp</a:t>
            </a:r>
            <a:r>
              <a:rPr lang="en-US" altLang="zh-CN" sz="2000" dirty="0">
                <a:latin typeface="Arial" charset="0"/>
              </a:rPr>
              <a:t> parallel private(B)  </a:t>
            </a:r>
            <a:r>
              <a:rPr lang="en-US" altLang="zh-CN" sz="2000" dirty="0" err="1">
                <a:latin typeface="Arial" charset="0"/>
              </a:rPr>
              <a:t>firstprivate</a:t>
            </a:r>
            <a:r>
              <a:rPr lang="en-US" altLang="zh-CN" sz="2000" dirty="0">
                <a:latin typeface="Arial" charset="0"/>
              </a:rPr>
              <a:t>(C)</a:t>
            </a:r>
          </a:p>
        </p:txBody>
      </p:sp>
      <p:sp>
        <p:nvSpPr>
          <p:cNvPr id="3177477" name="Rectangle 5"/>
          <p:cNvSpPr>
            <a:spLocks noChangeArrowheads="1"/>
          </p:cNvSpPr>
          <p:nvPr/>
        </p:nvSpPr>
        <p:spPr bwMode="auto">
          <a:xfrm>
            <a:off x="1905000" y="3657600"/>
            <a:ext cx="8077200" cy="2819400"/>
          </a:xfrm>
          <a:prstGeom prst="rect">
            <a:avLst/>
          </a:prstGeom>
          <a:noFill/>
          <a:ln w="28575">
            <a:solidFill>
              <a:schemeClr val="folHlink"/>
            </a:solidFill>
            <a:miter lim="800000"/>
            <a:headEnd/>
            <a:tailEnd/>
          </a:ln>
        </p:spPr>
        <p:txBody>
          <a:bodyPr lIns="92075" tIns="46038" rIns="92075" bIns="46038"/>
          <a:lstStyle/>
          <a:p>
            <a:pPr marL="285750" indent="-285750">
              <a:lnSpc>
                <a:spcPct val="94000"/>
              </a:lnSpc>
              <a:spcBef>
                <a:spcPct val="30000"/>
              </a:spcBef>
              <a:buClr>
                <a:schemeClr val="tx2"/>
              </a:buClr>
              <a:buSzPct val="75000"/>
            </a:pPr>
            <a:r>
              <a:rPr lang="en-US" altLang="zh-CN" sz="2000" dirty="0">
                <a:latin typeface="Arial" charset="0"/>
              </a:rPr>
              <a:t>Inside this parallel region ...</a:t>
            </a:r>
          </a:p>
          <a:p>
            <a:pPr marL="685800" lvl="1" indent="-228600">
              <a:lnSpc>
                <a:spcPct val="94000"/>
              </a:lnSpc>
              <a:spcBef>
                <a:spcPct val="30000"/>
              </a:spcBef>
              <a:buClr>
                <a:schemeClr val="tx2"/>
              </a:buClr>
              <a:buSzPct val="75000"/>
              <a:buFont typeface="Wingdings" pitchFamily="2" charset="2"/>
              <a:buChar char="l"/>
            </a:pPr>
            <a:r>
              <a:rPr lang="en-US" altLang="zh-CN" dirty="0">
                <a:latin typeface="Arial" charset="0"/>
              </a:rPr>
              <a:t>“A” is shared by all threads; equals 1</a:t>
            </a:r>
          </a:p>
          <a:p>
            <a:pPr marL="685800" lvl="1" indent="-228600">
              <a:lnSpc>
                <a:spcPct val="94000"/>
              </a:lnSpc>
              <a:spcBef>
                <a:spcPct val="30000"/>
              </a:spcBef>
              <a:buClr>
                <a:schemeClr val="tx2"/>
              </a:buClr>
              <a:buSzPct val="75000"/>
              <a:buFont typeface="Wingdings" pitchFamily="2" charset="2"/>
              <a:buChar char="l"/>
            </a:pPr>
            <a:r>
              <a:rPr lang="en-US" altLang="zh-CN" dirty="0">
                <a:latin typeface="Arial" charset="0"/>
              </a:rPr>
              <a:t>“B” and “C” are private to each thread.</a:t>
            </a:r>
          </a:p>
          <a:p>
            <a:pPr marL="1600200" lvl="3" indent="-228600">
              <a:lnSpc>
                <a:spcPct val="93000"/>
              </a:lnSpc>
              <a:spcBef>
                <a:spcPct val="30000"/>
              </a:spcBef>
              <a:buClr>
                <a:schemeClr val="tx2"/>
              </a:buClr>
              <a:buFontTx/>
              <a:buChar char="–"/>
            </a:pPr>
            <a:r>
              <a:rPr lang="en-US" altLang="zh-CN" dirty="0">
                <a:latin typeface="Arial" charset="0"/>
              </a:rPr>
              <a:t>B’s initial value is undefined</a:t>
            </a:r>
          </a:p>
          <a:p>
            <a:pPr marL="1600200" lvl="3" indent="-228600">
              <a:lnSpc>
                <a:spcPct val="93000"/>
              </a:lnSpc>
              <a:spcBef>
                <a:spcPct val="30000"/>
              </a:spcBef>
              <a:buClr>
                <a:schemeClr val="tx2"/>
              </a:buClr>
              <a:buFontTx/>
              <a:buChar char="–"/>
            </a:pPr>
            <a:r>
              <a:rPr lang="en-US" altLang="zh-CN" dirty="0">
                <a:latin typeface="Arial" charset="0"/>
              </a:rPr>
              <a:t>C’s initial value equals  1</a:t>
            </a:r>
          </a:p>
          <a:p>
            <a:pPr marL="285750" indent="-285750">
              <a:lnSpc>
                <a:spcPct val="93000"/>
              </a:lnSpc>
              <a:spcBef>
                <a:spcPct val="30000"/>
              </a:spcBef>
              <a:buClr>
                <a:schemeClr val="tx2"/>
              </a:buClr>
              <a:buSzPct val="75000"/>
            </a:pPr>
            <a:r>
              <a:rPr lang="en-US" altLang="zh-CN" sz="2000" dirty="0">
                <a:latin typeface="Arial" charset="0"/>
              </a:rPr>
              <a:t>Following the parallel region ...</a:t>
            </a:r>
          </a:p>
          <a:p>
            <a:pPr marL="685800" lvl="1" indent="-228600">
              <a:lnSpc>
                <a:spcPct val="93000"/>
              </a:lnSpc>
              <a:spcBef>
                <a:spcPct val="30000"/>
              </a:spcBef>
              <a:buClr>
                <a:schemeClr val="tx2"/>
              </a:buClr>
              <a:buSzPct val="75000"/>
              <a:buFont typeface="Wingdings" pitchFamily="2" charset="2"/>
              <a:buChar char="l"/>
            </a:pPr>
            <a:r>
              <a:rPr lang="en-US" altLang="zh-CN" dirty="0">
                <a:latin typeface="Arial" charset="0"/>
              </a:rPr>
              <a:t>B and C revert to their original values of 1</a:t>
            </a:r>
          </a:p>
          <a:p>
            <a:pPr marL="685800" lvl="1" indent="-228600">
              <a:lnSpc>
                <a:spcPct val="93000"/>
              </a:lnSpc>
              <a:spcBef>
                <a:spcPct val="30000"/>
              </a:spcBef>
              <a:buClr>
                <a:schemeClr val="tx2"/>
              </a:buClr>
              <a:buSzPct val="75000"/>
              <a:buFont typeface="Wingdings" pitchFamily="2" charset="2"/>
              <a:buChar char="l"/>
            </a:pPr>
            <a:r>
              <a:rPr lang="en-US" altLang="zh-CN" dirty="0">
                <a:latin typeface="Arial" charset="0"/>
              </a:rPr>
              <a:t>A is either 1 or the value  it was set to inside the parallel region</a:t>
            </a:r>
          </a:p>
        </p:txBody>
      </p:sp>
    </p:spTree>
    <p:extLst>
      <p:ext uri="{BB962C8B-B14F-4D97-AF65-F5344CB8AC3E}">
        <p14:creationId xmlns:p14="http://schemas.microsoft.com/office/powerpoint/2010/main" val="165906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7477"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a:xfrm>
            <a:off x="10270743" y="6547125"/>
            <a:ext cx="1905000" cy="310875"/>
          </a:xfrm>
        </p:spPr>
        <p:txBody>
          <a:bodyPr/>
          <a:lstStyle/>
          <a:p>
            <a:pPr algn="r">
              <a:defRPr/>
            </a:pPr>
            <a:fld id="{BC62FE24-8AE4-4147-8190-4BAA9F82DC30}" type="slidenum">
              <a:rPr lang="zh-CN" altLang="en-US" sz="1200"/>
              <a:pPr algn="r">
                <a:defRPr/>
              </a:pPr>
              <a:t>68</a:t>
            </a:fld>
            <a:endParaRPr lang="en-US" altLang="zh-CN" sz="1200" dirty="0"/>
          </a:p>
        </p:txBody>
      </p:sp>
      <p:sp>
        <p:nvSpPr>
          <p:cNvPr id="68611" name="Rectangle 2"/>
          <p:cNvSpPr>
            <a:spLocks noGrp="1" noChangeArrowheads="1"/>
          </p:cNvSpPr>
          <p:nvPr>
            <p:ph type="title"/>
          </p:nvPr>
        </p:nvSpPr>
        <p:spPr>
          <a:xfrm>
            <a:off x="228600" y="-52431"/>
            <a:ext cx="8237538" cy="889000"/>
          </a:xfrm>
          <a:noFill/>
        </p:spPr>
        <p:txBody>
          <a:bodyPr vert="horz" wrap="square" lIns="90488" tIns="44450" rIns="90488" bIns="44450" numCol="1" anchor="b" anchorCtr="0" compatLnSpc="1">
            <a:prstTxWarp prst="textNoShape">
              <a:avLst/>
            </a:prstTxWarp>
          </a:bodyPr>
          <a:lstStyle/>
          <a:p>
            <a:pPr eaLnBrk="1" hangingPunct="1">
              <a:lnSpc>
                <a:spcPct val="89000"/>
              </a:lnSpc>
            </a:pPr>
            <a:r>
              <a:rPr lang="en-US" altLang="zh-CN" dirty="0">
                <a:ea typeface="SimSun" pitchFamily="2" charset="-122"/>
              </a:rPr>
              <a:t>Data Sharing: Default clause</a:t>
            </a:r>
          </a:p>
        </p:txBody>
      </p:sp>
      <p:sp>
        <p:nvSpPr>
          <p:cNvPr id="68612" name="Rectangle 3"/>
          <p:cNvSpPr>
            <a:spLocks noChangeArrowheads="1"/>
          </p:cNvSpPr>
          <p:nvPr/>
        </p:nvSpPr>
        <p:spPr bwMode="auto">
          <a:xfrm>
            <a:off x="6096001" y="2057401"/>
            <a:ext cx="3967163" cy="4284663"/>
          </a:xfrm>
          <a:prstGeom prst="rect">
            <a:avLst/>
          </a:prstGeom>
          <a:noFill/>
          <a:ln w="9525">
            <a:noFill/>
            <a:miter lim="800000"/>
            <a:headEnd/>
            <a:tailEnd/>
          </a:ln>
        </p:spPr>
        <p:txBody>
          <a:bodyPr lIns="90488" tIns="44450" rIns="90488" bIns="44450"/>
          <a:lstStyle/>
          <a:p>
            <a:pPr marL="342900" indent="-342900">
              <a:lnSpc>
                <a:spcPct val="80000"/>
              </a:lnSpc>
              <a:spcBef>
                <a:spcPct val="20000"/>
              </a:spcBef>
            </a:pPr>
            <a:endParaRPr lang="zh-CN" altLang="en-US">
              <a:latin typeface="Arial" charset="0"/>
            </a:endParaRPr>
          </a:p>
        </p:txBody>
      </p:sp>
      <p:sp>
        <p:nvSpPr>
          <p:cNvPr id="68613" name="Rectangle 4"/>
          <p:cNvSpPr>
            <a:spLocks noGrp="1" noChangeArrowheads="1"/>
          </p:cNvSpPr>
          <p:nvPr>
            <p:ph type="body" sz="half" idx="1"/>
          </p:nvPr>
        </p:nvSpPr>
        <p:spPr>
          <a:xfrm>
            <a:off x="228600" y="899436"/>
            <a:ext cx="10302241" cy="2529564"/>
          </a:xfrm>
          <a:noFill/>
        </p:spPr>
        <p:txBody>
          <a:bodyPr vert="horz" wrap="square" lIns="90488" tIns="44450" rIns="90488" bIns="44450" numCol="1" anchor="t" anchorCtr="0" compatLnSpc="1">
            <a:prstTxWarp prst="textNoShape">
              <a:avLst/>
            </a:prstTxWarp>
          </a:bodyPr>
          <a:lstStyle/>
          <a:p>
            <a:pPr eaLnBrk="1" hangingPunct="1">
              <a:lnSpc>
                <a:spcPct val="94000"/>
              </a:lnSpc>
            </a:pPr>
            <a:r>
              <a:rPr lang="en-US" altLang="zh-CN" sz="2000" b="1" dirty="0">
                <a:solidFill>
                  <a:srgbClr val="800000"/>
                </a:solidFill>
                <a:latin typeface="Times New Roman" pitchFamily="18" charset="0"/>
                <a:ea typeface="SimSun" pitchFamily="2" charset="-122"/>
              </a:rPr>
              <a:t>default(none)</a:t>
            </a:r>
            <a:r>
              <a:rPr lang="en-US" altLang="zh-CN" sz="2000" i="1" dirty="0">
                <a:ea typeface="SimSun" pitchFamily="2" charset="-122"/>
              </a:rPr>
              <a:t>:</a:t>
            </a:r>
            <a:r>
              <a:rPr lang="en-US" altLang="zh-CN" sz="2000" dirty="0">
                <a:latin typeface="Courier" pitchFamily="49" charset="0"/>
                <a:ea typeface="SimSun" pitchFamily="2" charset="-122"/>
              </a:rPr>
              <a:t> Forces you to define the</a:t>
            </a:r>
            <a:r>
              <a:rPr lang="en-US" altLang="zh-CN" sz="2000" dirty="0">
                <a:ea typeface="SimSun" pitchFamily="2" charset="-122"/>
              </a:rPr>
              <a:t> storage attributes for variables that appear inside the static extent of the construct </a:t>
            </a:r>
            <a:r>
              <a:rPr lang="mr-IN" altLang="zh-CN" sz="2000" dirty="0">
                <a:ea typeface="SimSun" pitchFamily="2" charset="-122"/>
              </a:rPr>
              <a:t>…</a:t>
            </a:r>
            <a:r>
              <a:rPr lang="en-US" altLang="zh-CN" sz="2000" dirty="0">
                <a:ea typeface="SimSun" pitchFamily="2" charset="-122"/>
              </a:rPr>
              <a:t> if you fail the compiler will complain.   Good programming practice!</a:t>
            </a:r>
          </a:p>
          <a:p>
            <a:pPr eaLnBrk="1" hangingPunct="1">
              <a:lnSpc>
                <a:spcPct val="94000"/>
              </a:lnSpc>
            </a:pPr>
            <a:r>
              <a:rPr lang="en-US" altLang="zh-CN" sz="2000" dirty="0">
                <a:ea typeface="SimSun" pitchFamily="2" charset="-122"/>
              </a:rPr>
              <a:t>You can put the default clause on parallel and parallel + workshare constructs. </a:t>
            </a:r>
          </a:p>
        </p:txBody>
      </p:sp>
      <p:sp>
        <p:nvSpPr>
          <p:cNvPr id="2" name="TextBox 1"/>
          <p:cNvSpPr txBox="1"/>
          <p:nvPr/>
        </p:nvSpPr>
        <p:spPr>
          <a:xfrm>
            <a:off x="1865461" y="6121428"/>
            <a:ext cx="8197703" cy="646331"/>
          </a:xfrm>
          <a:prstGeom prst="rect">
            <a:avLst/>
          </a:prstGeom>
          <a:noFill/>
          <a:ln w="31750">
            <a:solidFill>
              <a:srgbClr val="0070C0"/>
            </a:solidFill>
          </a:ln>
        </p:spPr>
        <p:txBody>
          <a:bodyPr wrap="square" rtlCol="0">
            <a:spAutoFit/>
          </a:bodyPr>
          <a:lstStyle/>
          <a:p>
            <a:pPr algn="ctr"/>
            <a:r>
              <a:rPr lang="en-US" dirty="0"/>
              <a:t>The full </a:t>
            </a:r>
            <a:r>
              <a:rPr lang="en-US" dirty="0" err="1"/>
              <a:t>OpenMP</a:t>
            </a:r>
            <a:r>
              <a:rPr lang="en-US" dirty="0"/>
              <a:t> specification has other versions of the default clause, but they are not used very often so we skip them in the common core</a:t>
            </a:r>
          </a:p>
        </p:txBody>
      </p:sp>
      <p:sp>
        <p:nvSpPr>
          <p:cNvPr id="3" name="TextBox 2"/>
          <p:cNvSpPr txBox="1"/>
          <p:nvPr/>
        </p:nvSpPr>
        <p:spPr>
          <a:xfrm>
            <a:off x="3457301" y="2627283"/>
            <a:ext cx="6077035" cy="3139321"/>
          </a:xfrm>
          <a:prstGeom prst="rect">
            <a:avLst/>
          </a:prstGeom>
          <a:noFill/>
          <a:ln w="34925">
            <a:solidFill>
              <a:srgbClr val="0070C0"/>
            </a:solidFill>
          </a:ln>
        </p:spPr>
        <p:txBody>
          <a:bodyPr wrap="square" rtlCol="0">
            <a:spAutoFit/>
          </a:bodyPr>
          <a:lstStyle/>
          <a:p>
            <a:r>
              <a:rPr lang="en-US" dirty="0"/>
              <a:t>#include &lt;</a:t>
            </a:r>
            <a:r>
              <a:rPr lang="en-US" dirty="0" err="1"/>
              <a:t>omp.h</a:t>
            </a:r>
            <a:r>
              <a:rPr lang="en-US" dirty="0"/>
              <a:t>&gt;</a:t>
            </a:r>
          </a:p>
          <a:p>
            <a:r>
              <a:rPr lang="en-US" dirty="0" err="1"/>
              <a:t>int</a:t>
            </a:r>
            <a:r>
              <a:rPr lang="en-US" dirty="0"/>
              <a:t> main()</a:t>
            </a:r>
          </a:p>
          <a:p>
            <a:r>
              <a:rPr lang="en-US" dirty="0"/>
              <a:t>{</a:t>
            </a:r>
          </a:p>
          <a:p>
            <a:r>
              <a:rPr lang="en-US" dirty="0"/>
              <a:t>     </a:t>
            </a:r>
            <a:r>
              <a:rPr lang="en-US" dirty="0" err="1"/>
              <a:t>int</a:t>
            </a:r>
            <a:r>
              <a:rPr lang="en-US" dirty="0"/>
              <a:t> </a:t>
            </a:r>
            <a:r>
              <a:rPr lang="en-US" dirty="0" err="1"/>
              <a:t>i</a:t>
            </a:r>
            <a:r>
              <a:rPr lang="en-US" dirty="0"/>
              <a:t>, j=5;      double x=1.0, y=42.0;</a:t>
            </a:r>
          </a:p>
          <a:p>
            <a:r>
              <a:rPr lang="en-US" dirty="0"/>
              <a:t>     #pragma </a:t>
            </a:r>
            <a:r>
              <a:rPr lang="en-US" dirty="0" err="1"/>
              <a:t>omp</a:t>
            </a:r>
            <a:r>
              <a:rPr lang="en-US" dirty="0"/>
              <a:t> parallel for default(none) reduction(*:x)</a:t>
            </a:r>
          </a:p>
          <a:p>
            <a:r>
              <a:rPr lang="en-US" dirty="0"/>
              <a:t>     for (</a:t>
            </a:r>
            <a:r>
              <a:rPr lang="en-US" dirty="0" err="1"/>
              <a:t>i</a:t>
            </a:r>
            <a:r>
              <a:rPr lang="en-US" dirty="0"/>
              <a:t>=0;i&lt;</a:t>
            </a:r>
            <a:r>
              <a:rPr lang="en-US" dirty="0" err="1"/>
              <a:t>N;i</a:t>
            </a:r>
            <a:r>
              <a:rPr lang="en-US" dirty="0"/>
              <a:t>++){</a:t>
            </a:r>
          </a:p>
          <a:p>
            <a:r>
              <a:rPr lang="en-US" dirty="0"/>
              <a:t>         for(j=0; j&lt;3; </a:t>
            </a:r>
            <a:r>
              <a:rPr lang="en-US" dirty="0" err="1"/>
              <a:t>j++</a:t>
            </a:r>
            <a:r>
              <a:rPr lang="en-US" dirty="0"/>
              <a:t>)</a:t>
            </a:r>
          </a:p>
          <a:p>
            <a:r>
              <a:rPr lang="en-US" dirty="0"/>
              <a:t>               x+= </a:t>
            </a:r>
            <a:r>
              <a:rPr lang="en-US" dirty="0" err="1"/>
              <a:t>foobar</a:t>
            </a:r>
            <a:r>
              <a:rPr lang="en-US" dirty="0"/>
              <a:t>(</a:t>
            </a:r>
            <a:r>
              <a:rPr lang="en-US" dirty="0" err="1"/>
              <a:t>i</a:t>
            </a:r>
            <a:r>
              <a:rPr lang="en-US" dirty="0"/>
              <a:t>, j, y);</a:t>
            </a:r>
          </a:p>
          <a:p>
            <a:r>
              <a:rPr lang="en-US" dirty="0"/>
              <a:t>     }</a:t>
            </a:r>
          </a:p>
          <a:p>
            <a:r>
              <a:rPr lang="en-US" dirty="0"/>
              <a:t>     </a:t>
            </a:r>
            <a:r>
              <a:rPr lang="en-US" dirty="0" err="1"/>
              <a:t>printf</a:t>
            </a:r>
            <a:r>
              <a:rPr lang="en-US" dirty="0"/>
              <a:t>(“ x is %f\n”,(float)x);</a:t>
            </a:r>
          </a:p>
          <a:p>
            <a:r>
              <a:rPr lang="en-US" dirty="0"/>
              <a:t>}</a:t>
            </a:r>
          </a:p>
        </p:txBody>
      </p:sp>
      <p:sp>
        <p:nvSpPr>
          <p:cNvPr id="4" name="Left Brace 3"/>
          <p:cNvSpPr/>
          <p:nvPr/>
        </p:nvSpPr>
        <p:spPr bwMode="auto">
          <a:xfrm>
            <a:off x="3284220" y="3838485"/>
            <a:ext cx="485478" cy="354925"/>
          </a:xfrm>
          <a:prstGeom prst="leftBrace">
            <a:avLst/>
          </a:prstGeom>
          <a:no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sp>
        <p:nvSpPr>
          <p:cNvPr id="5" name="TextBox 4"/>
          <p:cNvSpPr txBox="1"/>
          <p:nvPr/>
        </p:nvSpPr>
        <p:spPr>
          <a:xfrm>
            <a:off x="1698498" y="3593362"/>
            <a:ext cx="1665733" cy="1600438"/>
          </a:xfrm>
          <a:prstGeom prst="rect">
            <a:avLst/>
          </a:prstGeom>
          <a:noFill/>
        </p:spPr>
        <p:txBody>
          <a:bodyPr wrap="square" rtlCol="0">
            <a:spAutoFit/>
          </a:bodyPr>
          <a:lstStyle/>
          <a:p>
            <a:pPr algn="ctr"/>
            <a:r>
              <a:rPr lang="en-US" sz="1600" dirty="0"/>
              <a:t>The static extent is the code in the compilation unit </a:t>
            </a:r>
            <a:r>
              <a:rPr lang="en-US" sz="1600"/>
              <a:t>that contains the </a:t>
            </a:r>
            <a:r>
              <a:rPr lang="en-US" sz="1600" dirty="0"/>
              <a:t>construct</a:t>
            </a:r>
            <a:r>
              <a:rPr lang="en-US" dirty="0"/>
              <a:t>.</a:t>
            </a:r>
          </a:p>
        </p:txBody>
      </p:sp>
      <p:sp>
        <p:nvSpPr>
          <p:cNvPr id="7" name="TextBox 6"/>
          <p:cNvSpPr txBox="1"/>
          <p:nvPr/>
        </p:nvSpPr>
        <p:spPr>
          <a:xfrm>
            <a:off x="7181850" y="4393582"/>
            <a:ext cx="2160270" cy="1169551"/>
          </a:xfrm>
          <a:prstGeom prst="rect">
            <a:avLst/>
          </a:prstGeom>
          <a:solidFill>
            <a:srgbClr val="FDFCFF"/>
          </a:solidFill>
          <a:ln>
            <a:solidFill>
              <a:srgbClr val="002060"/>
            </a:solidFill>
          </a:ln>
        </p:spPr>
        <p:txBody>
          <a:bodyPr wrap="square" rtlCol="0">
            <a:spAutoFit/>
          </a:bodyPr>
          <a:lstStyle/>
          <a:p>
            <a:pPr algn="ctr"/>
            <a:r>
              <a:rPr lang="en-US" sz="1400" dirty="0"/>
              <a:t>The compiler would complain about j and y, which is important since you don’t want j to be shared</a:t>
            </a:r>
          </a:p>
        </p:txBody>
      </p:sp>
    </p:spTree>
    <p:extLst>
      <p:ext uri="{BB962C8B-B14F-4D97-AF65-F5344CB8AC3E}">
        <p14:creationId xmlns:p14="http://schemas.microsoft.com/office/powerpoint/2010/main" val="48718983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F59FE093-A932-44B4-B25C-5197B9B69A27}" type="slidenum">
              <a:rPr lang="zh-CN" altLang="en-US"/>
              <a:pPr>
                <a:defRPr/>
              </a:pPr>
              <a:t>69</a:t>
            </a:fld>
            <a:endParaRPr lang="en-US" altLang="zh-CN"/>
          </a:p>
        </p:txBody>
      </p:sp>
      <p:sp>
        <p:nvSpPr>
          <p:cNvPr id="71683" name="Rectangle 2"/>
          <p:cNvSpPr>
            <a:spLocks noGrp="1" noChangeArrowheads="1"/>
          </p:cNvSpPr>
          <p:nvPr>
            <p:ph type="title"/>
          </p:nvPr>
        </p:nvSpPr>
        <p:spPr/>
        <p:txBody>
          <a:bodyPr/>
          <a:lstStyle/>
          <a:p>
            <a:pPr eaLnBrk="1" hangingPunct="1"/>
            <a:r>
              <a:rPr lang="en-US" dirty="0"/>
              <a:t>Exercise: Mandelbrot set area</a:t>
            </a:r>
          </a:p>
        </p:txBody>
      </p:sp>
      <p:sp>
        <p:nvSpPr>
          <p:cNvPr id="71684" name="Rectangle 3"/>
          <p:cNvSpPr>
            <a:spLocks noGrp="1" noChangeArrowheads="1"/>
          </p:cNvSpPr>
          <p:nvPr>
            <p:ph type="body" idx="1"/>
          </p:nvPr>
        </p:nvSpPr>
        <p:spPr>
          <a:xfrm>
            <a:off x="228600" y="1260874"/>
            <a:ext cx="11319933" cy="4819650"/>
          </a:xfrm>
        </p:spPr>
        <p:txBody>
          <a:bodyPr/>
          <a:lstStyle/>
          <a:p>
            <a:pPr eaLnBrk="1" hangingPunct="1"/>
            <a:r>
              <a:rPr lang="en-GB" dirty="0"/>
              <a:t>The supplied program (</a:t>
            </a:r>
            <a:r>
              <a:rPr lang="en-GB" dirty="0" err="1"/>
              <a:t>mandel.c</a:t>
            </a:r>
            <a:r>
              <a:rPr lang="en-GB" dirty="0"/>
              <a:t>) computes the area of a Mandelbrot set. </a:t>
            </a:r>
          </a:p>
          <a:p>
            <a:pPr lvl="5"/>
            <a:endParaRPr lang="en-GB" dirty="0"/>
          </a:p>
          <a:p>
            <a:pPr eaLnBrk="1" hangingPunct="1"/>
            <a:r>
              <a:rPr lang="en-GB" dirty="0"/>
              <a:t>The program has been parallelized with OpenMP, but we were lazy and didn’t do it right.</a:t>
            </a:r>
          </a:p>
          <a:p>
            <a:pPr lvl="6"/>
            <a:endParaRPr lang="en-GB" dirty="0"/>
          </a:p>
          <a:p>
            <a:pPr eaLnBrk="1" hangingPunct="1">
              <a:lnSpc>
                <a:spcPct val="83000"/>
              </a:lnSpc>
            </a:pPr>
            <a:r>
              <a:rPr lang="en-GB" dirty="0"/>
              <a:t>Find and fix the errors (hint … the problem is with the data environment). </a:t>
            </a:r>
          </a:p>
          <a:p>
            <a:pPr lvl="8">
              <a:lnSpc>
                <a:spcPct val="83000"/>
              </a:lnSpc>
            </a:pPr>
            <a:endParaRPr lang="en-GB" dirty="0"/>
          </a:p>
          <a:p>
            <a:pPr eaLnBrk="1" hangingPunct="1">
              <a:lnSpc>
                <a:spcPct val="83000"/>
              </a:lnSpc>
            </a:pPr>
            <a:r>
              <a:rPr lang="en-GB" dirty="0"/>
              <a:t>Once you have a working version,  try to optimize the program.</a:t>
            </a:r>
          </a:p>
          <a:p>
            <a:pPr lvl="1" eaLnBrk="1" hangingPunct="1">
              <a:lnSpc>
                <a:spcPct val="83000"/>
              </a:lnSpc>
            </a:pPr>
            <a:r>
              <a:rPr lang="en-GB" dirty="0"/>
              <a:t>Try different schedules on the parallel loop.</a:t>
            </a:r>
          </a:p>
          <a:p>
            <a:pPr lvl="1" eaLnBrk="1" hangingPunct="1">
              <a:lnSpc>
                <a:spcPct val="83000"/>
              </a:lnSpc>
            </a:pPr>
            <a:r>
              <a:rPr lang="en-GB" dirty="0"/>
              <a:t>Try different mechanisms to support mutual exclusion … do the efficiencies change?</a:t>
            </a:r>
          </a:p>
        </p:txBody>
      </p:sp>
      <p:sp>
        <p:nvSpPr>
          <p:cNvPr id="2" name="TextBox 1">
            <a:extLst>
              <a:ext uri="{FF2B5EF4-FFF2-40B4-BE49-F238E27FC236}">
                <a16:creationId xmlns:a16="http://schemas.microsoft.com/office/drawing/2014/main" id="{059D78B9-B994-5D47-A1C9-B2171607FD30}"/>
              </a:ext>
            </a:extLst>
          </p:cNvPr>
          <p:cNvSpPr txBox="1"/>
          <p:nvPr/>
        </p:nvSpPr>
        <p:spPr>
          <a:xfrm>
            <a:off x="1875904" y="6400800"/>
            <a:ext cx="7769412" cy="304800"/>
          </a:xfrm>
          <a:prstGeom prst="rect">
            <a:avLst/>
          </a:prstGeom>
          <a:noFill/>
        </p:spPr>
        <p:txBody>
          <a:bodyPr wrap="square" rtlCol="0">
            <a:spAutoFit/>
          </a:bodyPr>
          <a:lstStyle/>
          <a:p>
            <a:r>
              <a:rPr lang="en-US" sz="1400" dirty="0"/>
              <a:t>This exercises come from Mark Bull of EPCC (at University of Edinburgh)</a:t>
            </a:r>
          </a:p>
        </p:txBody>
      </p:sp>
    </p:spTree>
    <p:extLst>
      <p:ext uri="{BB962C8B-B14F-4D97-AF65-F5344CB8AC3E}">
        <p14:creationId xmlns:p14="http://schemas.microsoft.com/office/powerpoint/2010/main" val="18973482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AC7D-A97F-9E48-8891-6E438056F02A}"/>
              </a:ext>
            </a:extLst>
          </p:cNvPr>
          <p:cNvSpPr>
            <a:spLocks noGrp="1"/>
          </p:cNvSpPr>
          <p:nvPr>
            <p:ph type="title"/>
          </p:nvPr>
        </p:nvSpPr>
        <p:spPr/>
        <p:txBody>
          <a:bodyPr/>
          <a:lstStyle/>
          <a:p>
            <a:r>
              <a:rPr lang="en-US" dirty="0"/>
              <a:t>Cori Training Account and Exercises</a:t>
            </a:r>
          </a:p>
        </p:txBody>
      </p:sp>
      <p:sp>
        <p:nvSpPr>
          <p:cNvPr id="3" name="Content Placeholder 2">
            <a:extLst>
              <a:ext uri="{FF2B5EF4-FFF2-40B4-BE49-F238E27FC236}">
                <a16:creationId xmlns:a16="http://schemas.microsoft.com/office/drawing/2014/main" id="{D36C0AD1-EE26-4442-8BE9-91596F2E2A9E}"/>
              </a:ext>
            </a:extLst>
          </p:cNvPr>
          <p:cNvSpPr>
            <a:spLocks noGrp="1"/>
          </p:cNvSpPr>
          <p:nvPr>
            <p:ph idx="1"/>
          </p:nvPr>
        </p:nvSpPr>
        <p:spPr>
          <a:xfrm>
            <a:off x="442557" y="770282"/>
            <a:ext cx="11078884" cy="5895630"/>
          </a:xfrm>
        </p:spPr>
        <p:txBody>
          <a:bodyPr/>
          <a:lstStyle/>
          <a:p>
            <a:pPr marL="0" indent="0">
              <a:buNone/>
            </a:pPr>
            <a:endParaRPr lang="en-US" sz="1500" dirty="0"/>
          </a:p>
          <a:p>
            <a:pPr>
              <a:buFont typeface="Arial" panose="020B0604020202020204" pitchFamily="34" charset="0"/>
              <a:buChar char="•"/>
            </a:pPr>
            <a:r>
              <a:rPr lang="en-US" sz="2000" dirty="0"/>
              <a:t>Apply for a NERSC Cori training account </a:t>
            </a:r>
          </a:p>
          <a:p>
            <a:pPr lvl="1">
              <a:buFont typeface="Arial" panose="020B0604020202020204" pitchFamily="34" charset="0"/>
              <a:buChar char="•"/>
            </a:pPr>
            <a:r>
              <a:rPr lang="en-US" dirty="0"/>
              <a:t>via </a:t>
            </a:r>
            <a:r>
              <a:rPr lang="en-US" dirty="0">
                <a:hlinkClick r:id="rId2"/>
              </a:rPr>
              <a:t>ttps://iris.nersc.gov/train</a:t>
            </a:r>
            <a:r>
              <a:rPr lang="en-US" dirty="0"/>
              <a:t>, use 4-letter code “</a:t>
            </a:r>
            <a:r>
              <a:rPr lang="en-US" dirty="0" err="1"/>
              <a:t>erkE</a:t>
            </a:r>
            <a:r>
              <a:rPr lang="en-US" dirty="0"/>
              <a:t>”, valid Nov 11-19, 2021</a:t>
            </a:r>
          </a:p>
          <a:p>
            <a:pPr lvl="1">
              <a:buFont typeface="Arial" panose="020B0604020202020204" pitchFamily="34" charset="0"/>
              <a:buChar char="•"/>
            </a:pPr>
            <a:endParaRPr lang="en-US" dirty="0"/>
          </a:p>
          <a:p>
            <a:pPr>
              <a:buFont typeface="Arial" panose="020B0604020202020204" pitchFamily="34" charset="0"/>
              <a:buChar char="•"/>
            </a:pPr>
            <a:r>
              <a:rPr lang="en-US" sz="2000" dirty="0"/>
              <a:t>Access Cori via SSH</a:t>
            </a:r>
          </a:p>
          <a:p>
            <a:pPr marL="254794" lvl="1" indent="0">
              <a:buNone/>
            </a:pPr>
            <a:r>
              <a:rPr lang="en-US" dirty="0"/>
              <a:t>% </a:t>
            </a:r>
            <a:r>
              <a:rPr lang="en-US" dirty="0" err="1"/>
              <a:t>ssh</a:t>
            </a:r>
            <a:r>
              <a:rPr lang="en-US" dirty="0"/>
              <a:t> </a:t>
            </a:r>
            <a:r>
              <a:rPr lang="en-US" dirty="0">
                <a:hlinkClick r:id="rId3"/>
              </a:rPr>
              <a:t>trainxxx@cori.nersc.gov</a:t>
            </a:r>
            <a:endParaRPr lang="en-US" dirty="0"/>
          </a:p>
          <a:p>
            <a:pPr marL="254794" lvl="1" indent="0">
              <a:buNone/>
            </a:pPr>
            <a:endParaRPr lang="en-US" dirty="0"/>
          </a:p>
          <a:p>
            <a:pPr>
              <a:buFont typeface="Arial" panose="020B0604020202020204" pitchFamily="34" charset="0"/>
              <a:buChar char="•"/>
            </a:pPr>
            <a:r>
              <a:rPr lang="en-US" sz="2000" dirty="0"/>
              <a:t>Obtain exercises, method 1</a:t>
            </a:r>
          </a:p>
          <a:p>
            <a:pPr marL="254794" lvl="1" indent="0">
              <a:buNone/>
            </a:pPr>
            <a:r>
              <a:rPr lang="en-US" dirty="0"/>
              <a:t>% cd $SCRATCH</a:t>
            </a:r>
          </a:p>
          <a:p>
            <a:pPr marL="254794" lvl="1" indent="0">
              <a:buNone/>
            </a:pPr>
            <a:r>
              <a:rPr lang="en-US" dirty="0"/>
              <a:t>% cp -r /global/</a:t>
            </a:r>
            <a:r>
              <a:rPr lang="en-US" dirty="0" err="1"/>
              <a:t>cfs</a:t>
            </a:r>
            <a:r>
              <a:rPr lang="en-US" dirty="0"/>
              <a:t>/</a:t>
            </a:r>
            <a:r>
              <a:rPr lang="en-US" dirty="0" err="1"/>
              <a:t>cdirs</a:t>
            </a:r>
            <a:r>
              <a:rPr lang="en-US" dirty="0"/>
              <a:t>/training/2021/OpenMP_SC21 . </a:t>
            </a:r>
            <a:r>
              <a:rPr lang="en-US" dirty="0">
                <a:solidFill>
                  <a:schemeClr val="accent5">
                    <a:lumMod val="75000"/>
                  </a:schemeClr>
                </a:solidFill>
              </a:rPr>
              <a:t>     </a:t>
            </a:r>
            <a:r>
              <a:rPr lang="en-US" dirty="0">
                <a:solidFill>
                  <a:srgbClr val="C00000"/>
                </a:solidFill>
              </a:rPr>
              <a:t># notice the last dot</a:t>
            </a:r>
          </a:p>
          <a:p>
            <a:pPr marL="254794" lvl="1" indent="0">
              <a:buNone/>
            </a:pPr>
            <a:r>
              <a:rPr lang="en-US" dirty="0"/>
              <a:t>% cd OpenMP_SC21/C        </a:t>
            </a:r>
            <a:r>
              <a:rPr lang="en-US" dirty="0">
                <a:solidFill>
                  <a:srgbClr val="C00000"/>
                </a:solidFill>
              </a:rPr>
              <a:t># or .../Fortran</a:t>
            </a:r>
            <a:r>
              <a:rPr lang="en-US" dirty="0"/>
              <a:t>	</a:t>
            </a:r>
          </a:p>
          <a:p>
            <a:pPr marL="254794" lvl="1" indent="0">
              <a:buNone/>
            </a:pPr>
            <a:endParaRPr lang="en-US" dirty="0"/>
          </a:p>
          <a:p>
            <a:pPr>
              <a:buFont typeface="Arial" panose="020B0604020202020204" pitchFamily="34" charset="0"/>
              <a:buChar char="•"/>
            </a:pPr>
            <a:r>
              <a:rPr lang="en-US" sz="2000" dirty="0"/>
              <a:t>Obtain exercises, method 2</a:t>
            </a:r>
          </a:p>
          <a:p>
            <a:pPr marL="254794" lvl="1" indent="0">
              <a:buNone/>
            </a:pPr>
            <a:r>
              <a:rPr lang="en-US" dirty="0"/>
              <a:t>% cd $SCRATCH</a:t>
            </a:r>
          </a:p>
          <a:p>
            <a:pPr marL="254794" lvl="1" indent="0">
              <a:buNone/>
            </a:pPr>
            <a:r>
              <a:rPr lang="en-US" dirty="0"/>
              <a:t>% git clone https://</a:t>
            </a:r>
            <a:r>
              <a:rPr lang="en-US" dirty="0" err="1"/>
              <a:t>github.com</a:t>
            </a:r>
            <a:r>
              <a:rPr lang="en-US" dirty="0"/>
              <a:t>/</a:t>
            </a:r>
            <a:r>
              <a:rPr lang="en-US" dirty="0" err="1"/>
              <a:t>tgmattso</a:t>
            </a:r>
            <a:r>
              <a:rPr lang="en-US" dirty="0"/>
              <a:t>/</a:t>
            </a:r>
            <a:r>
              <a:rPr lang="en-US" dirty="0" err="1"/>
              <a:t>OmpCommonCore</a:t>
            </a:r>
            <a:endParaRPr lang="en-US" dirty="0"/>
          </a:p>
          <a:p>
            <a:pPr marL="254794" lvl="1" indent="0">
              <a:buNone/>
            </a:pPr>
            <a:r>
              <a:rPr lang="en-US" dirty="0"/>
              <a:t>% cd </a:t>
            </a:r>
            <a:r>
              <a:rPr lang="en-US" dirty="0" err="1"/>
              <a:t>OmpCommonCore</a:t>
            </a:r>
            <a:r>
              <a:rPr lang="en-US" dirty="0"/>
              <a:t>/Exercises/C        </a:t>
            </a:r>
            <a:r>
              <a:rPr lang="en-US" dirty="0">
                <a:solidFill>
                  <a:srgbClr val="C00000"/>
                </a:solidFill>
              </a:rPr>
              <a:t># or …/Fortran</a:t>
            </a:r>
            <a:endParaRPr lang="en-US" dirty="0"/>
          </a:p>
          <a:p>
            <a:pPr marL="254794" lvl="1" indent="0">
              <a:buNone/>
            </a:pPr>
            <a:endParaRPr lang="en-US" dirty="0"/>
          </a:p>
        </p:txBody>
      </p:sp>
      <p:sp>
        <p:nvSpPr>
          <p:cNvPr id="6" name="Slide Number Placeholder 5">
            <a:extLst>
              <a:ext uri="{FF2B5EF4-FFF2-40B4-BE49-F238E27FC236}">
                <a16:creationId xmlns:a16="http://schemas.microsoft.com/office/drawing/2014/main" id="{4F4E4BC7-26F8-F44B-9165-21DEB960CAA4}"/>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7</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52499521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2846"/>
            <a:ext cx="8496300" cy="781050"/>
          </a:xfrm>
        </p:spPr>
        <p:txBody>
          <a:bodyPr/>
          <a:lstStyle/>
          <a:p>
            <a:r>
              <a:rPr lang="en-US" sz="3200" dirty="0"/>
              <a:t>The Mandelbrot Set  Area Program</a:t>
            </a:r>
          </a:p>
        </p:txBody>
      </p:sp>
      <p:sp>
        <p:nvSpPr>
          <p:cNvPr id="3" name="Content Placeholder 2"/>
          <p:cNvSpPr>
            <a:spLocks noGrp="1"/>
          </p:cNvSpPr>
          <p:nvPr>
            <p:ph idx="1"/>
          </p:nvPr>
        </p:nvSpPr>
        <p:spPr>
          <a:xfrm>
            <a:off x="1600201" y="457200"/>
            <a:ext cx="5353049" cy="6019800"/>
          </a:xfrm>
        </p:spPr>
        <p:txBody>
          <a:bodyPr/>
          <a:lstStyle/>
          <a:p>
            <a:pPr marL="0" indent="0">
              <a:spcBef>
                <a:spcPts val="0"/>
              </a:spcBef>
              <a:buNone/>
            </a:pPr>
            <a:r>
              <a:rPr lang="en-US" sz="1600" dirty="0"/>
              <a:t>#include &lt;</a:t>
            </a:r>
            <a:r>
              <a:rPr lang="en-US" sz="1600" dirty="0" err="1"/>
              <a:t>omp.h</a:t>
            </a:r>
            <a:r>
              <a:rPr lang="en-US" sz="1600" dirty="0"/>
              <a:t>&gt;</a:t>
            </a:r>
          </a:p>
          <a:p>
            <a:pPr marL="0" indent="0">
              <a:spcBef>
                <a:spcPts val="0"/>
              </a:spcBef>
              <a:buNone/>
            </a:pPr>
            <a:r>
              <a:rPr lang="en-US" sz="1600" dirty="0"/>
              <a:t># define NPOINTS 1000</a:t>
            </a:r>
          </a:p>
          <a:p>
            <a:pPr marL="0" indent="0">
              <a:spcBef>
                <a:spcPts val="0"/>
              </a:spcBef>
              <a:buNone/>
            </a:pPr>
            <a:r>
              <a:rPr lang="en-US" sz="1600" dirty="0"/>
              <a:t># define MXITR 1000</a:t>
            </a:r>
          </a:p>
          <a:p>
            <a:pPr marL="0" indent="0">
              <a:spcBef>
                <a:spcPts val="0"/>
              </a:spcBef>
              <a:buNone/>
            </a:pPr>
            <a:r>
              <a:rPr lang="en-US" sz="1600" dirty="0" err="1"/>
              <a:t>struct</a:t>
            </a:r>
            <a:r>
              <a:rPr lang="en-US" sz="1600" dirty="0"/>
              <a:t> </a:t>
            </a:r>
            <a:r>
              <a:rPr lang="en-US" sz="1600" dirty="0" err="1"/>
              <a:t>d_complex</a:t>
            </a:r>
            <a:r>
              <a:rPr lang="en-US" sz="1600" dirty="0"/>
              <a:t>{</a:t>
            </a:r>
          </a:p>
          <a:p>
            <a:pPr marL="0" indent="0">
              <a:spcBef>
                <a:spcPts val="0"/>
              </a:spcBef>
              <a:buNone/>
            </a:pPr>
            <a:r>
              <a:rPr lang="en-US" sz="1600" dirty="0"/>
              <a:t>   double r;     double i;</a:t>
            </a:r>
          </a:p>
          <a:p>
            <a:pPr marL="0" indent="0">
              <a:spcBef>
                <a:spcPts val="0"/>
              </a:spcBef>
              <a:buNone/>
            </a:pPr>
            <a:r>
              <a:rPr lang="en-US" sz="1600" dirty="0"/>
              <a:t>}; </a:t>
            </a:r>
          </a:p>
          <a:p>
            <a:pPr marL="0" indent="0">
              <a:spcBef>
                <a:spcPts val="0"/>
              </a:spcBef>
              <a:buNone/>
            </a:pPr>
            <a:r>
              <a:rPr lang="en-US" sz="1600" b="1" dirty="0">
                <a:solidFill>
                  <a:srgbClr val="C00000"/>
                </a:solidFill>
              </a:rPr>
              <a:t>void </a:t>
            </a:r>
            <a:r>
              <a:rPr lang="en-US" sz="1600" b="1" dirty="0" err="1">
                <a:solidFill>
                  <a:srgbClr val="C00000"/>
                </a:solidFill>
              </a:rPr>
              <a:t>testpoint</a:t>
            </a:r>
            <a:r>
              <a:rPr lang="en-US" sz="1600" b="1" dirty="0">
                <a:solidFill>
                  <a:srgbClr val="C00000"/>
                </a:solidFill>
              </a:rPr>
              <a:t>(</a:t>
            </a:r>
            <a:r>
              <a:rPr lang="en-US" sz="1600" b="1" dirty="0" err="1">
                <a:solidFill>
                  <a:srgbClr val="C00000"/>
                </a:solidFill>
              </a:rPr>
              <a:t>struct</a:t>
            </a:r>
            <a:r>
              <a:rPr lang="en-US" sz="1600" b="1" dirty="0">
                <a:solidFill>
                  <a:srgbClr val="C00000"/>
                </a:solidFill>
              </a:rPr>
              <a:t> </a:t>
            </a:r>
            <a:r>
              <a:rPr lang="en-US" sz="1600" b="1" dirty="0" err="1">
                <a:solidFill>
                  <a:srgbClr val="C00000"/>
                </a:solidFill>
              </a:rPr>
              <a:t>d_complex</a:t>
            </a:r>
            <a:r>
              <a:rPr lang="en-US" sz="1600" b="1" dirty="0">
                <a:solidFill>
                  <a:srgbClr val="C00000"/>
                </a:solidFill>
              </a:rPr>
              <a:t>);</a:t>
            </a:r>
          </a:p>
          <a:p>
            <a:pPr marL="0" indent="0">
              <a:spcBef>
                <a:spcPts val="0"/>
              </a:spcBef>
              <a:buNone/>
            </a:pPr>
            <a:r>
              <a:rPr lang="en-US" sz="1600" dirty="0" err="1"/>
              <a:t>struct</a:t>
            </a:r>
            <a:r>
              <a:rPr lang="en-US" sz="1600" dirty="0"/>
              <a:t> </a:t>
            </a:r>
            <a:r>
              <a:rPr lang="en-US" sz="1600" dirty="0" err="1"/>
              <a:t>d_complex</a:t>
            </a:r>
            <a:r>
              <a:rPr lang="en-US" sz="1600" dirty="0"/>
              <a:t> c;</a:t>
            </a:r>
          </a:p>
          <a:p>
            <a:pPr marL="0" indent="0">
              <a:spcBef>
                <a:spcPts val="0"/>
              </a:spcBef>
              <a:buNone/>
            </a:pPr>
            <a:r>
              <a:rPr lang="en-US" sz="1600" dirty="0" err="1"/>
              <a:t>int</a:t>
            </a:r>
            <a:r>
              <a:rPr lang="en-US" sz="1600" dirty="0"/>
              <a:t> </a:t>
            </a:r>
            <a:r>
              <a:rPr lang="en-US" sz="1600" dirty="0" err="1"/>
              <a:t>numoutside</a:t>
            </a:r>
            <a:r>
              <a:rPr lang="en-US" sz="1600" dirty="0"/>
              <a:t> = 0;</a:t>
            </a:r>
          </a:p>
          <a:p>
            <a:pPr marL="0" indent="0">
              <a:spcBef>
                <a:spcPts val="0"/>
              </a:spcBef>
              <a:buNone/>
            </a:pPr>
            <a:endParaRPr lang="en-US" sz="1600" dirty="0"/>
          </a:p>
          <a:p>
            <a:pPr marL="0" indent="0">
              <a:spcBef>
                <a:spcPts val="0"/>
              </a:spcBef>
              <a:buNone/>
            </a:pPr>
            <a:r>
              <a:rPr lang="en-US" sz="1600" dirty="0" err="1"/>
              <a:t>int</a:t>
            </a:r>
            <a:r>
              <a:rPr lang="en-US" sz="1600" dirty="0"/>
              <a:t> main(){</a:t>
            </a:r>
          </a:p>
          <a:p>
            <a:pPr marL="0" indent="0">
              <a:spcBef>
                <a:spcPts val="0"/>
              </a:spcBef>
              <a:buNone/>
            </a:pPr>
            <a:r>
              <a:rPr lang="en-US" sz="1600" dirty="0"/>
              <a:t>   </a:t>
            </a:r>
            <a:r>
              <a:rPr lang="en-US" sz="1600" dirty="0" err="1"/>
              <a:t>int</a:t>
            </a:r>
            <a:r>
              <a:rPr lang="en-US" sz="1600" dirty="0"/>
              <a:t> i, j;</a:t>
            </a:r>
          </a:p>
          <a:p>
            <a:pPr marL="0" indent="0">
              <a:spcBef>
                <a:spcPts val="0"/>
              </a:spcBef>
              <a:buNone/>
            </a:pPr>
            <a:r>
              <a:rPr lang="en-US" sz="1600" dirty="0"/>
              <a:t>   double area, error, </a:t>
            </a:r>
            <a:r>
              <a:rPr lang="en-US" sz="1600" dirty="0" err="1"/>
              <a:t>eps</a:t>
            </a:r>
            <a:r>
              <a:rPr lang="en-US" sz="1600" dirty="0"/>
              <a:t>  = 1.0e-5;</a:t>
            </a:r>
          </a:p>
          <a:p>
            <a:pPr marL="0" indent="0">
              <a:spcBef>
                <a:spcPts val="0"/>
              </a:spcBef>
              <a:buNone/>
            </a:pPr>
            <a:r>
              <a:rPr lang="en-US" sz="1600" b="1" dirty="0">
                <a:solidFill>
                  <a:srgbClr val="C00000"/>
                </a:solidFill>
              </a:rPr>
              <a:t>#pragma </a:t>
            </a:r>
            <a:r>
              <a:rPr lang="en-US" sz="1600" b="1" dirty="0" err="1">
                <a:solidFill>
                  <a:srgbClr val="C00000"/>
                </a:solidFill>
              </a:rPr>
              <a:t>omp</a:t>
            </a:r>
            <a:r>
              <a:rPr lang="en-US" sz="1600" b="1" dirty="0">
                <a:solidFill>
                  <a:srgbClr val="C00000"/>
                </a:solidFill>
              </a:rPr>
              <a:t> parallel for private(c, j) </a:t>
            </a:r>
            <a:r>
              <a:rPr lang="en-US" sz="1600" b="1" dirty="0" err="1">
                <a:solidFill>
                  <a:srgbClr val="C00000"/>
                </a:solidFill>
              </a:rPr>
              <a:t>firstprivate</a:t>
            </a:r>
            <a:r>
              <a:rPr lang="en-US" sz="1600" b="1" dirty="0">
                <a:solidFill>
                  <a:srgbClr val="C00000"/>
                </a:solidFill>
              </a:rPr>
              <a:t>(eps)</a:t>
            </a:r>
          </a:p>
          <a:p>
            <a:pPr marL="0" indent="0">
              <a:spcBef>
                <a:spcPts val="0"/>
              </a:spcBef>
              <a:buNone/>
            </a:pPr>
            <a:r>
              <a:rPr lang="en-US" sz="1600" dirty="0"/>
              <a:t>   for (i=0; i&lt;NPOINTS; i++) {</a:t>
            </a:r>
          </a:p>
          <a:p>
            <a:pPr marL="0" indent="0">
              <a:spcBef>
                <a:spcPts val="0"/>
              </a:spcBef>
              <a:buNone/>
            </a:pPr>
            <a:r>
              <a:rPr lang="en-US" sz="1600" dirty="0"/>
              <a:t>     for (j=0; j&lt;NPOINTS; j++) {</a:t>
            </a:r>
          </a:p>
          <a:p>
            <a:pPr marL="0" indent="0">
              <a:spcBef>
                <a:spcPts val="0"/>
              </a:spcBef>
              <a:buNone/>
            </a:pPr>
            <a:r>
              <a:rPr lang="en-US" sz="1600" dirty="0"/>
              <a:t>       </a:t>
            </a:r>
            <a:r>
              <a:rPr lang="en-US" sz="1600" dirty="0" err="1"/>
              <a:t>c.r</a:t>
            </a:r>
            <a:r>
              <a:rPr lang="en-US" sz="1600" dirty="0"/>
              <a:t> = -2.0+2.5*(double)(i)/(double)(NPOINTS)+</a:t>
            </a:r>
            <a:r>
              <a:rPr lang="en-US" sz="1600" dirty="0" err="1"/>
              <a:t>eps</a:t>
            </a:r>
            <a:r>
              <a:rPr lang="en-US" sz="1600" dirty="0"/>
              <a:t>;</a:t>
            </a:r>
          </a:p>
          <a:p>
            <a:pPr marL="0" indent="0">
              <a:spcBef>
                <a:spcPts val="0"/>
              </a:spcBef>
              <a:buNone/>
            </a:pPr>
            <a:r>
              <a:rPr lang="en-US" sz="1600" dirty="0"/>
              <a:t>       </a:t>
            </a:r>
            <a:r>
              <a:rPr lang="en-US" sz="1600" dirty="0" err="1"/>
              <a:t>c.i</a:t>
            </a:r>
            <a:r>
              <a:rPr lang="en-US" sz="1600" dirty="0"/>
              <a:t> = 1.125*(double)(j)/(double)(NPOINTS)+</a:t>
            </a:r>
            <a:r>
              <a:rPr lang="en-US" sz="1600" dirty="0" err="1"/>
              <a:t>eps</a:t>
            </a:r>
            <a:r>
              <a:rPr lang="en-US" sz="1600" dirty="0"/>
              <a:t>;</a:t>
            </a:r>
          </a:p>
          <a:p>
            <a:pPr marL="0" indent="0">
              <a:spcBef>
                <a:spcPts val="0"/>
              </a:spcBef>
              <a:buNone/>
              <a:tabLst>
                <a:tab pos="1885950" algn="l"/>
              </a:tabLst>
            </a:pPr>
            <a:r>
              <a:rPr lang="en-US" sz="1600" b="1" dirty="0">
                <a:solidFill>
                  <a:srgbClr val="C00000"/>
                </a:solidFill>
              </a:rPr>
              <a:t>       </a:t>
            </a:r>
            <a:r>
              <a:rPr lang="en-US" sz="1600" b="1" dirty="0" err="1">
                <a:solidFill>
                  <a:srgbClr val="C00000"/>
                </a:solidFill>
              </a:rPr>
              <a:t>testpoint</a:t>
            </a:r>
            <a:r>
              <a:rPr lang="en-US" sz="1600" b="1" dirty="0">
                <a:solidFill>
                  <a:srgbClr val="C00000"/>
                </a:solidFill>
              </a:rPr>
              <a:t>(c);</a:t>
            </a:r>
          </a:p>
          <a:p>
            <a:pPr marL="0" indent="0">
              <a:spcBef>
                <a:spcPts val="0"/>
              </a:spcBef>
              <a:buNone/>
            </a:pPr>
            <a:r>
              <a:rPr lang="en-US" sz="1600" dirty="0"/>
              <a:t>     }</a:t>
            </a:r>
          </a:p>
          <a:p>
            <a:pPr marL="0" indent="0">
              <a:spcBef>
                <a:spcPts val="0"/>
              </a:spcBef>
              <a:buNone/>
            </a:pPr>
            <a:r>
              <a:rPr lang="en-US" sz="1600" dirty="0"/>
              <a:t>   }</a:t>
            </a:r>
          </a:p>
          <a:p>
            <a:pPr marL="0" indent="0">
              <a:spcBef>
                <a:spcPts val="0"/>
              </a:spcBef>
              <a:buNone/>
            </a:pPr>
            <a:r>
              <a:rPr lang="en-US" sz="1600" dirty="0"/>
              <a:t>area=2.0*2.5*1.125*(double)(NPOINTS*NPOINTS-</a:t>
            </a:r>
            <a:r>
              <a:rPr lang="en-US" sz="1600" dirty="0" err="1"/>
              <a:t>numoutside</a:t>
            </a:r>
            <a:r>
              <a:rPr lang="en-US" sz="1600" dirty="0"/>
              <a:t>)/(double)(NPOINTS*NPOINTS);</a:t>
            </a:r>
          </a:p>
          <a:p>
            <a:pPr marL="0" indent="0">
              <a:spcBef>
                <a:spcPts val="0"/>
              </a:spcBef>
              <a:buNone/>
            </a:pPr>
            <a:r>
              <a:rPr lang="en-US" sz="1600" dirty="0"/>
              <a:t>   error=area/(double)NPOINTS;</a:t>
            </a:r>
          </a:p>
          <a:p>
            <a:pPr marL="0" indent="0">
              <a:spcBef>
                <a:spcPts val="0"/>
              </a:spcBef>
              <a:buNone/>
            </a:pPr>
            <a:r>
              <a:rPr lang="en-US" sz="1600" dirty="0"/>
              <a:t>}</a:t>
            </a:r>
          </a:p>
        </p:txBody>
      </p:sp>
      <p:sp>
        <p:nvSpPr>
          <p:cNvPr id="4" name="Slide Number Placeholder 3"/>
          <p:cNvSpPr>
            <a:spLocks noGrp="1"/>
          </p:cNvSpPr>
          <p:nvPr>
            <p:ph type="sldNum" sz="quarter" idx="10"/>
          </p:nvPr>
        </p:nvSpPr>
        <p:spPr>
          <a:xfrm>
            <a:off x="11315700" y="6603397"/>
            <a:ext cx="876300" cy="265113"/>
          </a:xfrm>
        </p:spPr>
        <p:txBody>
          <a:bodyPr/>
          <a:lstStyle/>
          <a:p>
            <a:pPr>
              <a:defRPr/>
            </a:pPr>
            <a:fld id="{0C933AAA-F64E-4748-8A99-DCC60F15C72A}" type="slidenum">
              <a:rPr lang="en-US" b="0" smtClean="0">
                <a:latin typeface="Tahoma" pitchFamily="34" charset="0"/>
                <a:ea typeface="ＭＳ Ｐゴシック" pitchFamily="34" charset="-128"/>
                <a:cs typeface="Arial" pitchFamily="34" charset="0"/>
              </a:rPr>
              <a:pPr>
                <a:defRPr/>
              </a:pPr>
              <a:t>70</a:t>
            </a:fld>
            <a:endParaRPr lang="en-US" b="0" dirty="0">
              <a:latin typeface="Tahoma" pitchFamily="34" charset="0"/>
              <a:ea typeface="ＭＳ Ｐゴシック" pitchFamily="34" charset="-128"/>
              <a:cs typeface="Arial" pitchFamily="34" charset="0"/>
            </a:endParaRPr>
          </a:p>
        </p:txBody>
      </p:sp>
      <p:sp>
        <p:nvSpPr>
          <p:cNvPr id="5" name="Content Placeholder 2"/>
          <p:cNvSpPr txBox="1">
            <a:spLocks/>
          </p:cNvSpPr>
          <p:nvPr/>
        </p:nvSpPr>
        <p:spPr bwMode="auto">
          <a:xfrm>
            <a:off x="7105650" y="781050"/>
            <a:ext cx="3562349" cy="4457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None/>
            </a:pPr>
            <a:endParaRPr lang="en-US" sz="1600" dirty="0"/>
          </a:p>
          <a:p>
            <a:pPr marL="0" indent="0">
              <a:spcBef>
                <a:spcPts val="0"/>
              </a:spcBef>
              <a:buNone/>
            </a:pPr>
            <a:r>
              <a:rPr lang="en-US" sz="1600" b="1" dirty="0">
                <a:solidFill>
                  <a:srgbClr val="C00000"/>
                </a:solidFill>
              </a:rPr>
              <a:t>void </a:t>
            </a:r>
            <a:r>
              <a:rPr lang="en-US" sz="1600" b="1" dirty="0" err="1">
                <a:solidFill>
                  <a:srgbClr val="C00000"/>
                </a:solidFill>
              </a:rPr>
              <a:t>testpoint</a:t>
            </a:r>
            <a:r>
              <a:rPr lang="en-US" sz="1600" b="1" dirty="0">
                <a:solidFill>
                  <a:srgbClr val="C00000"/>
                </a:solidFill>
              </a:rPr>
              <a:t>(</a:t>
            </a:r>
            <a:r>
              <a:rPr lang="en-US" sz="1600" b="1" dirty="0" err="1">
                <a:solidFill>
                  <a:srgbClr val="C00000"/>
                </a:solidFill>
              </a:rPr>
              <a:t>struct</a:t>
            </a:r>
            <a:r>
              <a:rPr lang="en-US" sz="1600" b="1" dirty="0">
                <a:solidFill>
                  <a:srgbClr val="C00000"/>
                </a:solidFill>
              </a:rPr>
              <a:t>  </a:t>
            </a:r>
            <a:r>
              <a:rPr lang="en-US" sz="1600" b="1" dirty="0" err="1">
                <a:solidFill>
                  <a:srgbClr val="C00000"/>
                </a:solidFill>
              </a:rPr>
              <a:t>d_complex</a:t>
            </a:r>
            <a:r>
              <a:rPr lang="en-US" sz="1600" b="1" dirty="0">
                <a:solidFill>
                  <a:srgbClr val="C00000"/>
                </a:solidFill>
              </a:rPr>
              <a:t> c){</a:t>
            </a:r>
          </a:p>
          <a:p>
            <a:pPr marL="0" indent="0">
              <a:spcBef>
                <a:spcPts val="0"/>
              </a:spcBef>
              <a:buNone/>
            </a:pPr>
            <a:r>
              <a:rPr lang="en-US" sz="1600" dirty="0" err="1"/>
              <a:t>struct</a:t>
            </a:r>
            <a:r>
              <a:rPr lang="en-US" sz="1600" dirty="0"/>
              <a:t> </a:t>
            </a:r>
            <a:r>
              <a:rPr lang="en-US" sz="1600" dirty="0" err="1"/>
              <a:t>d_complex</a:t>
            </a:r>
            <a:r>
              <a:rPr lang="en-US" sz="1600" dirty="0"/>
              <a:t> z;</a:t>
            </a:r>
          </a:p>
          <a:p>
            <a:pPr marL="0" indent="0">
              <a:spcBef>
                <a:spcPts val="0"/>
              </a:spcBef>
              <a:buNone/>
            </a:pPr>
            <a:r>
              <a:rPr lang="en-US" sz="1600" dirty="0"/>
              <a:t>       </a:t>
            </a:r>
            <a:r>
              <a:rPr lang="en-US" sz="1600" dirty="0" err="1"/>
              <a:t>int</a:t>
            </a:r>
            <a:r>
              <a:rPr lang="en-US" sz="1600" dirty="0"/>
              <a:t> </a:t>
            </a:r>
            <a:r>
              <a:rPr lang="en-US" sz="1600" dirty="0" err="1"/>
              <a:t>iter</a:t>
            </a:r>
            <a:r>
              <a:rPr lang="en-US" sz="1600" dirty="0"/>
              <a:t>;</a:t>
            </a:r>
          </a:p>
          <a:p>
            <a:pPr marL="0" indent="0">
              <a:spcBef>
                <a:spcPts val="0"/>
              </a:spcBef>
              <a:buNone/>
            </a:pPr>
            <a:r>
              <a:rPr lang="en-US" sz="1600" dirty="0"/>
              <a:t>       double temp;</a:t>
            </a:r>
          </a:p>
          <a:p>
            <a:pPr marL="0" indent="0">
              <a:spcBef>
                <a:spcPts val="0"/>
              </a:spcBef>
              <a:buNone/>
            </a:pPr>
            <a:endParaRPr lang="en-US" sz="1600" dirty="0"/>
          </a:p>
          <a:p>
            <a:pPr marL="0" indent="0">
              <a:spcBef>
                <a:spcPts val="0"/>
              </a:spcBef>
              <a:buNone/>
            </a:pPr>
            <a:r>
              <a:rPr lang="en-US" sz="1600" dirty="0"/>
              <a:t>       z=c;</a:t>
            </a:r>
          </a:p>
          <a:p>
            <a:pPr marL="0" indent="0">
              <a:spcBef>
                <a:spcPts val="0"/>
              </a:spcBef>
              <a:buNone/>
            </a:pPr>
            <a:r>
              <a:rPr lang="en-US" sz="1600" dirty="0"/>
              <a:t>       for (</a:t>
            </a:r>
            <a:r>
              <a:rPr lang="en-US" sz="1600" dirty="0" err="1"/>
              <a:t>iter</a:t>
            </a:r>
            <a:r>
              <a:rPr lang="en-US" sz="1600" dirty="0"/>
              <a:t>=0; </a:t>
            </a:r>
            <a:r>
              <a:rPr lang="en-US" sz="1600" dirty="0" err="1"/>
              <a:t>iter</a:t>
            </a:r>
            <a:r>
              <a:rPr lang="en-US" sz="1600" dirty="0"/>
              <a:t>&lt;MXITR; </a:t>
            </a:r>
            <a:r>
              <a:rPr lang="en-US" sz="1600" dirty="0" err="1"/>
              <a:t>iter</a:t>
            </a:r>
            <a:r>
              <a:rPr lang="en-US" sz="1600" dirty="0"/>
              <a:t>++){</a:t>
            </a:r>
          </a:p>
          <a:p>
            <a:pPr marL="0" indent="0">
              <a:spcBef>
                <a:spcPts val="0"/>
              </a:spcBef>
              <a:buNone/>
            </a:pPr>
            <a:r>
              <a:rPr lang="en-US" sz="1600" dirty="0"/>
              <a:t>         temp = (</a:t>
            </a:r>
            <a:r>
              <a:rPr lang="en-US" sz="1600" dirty="0" err="1"/>
              <a:t>z.r</a:t>
            </a:r>
            <a:r>
              <a:rPr lang="en-US" sz="1600" dirty="0"/>
              <a:t>*</a:t>
            </a:r>
            <a:r>
              <a:rPr lang="en-US" sz="1600" dirty="0" err="1"/>
              <a:t>z.r</a:t>
            </a:r>
            <a:r>
              <a:rPr lang="en-US" sz="1600" dirty="0"/>
              <a:t>)-(</a:t>
            </a:r>
            <a:r>
              <a:rPr lang="en-US" sz="1600" dirty="0" err="1"/>
              <a:t>z.i</a:t>
            </a:r>
            <a:r>
              <a:rPr lang="en-US" sz="1600" dirty="0"/>
              <a:t>*</a:t>
            </a:r>
            <a:r>
              <a:rPr lang="en-US" sz="1600" dirty="0" err="1"/>
              <a:t>z.i</a:t>
            </a:r>
            <a:r>
              <a:rPr lang="en-US" sz="1600" dirty="0"/>
              <a:t>)+</a:t>
            </a:r>
            <a:r>
              <a:rPr lang="en-US" sz="1600" dirty="0" err="1"/>
              <a:t>c.r</a:t>
            </a:r>
            <a:r>
              <a:rPr lang="en-US" sz="1600" dirty="0"/>
              <a:t>;</a:t>
            </a:r>
          </a:p>
          <a:p>
            <a:pPr marL="0" indent="0">
              <a:spcBef>
                <a:spcPts val="0"/>
              </a:spcBef>
              <a:buNone/>
            </a:pPr>
            <a:r>
              <a:rPr lang="en-US" sz="1600" dirty="0"/>
              <a:t>         </a:t>
            </a:r>
            <a:r>
              <a:rPr lang="en-US" sz="1600" dirty="0" err="1"/>
              <a:t>z.i</a:t>
            </a:r>
            <a:r>
              <a:rPr lang="en-US" sz="1600" dirty="0"/>
              <a:t> = </a:t>
            </a:r>
            <a:r>
              <a:rPr lang="en-US" sz="1600" dirty="0" err="1"/>
              <a:t>z.r</a:t>
            </a:r>
            <a:r>
              <a:rPr lang="en-US" sz="1600" dirty="0"/>
              <a:t>*</a:t>
            </a:r>
            <a:r>
              <a:rPr lang="en-US" sz="1600" dirty="0" err="1"/>
              <a:t>z.i</a:t>
            </a:r>
            <a:r>
              <a:rPr lang="en-US" sz="1600" dirty="0"/>
              <a:t>*2+c.i;</a:t>
            </a:r>
          </a:p>
          <a:p>
            <a:pPr marL="0" indent="0">
              <a:spcBef>
                <a:spcPts val="0"/>
              </a:spcBef>
              <a:buNone/>
            </a:pPr>
            <a:r>
              <a:rPr lang="en-US" sz="1600" dirty="0"/>
              <a:t>         </a:t>
            </a:r>
            <a:r>
              <a:rPr lang="en-US" sz="1600" dirty="0" err="1"/>
              <a:t>z.r</a:t>
            </a:r>
            <a:r>
              <a:rPr lang="en-US" sz="1600" dirty="0"/>
              <a:t> = temp;</a:t>
            </a:r>
          </a:p>
          <a:p>
            <a:pPr marL="0" indent="0">
              <a:spcBef>
                <a:spcPts val="0"/>
              </a:spcBef>
              <a:buNone/>
            </a:pPr>
            <a:r>
              <a:rPr lang="en-US" sz="1600" dirty="0"/>
              <a:t>         if ((</a:t>
            </a:r>
            <a:r>
              <a:rPr lang="en-US" sz="1600" dirty="0" err="1"/>
              <a:t>z.r</a:t>
            </a:r>
            <a:r>
              <a:rPr lang="en-US" sz="1600" dirty="0"/>
              <a:t>*</a:t>
            </a:r>
            <a:r>
              <a:rPr lang="en-US" sz="1600" dirty="0" err="1"/>
              <a:t>z.r+z.i</a:t>
            </a:r>
            <a:r>
              <a:rPr lang="en-US" sz="1600" dirty="0"/>
              <a:t>*</a:t>
            </a:r>
            <a:r>
              <a:rPr lang="en-US" sz="1600" dirty="0" err="1"/>
              <a:t>z.i</a:t>
            </a:r>
            <a:r>
              <a:rPr lang="en-US" sz="1600" dirty="0"/>
              <a:t>)&gt;4.0) {</a:t>
            </a:r>
          </a:p>
          <a:p>
            <a:pPr marL="0" indent="0">
              <a:spcBef>
                <a:spcPts val="0"/>
              </a:spcBef>
              <a:buNone/>
            </a:pPr>
            <a:r>
              <a:rPr lang="en-US" sz="1600" b="1" dirty="0">
                <a:solidFill>
                  <a:srgbClr val="C00000"/>
                </a:solidFill>
              </a:rPr>
              <a:t>         #pragma </a:t>
            </a:r>
            <a:r>
              <a:rPr lang="en-US" sz="1600" b="1" dirty="0" err="1">
                <a:solidFill>
                  <a:srgbClr val="C00000"/>
                </a:solidFill>
              </a:rPr>
              <a:t>omp</a:t>
            </a:r>
            <a:r>
              <a:rPr lang="en-US" sz="1600" b="1" dirty="0">
                <a:solidFill>
                  <a:srgbClr val="C00000"/>
                </a:solidFill>
              </a:rPr>
              <a:t> critical</a:t>
            </a:r>
          </a:p>
          <a:p>
            <a:pPr marL="0" indent="0">
              <a:spcBef>
                <a:spcPts val="0"/>
              </a:spcBef>
              <a:buNone/>
            </a:pPr>
            <a:r>
              <a:rPr lang="en-US" sz="1600" dirty="0"/>
              <a:t>           </a:t>
            </a:r>
            <a:r>
              <a:rPr lang="en-US" sz="1600" dirty="0" err="1"/>
              <a:t>numoutside</a:t>
            </a:r>
            <a:r>
              <a:rPr lang="en-US" sz="1600" dirty="0"/>
              <a:t>++;</a:t>
            </a:r>
          </a:p>
          <a:p>
            <a:pPr marL="0" indent="0">
              <a:spcBef>
                <a:spcPts val="0"/>
              </a:spcBef>
              <a:buNone/>
            </a:pPr>
            <a:r>
              <a:rPr lang="en-US" sz="1600" dirty="0"/>
              <a:t>           break;</a:t>
            </a:r>
          </a:p>
          <a:p>
            <a:pPr marL="0" indent="0">
              <a:spcBef>
                <a:spcPts val="0"/>
              </a:spcBef>
              <a:buNone/>
            </a:pPr>
            <a:r>
              <a:rPr lang="en-US" sz="1600" dirty="0"/>
              <a:t>         }</a:t>
            </a:r>
          </a:p>
          <a:p>
            <a:pPr marL="0" indent="0">
              <a:spcBef>
                <a:spcPts val="0"/>
              </a:spcBef>
              <a:buNone/>
            </a:pPr>
            <a:r>
              <a:rPr lang="en-US" sz="1600" dirty="0"/>
              <a:t>       }</a:t>
            </a:r>
          </a:p>
          <a:p>
            <a:pPr marL="0" indent="0">
              <a:spcBef>
                <a:spcPts val="0"/>
              </a:spcBef>
              <a:buNone/>
            </a:pPr>
            <a:r>
              <a:rPr lang="en-US" sz="1600" dirty="0"/>
              <a:t>}</a:t>
            </a:r>
          </a:p>
          <a:p>
            <a:pPr>
              <a:spcBef>
                <a:spcPts val="0"/>
              </a:spcBef>
            </a:pPr>
            <a:endParaRPr lang="en-US" sz="1600" dirty="0"/>
          </a:p>
          <a:p>
            <a:pPr>
              <a:spcBef>
                <a:spcPts val="0"/>
              </a:spcBef>
            </a:pPr>
            <a:endParaRPr lang="en-US" sz="1600" dirty="0"/>
          </a:p>
        </p:txBody>
      </p:sp>
      <p:cxnSp>
        <p:nvCxnSpPr>
          <p:cNvPr id="7" name="Straight Connector 6"/>
          <p:cNvCxnSpPr/>
          <p:nvPr/>
        </p:nvCxnSpPr>
        <p:spPr bwMode="auto">
          <a:xfrm>
            <a:off x="6934200" y="895350"/>
            <a:ext cx="0" cy="4286250"/>
          </a:xfrm>
          <a:prstGeom prst="line">
            <a:avLst/>
          </a:prstGeom>
          <a:noFill/>
          <a:ln w="47625" cap="flat" cmpd="sng" algn="ctr">
            <a:solidFill>
              <a:schemeClr val="tx1"/>
            </a:solidFill>
            <a:prstDash val="solid"/>
            <a:round/>
            <a:headEnd type="none" w="med" len="med"/>
            <a:tailEnd type="none" w="med" len="med"/>
          </a:ln>
          <a:effectLst/>
        </p:spPr>
      </p:cxnSp>
      <p:sp>
        <p:nvSpPr>
          <p:cNvPr id="9" name="TextBox 8"/>
          <p:cNvSpPr txBox="1"/>
          <p:nvPr/>
        </p:nvSpPr>
        <p:spPr>
          <a:xfrm>
            <a:off x="6463086" y="5353051"/>
            <a:ext cx="4110355" cy="1200329"/>
          </a:xfrm>
          <a:prstGeom prst="rect">
            <a:avLst/>
          </a:prstGeom>
          <a:noFill/>
          <a:ln>
            <a:solidFill>
              <a:srgbClr val="002060"/>
            </a:solidFill>
          </a:ln>
        </p:spPr>
        <p:txBody>
          <a:bodyPr wrap="square" rtlCol="0">
            <a:spAutoFit/>
          </a:bodyPr>
          <a:lstStyle/>
          <a:p>
            <a:pPr marL="342900" indent="-342900">
              <a:buFont typeface="Arial" pitchFamily="34" charset="0"/>
              <a:buChar char="•"/>
            </a:pPr>
            <a:r>
              <a:rPr lang="en-US" dirty="0"/>
              <a:t>eps was not initialized</a:t>
            </a:r>
          </a:p>
          <a:p>
            <a:pPr marL="342900" indent="-342900">
              <a:buFont typeface="Arial" pitchFamily="34" charset="0"/>
              <a:buChar char="•"/>
            </a:pPr>
            <a:r>
              <a:rPr lang="en-US" dirty="0"/>
              <a:t>Protect updates of </a:t>
            </a:r>
            <a:r>
              <a:rPr lang="en-US" dirty="0" err="1"/>
              <a:t>numoutside</a:t>
            </a:r>
            <a:endParaRPr lang="en-US" dirty="0"/>
          </a:p>
          <a:p>
            <a:pPr marL="342900" indent="-342900">
              <a:buFont typeface="Arial" pitchFamily="34" charset="0"/>
              <a:buChar char="•"/>
            </a:pPr>
            <a:r>
              <a:rPr lang="en-US" dirty="0"/>
              <a:t>Which value of c does </a:t>
            </a:r>
            <a:r>
              <a:rPr lang="en-US" dirty="0" err="1"/>
              <a:t>testpoint</a:t>
            </a:r>
            <a:r>
              <a:rPr lang="en-US" dirty="0"/>
              <a:t>() see?  Global or private?</a:t>
            </a:r>
          </a:p>
        </p:txBody>
      </p:sp>
    </p:spTree>
    <p:extLst>
      <p:ext uri="{BB962C8B-B14F-4D97-AF65-F5344CB8AC3E}">
        <p14:creationId xmlns:p14="http://schemas.microsoft.com/office/powerpoint/2010/main" val="929056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71</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2927141"/>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6573985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fld id="{72AA6BCD-BD42-4510-9143-739AF01BCB1A}" type="slidenum">
              <a:rPr lang="zh-CN" altLang="en-US" smtClean="0"/>
              <a:pPr>
                <a:defRPr/>
              </a:pPr>
              <a:t>72</a:t>
            </a:fld>
            <a:endParaRPr lang="en-US" altLang="zh-CN"/>
          </a:p>
        </p:txBody>
      </p:sp>
      <p:sp>
        <p:nvSpPr>
          <p:cNvPr id="104451" name="Rectangle 3"/>
          <p:cNvSpPr>
            <a:spLocks noGrp="1" noChangeArrowheads="1"/>
          </p:cNvSpPr>
          <p:nvPr>
            <p:ph type="title"/>
          </p:nvPr>
        </p:nvSpPr>
        <p:spPr/>
        <p:txBody>
          <a:bodyPr/>
          <a:lstStyle/>
          <a:p>
            <a:r>
              <a:rPr lang="en-US" altLang="zh-CN" dirty="0">
                <a:ea typeface="SimSun" pitchFamily="2" charset="-122"/>
              </a:rPr>
              <a:t>Memory Models …</a:t>
            </a:r>
          </a:p>
        </p:txBody>
      </p:sp>
      <p:sp>
        <p:nvSpPr>
          <p:cNvPr id="104452" name="Rectangle 4"/>
          <p:cNvSpPr>
            <a:spLocks noGrp="1" noChangeArrowheads="1"/>
          </p:cNvSpPr>
          <p:nvPr>
            <p:ph type="body" idx="1"/>
          </p:nvPr>
        </p:nvSpPr>
        <p:spPr/>
        <p:txBody>
          <a:bodyPr/>
          <a:lstStyle/>
          <a:p>
            <a:pPr>
              <a:buFont typeface="Wingdings" pitchFamily="2" charset="2"/>
              <a:buNone/>
            </a:pPr>
            <a:r>
              <a:rPr lang="zh-CN" altLang="en-US" dirty="0">
                <a:ea typeface="SimSun" pitchFamily="2" charset="-122"/>
              </a:rPr>
              <a:t> </a:t>
            </a:r>
          </a:p>
        </p:txBody>
      </p:sp>
      <p:sp>
        <p:nvSpPr>
          <p:cNvPr id="104453" name="Rectangle 28"/>
          <p:cNvSpPr>
            <a:spLocks noChangeArrowheads="1"/>
          </p:cNvSpPr>
          <p:nvPr/>
        </p:nvSpPr>
        <p:spPr bwMode="auto">
          <a:xfrm>
            <a:off x="566607" y="5746219"/>
            <a:ext cx="11017907" cy="943903"/>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Multiple copies of a variable (such as </a:t>
            </a:r>
            <a:r>
              <a:rPr lang="en-US" b="1" dirty="0"/>
              <a:t>𝛾</a:t>
            </a:r>
            <a:r>
              <a:rPr lang="en-US" altLang="zh-CN" dirty="0">
                <a:solidFill>
                  <a:srgbClr val="002060"/>
                </a:solidFill>
                <a:latin typeface="Arial" charset="0"/>
              </a:rPr>
              <a:t>) may be present at various levels of cache, or in registers and they may ALL have different values.</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So which value of </a:t>
            </a:r>
            <a:r>
              <a:rPr lang="en-US" b="1" dirty="0"/>
              <a:t>𝛾</a:t>
            </a:r>
            <a:r>
              <a:rPr lang="en-US" altLang="zh-CN" dirty="0">
                <a:solidFill>
                  <a:srgbClr val="002060"/>
                </a:solidFill>
                <a:latin typeface="Arial" charset="0"/>
              </a:rPr>
              <a:t> is the one a thread should see at any point in a computation?</a:t>
            </a:r>
          </a:p>
        </p:txBody>
      </p:sp>
      <p:sp>
        <p:nvSpPr>
          <p:cNvPr id="104454" name="Rectangle 29"/>
          <p:cNvSpPr>
            <a:spLocks noChangeArrowheads="1"/>
          </p:cNvSpPr>
          <p:nvPr/>
        </p:nvSpPr>
        <p:spPr bwMode="auto">
          <a:xfrm>
            <a:off x="607487" y="822181"/>
            <a:ext cx="10810156" cy="89535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Programming models for Multithreading support shared memory.</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All threads share an address space … but consider the variable  </a:t>
            </a:r>
            <a:r>
              <a:rPr lang="en-US" b="1" dirty="0"/>
              <a:t>𝛾</a:t>
            </a:r>
          </a:p>
        </p:txBody>
      </p:sp>
      <p:grpSp>
        <p:nvGrpSpPr>
          <p:cNvPr id="47" name="Group 46">
            <a:extLst>
              <a:ext uri="{FF2B5EF4-FFF2-40B4-BE49-F238E27FC236}">
                <a16:creationId xmlns:a16="http://schemas.microsoft.com/office/drawing/2014/main" id="{F65F5082-9230-2C4A-9117-75911B0A7FE8}"/>
              </a:ext>
            </a:extLst>
          </p:cNvPr>
          <p:cNvGrpSpPr/>
          <p:nvPr/>
        </p:nvGrpSpPr>
        <p:grpSpPr>
          <a:xfrm>
            <a:off x="2639818" y="1600766"/>
            <a:ext cx="6148251" cy="4055485"/>
            <a:chOff x="1402079" y="801435"/>
            <a:chExt cx="6148251" cy="4055485"/>
          </a:xfrm>
        </p:grpSpPr>
        <p:sp>
          <p:nvSpPr>
            <p:cNvPr id="48" name="Rectangle 47">
              <a:extLst>
                <a:ext uri="{FF2B5EF4-FFF2-40B4-BE49-F238E27FC236}">
                  <a16:creationId xmlns:a16="http://schemas.microsoft.com/office/drawing/2014/main" id="{342ABFF0-9CCF-7F4D-BAE9-2945EE16913C}"/>
                </a:ext>
              </a:extLst>
            </p:cNvPr>
            <p:cNvSpPr/>
            <p:nvPr/>
          </p:nvSpPr>
          <p:spPr bwMode="auto">
            <a:xfrm>
              <a:off x="1402079" y="844732"/>
              <a:ext cx="6148251" cy="2948166"/>
            </a:xfrm>
            <a:prstGeom prst="rect">
              <a:avLst/>
            </a:prstGeom>
            <a:solidFill>
              <a:srgbClr val="D9FFE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49" name="Straight Arrow Connector 48">
              <a:extLst>
                <a:ext uri="{FF2B5EF4-FFF2-40B4-BE49-F238E27FC236}">
                  <a16:creationId xmlns:a16="http://schemas.microsoft.com/office/drawing/2014/main" id="{554CFA58-85B8-F14F-816F-DFCE84C1FAE5}"/>
                </a:ext>
              </a:extLst>
            </p:cNvPr>
            <p:cNvCxnSpPr>
              <a:cxnSpLocks/>
            </p:cNvCxnSpPr>
            <p:nvPr/>
          </p:nvCxnSpPr>
          <p:spPr bwMode="auto">
            <a:xfrm flipV="1">
              <a:off x="4915620"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0" name="Straight Arrow Connector 49">
              <a:extLst>
                <a:ext uri="{FF2B5EF4-FFF2-40B4-BE49-F238E27FC236}">
                  <a16:creationId xmlns:a16="http://schemas.microsoft.com/office/drawing/2014/main" id="{BB63ED7B-5E72-B14E-8726-860C44D46FD4}"/>
                </a:ext>
              </a:extLst>
            </p:cNvPr>
            <p:cNvCxnSpPr>
              <a:cxnSpLocks/>
            </p:cNvCxnSpPr>
            <p:nvPr/>
          </p:nvCxnSpPr>
          <p:spPr bwMode="auto">
            <a:xfrm flipV="1">
              <a:off x="384011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1" name="Straight Arrow Connector 50">
              <a:extLst>
                <a:ext uri="{FF2B5EF4-FFF2-40B4-BE49-F238E27FC236}">
                  <a16:creationId xmlns:a16="http://schemas.microsoft.com/office/drawing/2014/main" id="{8B1CEBD5-9B0C-5642-996B-E23D19F5D7E1}"/>
                </a:ext>
              </a:extLst>
            </p:cNvPr>
            <p:cNvCxnSpPr>
              <a:cxnSpLocks/>
            </p:cNvCxnSpPr>
            <p:nvPr/>
          </p:nvCxnSpPr>
          <p:spPr bwMode="auto">
            <a:xfrm flipV="1">
              <a:off x="579083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2" name="Straight Arrow Connector 51">
              <a:extLst>
                <a:ext uri="{FF2B5EF4-FFF2-40B4-BE49-F238E27FC236}">
                  <a16:creationId xmlns:a16="http://schemas.microsoft.com/office/drawing/2014/main" id="{B2E9A11B-8460-E744-A0A6-E029698D5233}"/>
                </a:ext>
              </a:extLst>
            </p:cNvPr>
            <p:cNvCxnSpPr>
              <a:cxnSpLocks/>
            </p:cNvCxnSpPr>
            <p:nvPr/>
          </p:nvCxnSpPr>
          <p:spPr bwMode="auto">
            <a:xfrm flipV="1">
              <a:off x="3165198" y="3792898"/>
              <a:ext cx="0" cy="359637"/>
            </a:xfrm>
            <a:prstGeom prst="straightConnector1">
              <a:avLst/>
            </a:prstGeom>
            <a:noFill/>
            <a:ln w="34925" cap="flat" cmpd="sng" algn="ctr">
              <a:solidFill>
                <a:schemeClr val="tx1"/>
              </a:solidFill>
              <a:prstDash val="solid"/>
              <a:round/>
              <a:headEnd type="none"/>
              <a:tailEnd type="none"/>
            </a:ln>
            <a:effectLst/>
          </p:spPr>
        </p:cxnSp>
        <p:cxnSp>
          <p:nvCxnSpPr>
            <p:cNvPr id="53" name="Straight Arrow Connector 52">
              <a:extLst>
                <a:ext uri="{FF2B5EF4-FFF2-40B4-BE49-F238E27FC236}">
                  <a16:creationId xmlns:a16="http://schemas.microsoft.com/office/drawing/2014/main" id="{94E2F167-7A87-AE4F-A65A-2165B9A138D7}"/>
                </a:ext>
              </a:extLst>
            </p:cNvPr>
            <p:cNvCxnSpPr>
              <a:cxnSpLocks/>
            </p:cNvCxnSpPr>
            <p:nvPr/>
          </p:nvCxnSpPr>
          <p:spPr bwMode="auto">
            <a:xfrm flipV="1">
              <a:off x="2952208" y="2945506"/>
              <a:ext cx="0" cy="538131"/>
            </a:xfrm>
            <a:prstGeom prst="straightConnector1">
              <a:avLst/>
            </a:prstGeom>
            <a:noFill/>
            <a:ln w="34925" cap="flat" cmpd="sng" algn="ctr">
              <a:solidFill>
                <a:schemeClr val="tx1"/>
              </a:solidFill>
              <a:prstDash val="solid"/>
              <a:round/>
              <a:headEnd type="triangle"/>
              <a:tailEnd type="triangle"/>
            </a:ln>
            <a:effectLst/>
          </p:spPr>
        </p:cxnSp>
        <p:sp>
          <p:nvSpPr>
            <p:cNvPr id="54" name="Rectangle 53">
              <a:extLst>
                <a:ext uri="{FF2B5EF4-FFF2-40B4-BE49-F238E27FC236}">
                  <a16:creationId xmlns:a16="http://schemas.microsoft.com/office/drawing/2014/main" id="{42F1ABCD-6D6D-964A-8395-D08617647435}"/>
                </a:ext>
              </a:extLst>
            </p:cNvPr>
            <p:cNvSpPr/>
            <p:nvPr/>
          </p:nvSpPr>
          <p:spPr bwMode="auto">
            <a:xfrm>
              <a:off x="1471749" y="1218069"/>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5" name="Rectangle 54">
              <a:extLst>
                <a:ext uri="{FF2B5EF4-FFF2-40B4-BE49-F238E27FC236}">
                  <a16:creationId xmlns:a16="http://schemas.microsoft.com/office/drawing/2014/main" id="{D222BDC1-1229-2B48-ADF3-94609CBC676F}"/>
                </a:ext>
              </a:extLst>
            </p:cNvPr>
            <p:cNvSpPr/>
            <p:nvPr/>
          </p:nvSpPr>
          <p:spPr bwMode="auto">
            <a:xfrm>
              <a:off x="4541571" y="1207386"/>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6" name="TextBox 55">
              <a:extLst>
                <a:ext uri="{FF2B5EF4-FFF2-40B4-BE49-F238E27FC236}">
                  <a16:creationId xmlns:a16="http://schemas.microsoft.com/office/drawing/2014/main" id="{6B8B6C8D-0FD1-7742-B0DF-7D706E5C4C2D}"/>
                </a:ext>
              </a:extLst>
            </p:cNvPr>
            <p:cNvSpPr txBox="1"/>
            <p:nvPr/>
          </p:nvSpPr>
          <p:spPr>
            <a:xfrm>
              <a:off x="1479589" y="3933590"/>
              <a:ext cx="5993230" cy="923330"/>
            </a:xfrm>
            <a:prstGeom prst="rect">
              <a:avLst/>
            </a:prstGeom>
            <a:solidFill>
              <a:srgbClr val="E0E0FF"/>
            </a:solidFill>
            <a:ln w="28575">
              <a:solidFill>
                <a:schemeClr val="tx1"/>
              </a:solidFill>
              <a:prstDash val="sysDash"/>
            </a:ln>
          </p:spPr>
          <p:txBody>
            <a:bodyPr wrap="square" rtlCol="0">
              <a:spAutoFit/>
            </a:bodyPr>
            <a:lstStyle/>
            <a:p>
              <a:pPr algn="ctr"/>
              <a:endParaRPr lang="en-US" dirty="0"/>
            </a:p>
            <a:p>
              <a:pPr algn="ctr"/>
              <a:r>
                <a:rPr lang="en-US" dirty="0"/>
                <a:t>Shared Memory (DRAM)</a:t>
              </a:r>
              <a:endParaRPr lang="en-US" baseline="-25000" dirty="0"/>
            </a:p>
            <a:p>
              <a:pPr algn="ctr"/>
              <a:endParaRPr lang="en-US" dirty="0"/>
            </a:p>
          </p:txBody>
        </p:sp>
        <p:sp>
          <p:nvSpPr>
            <p:cNvPr id="96" name="TextBox 95">
              <a:extLst>
                <a:ext uri="{FF2B5EF4-FFF2-40B4-BE49-F238E27FC236}">
                  <a16:creationId xmlns:a16="http://schemas.microsoft.com/office/drawing/2014/main" id="{76E99785-65C4-3A49-991B-D33E1C98253E}"/>
                </a:ext>
              </a:extLst>
            </p:cNvPr>
            <p:cNvSpPr txBox="1"/>
            <p:nvPr/>
          </p:nvSpPr>
          <p:spPr>
            <a:xfrm>
              <a:off x="1470694" y="2855923"/>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cxnSp>
          <p:nvCxnSpPr>
            <p:cNvPr id="97" name="Straight Arrow Connector 96">
              <a:extLst>
                <a:ext uri="{FF2B5EF4-FFF2-40B4-BE49-F238E27FC236}">
                  <a16:creationId xmlns:a16="http://schemas.microsoft.com/office/drawing/2014/main" id="{E2CB018C-9D46-7446-9E0F-7F964A9BFA6B}"/>
                </a:ext>
              </a:extLst>
            </p:cNvPr>
            <p:cNvCxnSpPr>
              <a:cxnSpLocks/>
            </p:cNvCxnSpPr>
            <p:nvPr/>
          </p:nvCxnSpPr>
          <p:spPr bwMode="auto">
            <a:xfrm flipV="1">
              <a:off x="6013321" y="2980344"/>
              <a:ext cx="0" cy="538131"/>
            </a:xfrm>
            <a:prstGeom prst="straightConnector1">
              <a:avLst/>
            </a:prstGeom>
            <a:noFill/>
            <a:ln w="34925" cap="flat" cmpd="sng" algn="ctr">
              <a:solidFill>
                <a:schemeClr val="tx1"/>
              </a:solidFill>
              <a:prstDash val="solid"/>
              <a:round/>
              <a:headEnd type="triangle"/>
              <a:tailEnd type="triangle"/>
            </a:ln>
            <a:effectLst/>
          </p:spPr>
        </p:cxnSp>
        <p:sp>
          <p:nvSpPr>
            <p:cNvPr id="98" name="TextBox 97">
              <a:extLst>
                <a:ext uri="{FF2B5EF4-FFF2-40B4-BE49-F238E27FC236}">
                  <a16:creationId xmlns:a16="http://schemas.microsoft.com/office/drawing/2014/main" id="{9AC3E7C5-52EA-3D43-8FB9-9F8F5279A7B7}"/>
                </a:ext>
              </a:extLst>
            </p:cNvPr>
            <p:cNvSpPr txBox="1"/>
            <p:nvPr/>
          </p:nvSpPr>
          <p:spPr>
            <a:xfrm>
              <a:off x="1619218"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99" name="TextBox 98">
              <a:extLst>
                <a:ext uri="{FF2B5EF4-FFF2-40B4-BE49-F238E27FC236}">
                  <a16:creationId xmlns:a16="http://schemas.microsoft.com/office/drawing/2014/main" id="{A3B5EC8B-7306-8F42-A237-C534D8A8E48E}"/>
                </a:ext>
              </a:extLst>
            </p:cNvPr>
            <p:cNvSpPr txBox="1"/>
            <p:nvPr/>
          </p:nvSpPr>
          <p:spPr>
            <a:xfrm>
              <a:off x="3008391"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0" name="TextBox 99">
              <a:extLst>
                <a:ext uri="{FF2B5EF4-FFF2-40B4-BE49-F238E27FC236}">
                  <a16:creationId xmlns:a16="http://schemas.microsoft.com/office/drawing/2014/main" id="{AF682C79-9C9F-7A4A-8F09-1042682B1A92}"/>
                </a:ext>
              </a:extLst>
            </p:cNvPr>
            <p:cNvSpPr txBox="1"/>
            <p:nvPr/>
          </p:nvSpPr>
          <p:spPr>
            <a:xfrm>
              <a:off x="1619218" y="2413798"/>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1" name="TextBox 100">
              <a:extLst>
                <a:ext uri="{FF2B5EF4-FFF2-40B4-BE49-F238E27FC236}">
                  <a16:creationId xmlns:a16="http://schemas.microsoft.com/office/drawing/2014/main" id="{45182F8D-BF98-7943-97DB-5B11E8DF7086}"/>
                </a:ext>
              </a:extLst>
            </p:cNvPr>
            <p:cNvSpPr txBox="1"/>
            <p:nvPr/>
          </p:nvSpPr>
          <p:spPr>
            <a:xfrm>
              <a:off x="1619218" y="1218069"/>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1</a:t>
              </a:r>
            </a:p>
          </p:txBody>
        </p:sp>
        <p:sp>
          <p:nvSpPr>
            <p:cNvPr id="102" name="TextBox 101">
              <a:extLst>
                <a:ext uri="{FF2B5EF4-FFF2-40B4-BE49-F238E27FC236}">
                  <a16:creationId xmlns:a16="http://schemas.microsoft.com/office/drawing/2014/main" id="{ADB695BE-04A3-984E-8D99-7C1FD0B912AE}"/>
                </a:ext>
              </a:extLst>
            </p:cNvPr>
            <p:cNvSpPr txBox="1"/>
            <p:nvPr/>
          </p:nvSpPr>
          <p:spPr>
            <a:xfrm>
              <a:off x="4540516" y="2845240"/>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sp>
          <p:nvSpPr>
            <p:cNvPr id="103" name="TextBox 102">
              <a:extLst>
                <a:ext uri="{FF2B5EF4-FFF2-40B4-BE49-F238E27FC236}">
                  <a16:creationId xmlns:a16="http://schemas.microsoft.com/office/drawing/2014/main" id="{1318B192-3333-C34C-9504-AC96A41D5585}"/>
                </a:ext>
              </a:extLst>
            </p:cNvPr>
            <p:cNvSpPr txBox="1"/>
            <p:nvPr/>
          </p:nvSpPr>
          <p:spPr>
            <a:xfrm>
              <a:off x="4689040"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104" name="TextBox 103">
              <a:extLst>
                <a:ext uri="{FF2B5EF4-FFF2-40B4-BE49-F238E27FC236}">
                  <a16:creationId xmlns:a16="http://schemas.microsoft.com/office/drawing/2014/main" id="{BD417DCC-D278-E548-9C10-49487905B290}"/>
                </a:ext>
              </a:extLst>
            </p:cNvPr>
            <p:cNvSpPr txBox="1"/>
            <p:nvPr/>
          </p:nvSpPr>
          <p:spPr>
            <a:xfrm>
              <a:off x="6078213"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5" name="TextBox 104">
              <a:extLst>
                <a:ext uri="{FF2B5EF4-FFF2-40B4-BE49-F238E27FC236}">
                  <a16:creationId xmlns:a16="http://schemas.microsoft.com/office/drawing/2014/main" id="{5932D54B-8840-A046-863A-3F5B6EAA578C}"/>
                </a:ext>
              </a:extLst>
            </p:cNvPr>
            <p:cNvSpPr txBox="1"/>
            <p:nvPr/>
          </p:nvSpPr>
          <p:spPr>
            <a:xfrm>
              <a:off x="4689040" y="2403115"/>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6" name="TextBox 105">
              <a:extLst>
                <a:ext uri="{FF2B5EF4-FFF2-40B4-BE49-F238E27FC236}">
                  <a16:creationId xmlns:a16="http://schemas.microsoft.com/office/drawing/2014/main" id="{F1C26A41-3955-5C48-AE20-AE8A0607E01E}"/>
                </a:ext>
              </a:extLst>
            </p:cNvPr>
            <p:cNvSpPr txBox="1"/>
            <p:nvPr/>
          </p:nvSpPr>
          <p:spPr>
            <a:xfrm>
              <a:off x="4689040" y="1207386"/>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2</a:t>
              </a:r>
            </a:p>
          </p:txBody>
        </p:sp>
        <p:sp>
          <p:nvSpPr>
            <p:cNvPr id="107" name="TextBox 106">
              <a:extLst>
                <a:ext uri="{FF2B5EF4-FFF2-40B4-BE49-F238E27FC236}">
                  <a16:creationId xmlns:a16="http://schemas.microsoft.com/office/drawing/2014/main" id="{04EA981B-6995-0B47-8EEB-7D2E13DCF1DF}"/>
                </a:ext>
              </a:extLst>
            </p:cNvPr>
            <p:cNvSpPr txBox="1"/>
            <p:nvPr/>
          </p:nvSpPr>
          <p:spPr>
            <a:xfrm>
              <a:off x="1470694" y="3344255"/>
              <a:ext cx="5993230"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Shared Last Level Cache</a:t>
              </a:r>
              <a:endParaRPr lang="en-US" baseline="-25000" dirty="0"/>
            </a:p>
          </p:txBody>
        </p:sp>
        <p:sp>
          <p:nvSpPr>
            <p:cNvPr id="108" name="TextBox 107">
              <a:extLst>
                <a:ext uri="{FF2B5EF4-FFF2-40B4-BE49-F238E27FC236}">
                  <a16:creationId xmlns:a16="http://schemas.microsoft.com/office/drawing/2014/main" id="{F47ABFF7-2B1B-FA41-A805-6FF308758287}"/>
                </a:ext>
              </a:extLst>
            </p:cNvPr>
            <p:cNvSpPr txBox="1"/>
            <p:nvPr/>
          </p:nvSpPr>
          <p:spPr>
            <a:xfrm>
              <a:off x="3165198" y="801435"/>
              <a:ext cx="2669909" cy="338554"/>
            </a:xfrm>
            <a:prstGeom prst="rect">
              <a:avLst/>
            </a:prstGeom>
            <a:noFill/>
            <a:ln w="28575">
              <a:noFill/>
            </a:ln>
          </p:spPr>
          <p:txBody>
            <a:bodyPr wrap="square" rtlCol="0">
              <a:spAutoFit/>
            </a:bodyPr>
            <a:lstStyle/>
            <a:p>
              <a:pPr algn="ctr"/>
              <a:r>
                <a:rPr lang="en-US" sz="1600" b="1" dirty="0"/>
                <a:t>CPU</a:t>
              </a:r>
              <a:endParaRPr lang="en-US" sz="1600" b="1" baseline="-25000" dirty="0"/>
            </a:p>
          </p:txBody>
        </p:sp>
        <p:grpSp>
          <p:nvGrpSpPr>
            <p:cNvPr id="109" name="Group 108">
              <a:extLst>
                <a:ext uri="{FF2B5EF4-FFF2-40B4-BE49-F238E27FC236}">
                  <a16:creationId xmlns:a16="http://schemas.microsoft.com/office/drawing/2014/main" id="{454B36C0-49AC-E444-9A09-7B8AC3D94301}"/>
                </a:ext>
              </a:extLst>
            </p:cNvPr>
            <p:cNvGrpSpPr/>
            <p:nvPr/>
          </p:nvGrpSpPr>
          <p:grpSpPr>
            <a:xfrm>
              <a:off x="2050058" y="3378568"/>
              <a:ext cx="322787" cy="276999"/>
              <a:chOff x="988852" y="5977488"/>
              <a:chExt cx="322787" cy="276999"/>
            </a:xfrm>
          </p:grpSpPr>
          <p:sp>
            <p:nvSpPr>
              <p:cNvPr id="124" name="Oval 123">
                <a:extLst>
                  <a:ext uri="{FF2B5EF4-FFF2-40B4-BE49-F238E27FC236}">
                    <a16:creationId xmlns:a16="http://schemas.microsoft.com/office/drawing/2014/main" id="{FB08DE7A-6E3A-D847-AB16-A974339B185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5" name="TextBox 124">
                <a:extLst>
                  <a:ext uri="{FF2B5EF4-FFF2-40B4-BE49-F238E27FC236}">
                    <a16:creationId xmlns:a16="http://schemas.microsoft.com/office/drawing/2014/main" id="{C60E43AC-CD04-1A40-9557-80F70C00569E}"/>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0" name="Group 109">
              <a:extLst>
                <a:ext uri="{FF2B5EF4-FFF2-40B4-BE49-F238E27FC236}">
                  <a16:creationId xmlns:a16="http://schemas.microsoft.com/office/drawing/2014/main" id="{BF45D1C5-A1CD-944F-A6A0-0442AE937453}"/>
                </a:ext>
              </a:extLst>
            </p:cNvPr>
            <p:cNvGrpSpPr/>
            <p:nvPr/>
          </p:nvGrpSpPr>
          <p:grpSpPr>
            <a:xfrm>
              <a:off x="3708903" y="2882531"/>
              <a:ext cx="322787" cy="276999"/>
              <a:chOff x="988852" y="5977488"/>
              <a:chExt cx="322787" cy="276999"/>
            </a:xfrm>
          </p:grpSpPr>
          <p:sp>
            <p:nvSpPr>
              <p:cNvPr id="122" name="Oval 121">
                <a:extLst>
                  <a:ext uri="{FF2B5EF4-FFF2-40B4-BE49-F238E27FC236}">
                    <a16:creationId xmlns:a16="http://schemas.microsoft.com/office/drawing/2014/main" id="{BC4B16DC-BF96-9C4D-8EB7-2A55EBA94C59}"/>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3" name="TextBox 122">
                <a:extLst>
                  <a:ext uri="{FF2B5EF4-FFF2-40B4-BE49-F238E27FC236}">
                    <a16:creationId xmlns:a16="http://schemas.microsoft.com/office/drawing/2014/main" id="{6DE08B3A-1CF0-0149-962C-A5B1B6AA90C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1" name="Group 110">
              <a:extLst>
                <a:ext uri="{FF2B5EF4-FFF2-40B4-BE49-F238E27FC236}">
                  <a16:creationId xmlns:a16="http://schemas.microsoft.com/office/drawing/2014/main" id="{A1F76EEA-6EB0-184A-90DE-90F34BAB0C0C}"/>
                </a:ext>
              </a:extLst>
            </p:cNvPr>
            <p:cNvGrpSpPr/>
            <p:nvPr/>
          </p:nvGrpSpPr>
          <p:grpSpPr>
            <a:xfrm>
              <a:off x="6656087" y="2877077"/>
              <a:ext cx="322787" cy="276999"/>
              <a:chOff x="988852" y="5977488"/>
              <a:chExt cx="322787" cy="276999"/>
            </a:xfrm>
          </p:grpSpPr>
          <p:sp>
            <p:nvSpPr>
              <p:cNvPr id="120" name="Oval 119">
                <a:extLst>
                  <a:ext uri="{FF2B5EF4-FFF2-40B4-BE49-F238E27FC236}">
                    <a16:creationId xmlns:a16="http://schemas.microsoft.com/office/drawing/2014/main" id="{FADB6592-D4D0-5443-B01D-57BD20DD0F9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1" name="TextBox 120">
                <a:extLst>
                  <a:ext uri="{FF2B5EF4-FFF2-40B4-BE49-F238E27FC236}">
                    <a16:creationId xmlns:a16="http://schemas.microsoft.com/office/drawing/2014/main" id="{B0C0B808-511D-5F4E-9862-392B52F15E7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2" name="Group 111">
              <a:extLst>
                <a:ext uri="{FF2B5EF4-FFF2-40B4-BE49-F238E27FC236}">
                  <a16:creationId xmlns:a16="http://schemas.microsoft.com/office/drawing/2014/main" id="{14BBF961-6B81-B747-8603-C74A2208857B}"/>
                </a:ext>
              </a:extLst>
            </p:cNvPr>
            <p:cNvGrpSpPr/>
            <p:nvPr/>
          </p:nvGrpSpPr>
          <p:grpSpPr>
            <a:xfrm>
              <a:off x="3962409" y="2428261"/>
              <a:ext cx="322787" cy="276999"/>
              <a:chOff x="988852" y="5977488"/>
              <a:chExt cx="322787" cy="276999"/>
            </a:xfrm>
          </p:grpSpPr>
          <p:sp>
            <p:nvSpPr>
              <p:cNvPr id="118" name="Oval 117">
                <a:extLst>
                  <a:ext uri="{FF2B5EF4-FFF2-40B4-BE49-F238E27FC236}">
                    <a16:creationId xmlns:a16="http://schemas.microsoft.com/office/drawing/2014/main" id="{F55F039D-D8C8-AB41-B85A-ED57E63A7490}"/>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9" name="TextBox 118">
                <a:extLst>
                  <a:ext uri="{FF2B5EF4-FFF2-40B4-BE49-F238E27FC236}">
                    <a16:creationId xmlns:a16="http://schemas.microsoft.com/office/drawing/2014/main" id="{45DC83B5-6A90-A443-B706-0DCC90C7FD3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3" name="Group 112">
              <a:extLst>
                <a:ext uri="{FF2B5EF4-FFF2-40B4-BE49-F238E27FC236}">
                  <a16:creationId xmlns:a16="http://schemas.microsoft.com/office/drawing/2014/main" id="{B2A78EC2-C43A-3640-B700-E4B07C65DE77}"/>
                </a:ext>
              </a:extLst>
            </p:cNvPr>
            <p:cNvGrpSpPr/>
            <p:nvPr/>
          </p:nvGrpSpPr>
          <p:grpSpPr>
            <a:xfrm>
              <a:off x="5028004" y="2408093"/>
              <a:ext cx="322787" cy="276999"/>
              <a:chOff x="988852" y="5977488"/>
              <a:chExt cx="322787" cy="276999"/>
            </a:xfrm>
          </p:grpSpPr>
          <p:sp>
            <p:nvSpPr>
              <p:cNvPr id="116" name="Oval 115">
                <a:extLst>
                  <a:ext uri="{FF2B5EF4-FFF2-40B4-BE49-F238E27FC236}">
                    <a16:creationId xmlns:a16="http://schemas.microsoft.com/office/drawing/2014/main" id="{FE7CF323-2A88-574A-8E38-C62ECF02883B}"/>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7" name="TextBox 116">
                <a:extLst>
                  <a:ext uri="{FF2B5EF4-FFF2-40B4-BE49-F238E27FC236}">
                    <a16:creationId xmlns:a16="http://schemas.microsoft.com/office/drawing/2014/main" id="{589B80A5-0365-8C4B-9D0D-80D581797C1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sp>
          <p:nvSpPr>
            <p:cNvPr id="114" name="Rectangle 113">
              <a:extLst>
                <a:ext uri="{FF2B5EF4-FFF2-40B4-BE49-F238E27FC236}">
                  <a16:creationId xmlns:a16="http://schemas.microsoft.com/office/drawing/2014/main" id="{87072A42-2BFF-F844-A802-DA586458B92A}"/>
                </a:ext>
              </a:extLst>
            </p:cNvPr>
            <p:cNvSpPr/>
            <p:nvPr/>
          </p:nvSpPr>
          <p:spPr bwMode="auto">
            <a:xfrm>
              <a:off x="2259586" y="4253433"/>
              <a:ext cx="204214" cy="228431"/>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5" name="TextBox 114">
              <a:extLst>
                <a:ext uri="{FF2B5EF4-FFF2-40B4-BE49-F238E27FC236}">
                  <a16:creationId xmlns:a16="http://schemas.microsoft.com/office/drawing/2014/main" id="{EDAEA6D9-C891-C545-A2EB-8EC0C43EC8D6}"/>
                </a:ext>
              </a:extLst>
            </p:cNvPr>
            <p:cNvSpPr txBox="1"/>
            <p:nvPr/>
          </p:nvSpPr>
          <p:spPr>
            <a:xfrm>
              <a:off x="2220029" y="4193063"/>
              <a:ext cx="322787" cy="307777"/>
            </a:xfrm>
            <a:prstGeom prst="rect">
              <a:avLst/>
            </a:prstGeom>
            <a:noFill/>
            <a:ln>
              <a:noFill/>
            </a:ln>
          </p:spPr>
          <p:txBody>
            <a:bodyPr wrap="square" rtlCol="0">
              <a:spAutoFit/>
            </a:bodyPr>
            <a:lstStyle/>
            <a:p>
              <a:r>
                <a:rPr lang="en-US" sz="1400" b="1" dirty="0"/>
                <a:t>𝛾</a:t>
              </a:r>
            </a:p>
          </p:txBody>
        </p:sp>
      </p:grpSp>
    </p:spTree>
    <p:extLst>
      <p:ext uri="{BB962C8B-B14F-4D97-AF65-F5344CB8AC3E}">
        <p14:creationId xmlns:p14="http://schemas.microsoft.com/office/powerpoint/2010/main" val="12782148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fld id="{72AA6BCD-BD42-4510-9143-739AF01BCB1A}" type="slidenum">
              <a:rPr lang="zh-CN" altLang="en-US" smtClean="0"/>
              <a:pPr>
                <a:defRPr/>
              </a:pPr>
              <a:t>73</a:t>
            </a:fld>
            <a:endParaRPr lang="en-US" altLang="zh-CN"/>
          </a:p>
        </p:txBody>
      </p:sp>
      <p:sp>
        <p:nvSpPr>
          <p:cNvPr id="104451" name="Rectangle 3"/>
          <p:cNvSpPr>
            <a:spLocks noGrp="1" noChangeArrowheads="1"/>
          </p:cNvSpPr>
          <p:nvPr>
            <p:ph type="title"/>
          </p:nvPr>
        </p:nvSpPr>
        <p:spPr/>
        <p:txBody>
          <a:bodyPr/>
          <a:lstStyle/>
          <a:p>
            <a:r>
              <a:rPr lang="en-US" altLang="zh-CN" dirty="0">
                <a:ea typeface="SimSun" pitchFamily="2" charset="-122"/>
              </a:rPr>
              <a:t>Memory Models …</a:t>
            </a:r>
          </a:p>
        </p:txBody>
      </p:sp>
      <p:sp>
        <p:nvSpPr>
          <p:cNvPr id="104452" name="Rectangle 4"/>
          <p:cNvSpPr>
            <a:spLocks noGrp="1" noChangeArrowheads="1"/>
          </p:cNvSpPr>
          <p:nvPr>
            <p:ph type="body" idx="1"/>
          </p:nvPr>
        </p:nvSpPr>
        <p:spPr/>
        <p:txBody>
          <a:bodyPr/>
          <a:lstStyle/>
          <a:p>
            <a:pPr>
              <a:buFont typeface="Wingdings" pitchFamily="2" charset="2"/>
              <a:buNone/>
            </a:pPr>
            <a:r>
              <a:rPr lang="zh-CN" altLang="en-US" dirty="0">
                <a:ea typeface="SimSun" pitchFamily="2" charset="-122"/>
              </a:rPr>
              <a:t> </a:t>
            </a:r>
          </a:p>
        </p:txBody>
      </p:sp>
      <p:sp>
        <p:nvSpPr>
          <p:cNvPr id="104453" name="Rectangle 28"/>
          <p:cNvSpPr>
            <a:spLocks noChangeArrowheads="1"/>
          </p:cNvSpPr>
          <p:nvPr/>
        </p:nvSpPr>
        <p:spPr bwMode="auto">
          <a:xfrm>
            <a:off x="566607" y="5746219"/>
            <a:ext cx="11017907" cy="943903"/>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Multiple copies of a variable (such as </a:t>
            </a:r>
            <a:r>
              <a:rPr lang="en-US" b="1" dirty="0"/>
              <a:t>𝛾</a:t>
            </a:r>
            <a:r>
              <a:rPr lang="en-US" altLang="zh-CN" dirty="0">
                <a:solidFill>
                  <a:srgbClr val="002060"/>
                </a:solidFill>
                <a:latin typeface="Arial" charset="0"/>
              </a:rPr>
              <a:t>) may be present at various levels of cache, or in registers and they may ALL have different values.</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So which value of </a:t>
            </a:r>
            <a:r>
              <a:rPr lang="en-US" b="1" dirty="0"/>
              <a:t>𝛾</a:t>
            </a:r>
            <a:r>
              <a:rPr lang="en-US" altLang="zh-CN" dirty="0">
                <a:solidFill>
                  <a:srgbClr val="002060"/>
                </a:solidFill>
                <a:latin typeface="Arial" charset="0"/>
              </a:rPr>
              <a:t> is the one a thread should see at any point in a computation?</a:t>
            </a:r>
          </a:p>
        </p:txBody>
      </p:sp>
      <p:sp>
        <p:nvSpPr>
          <p:cNvPr id="104454" name="Rectangle 29"/>
          <p:cNvSpPr>
            <a:spLocks noChangeArrowheads="1"/>
          </p:cNvSpPr>
          <p:nvPr/>
        </p:nvSpPr>
        <p:spPr bwMode="auto">
          <a:xfrm>
            <a:off x="607487" y="822181"/>
            <a:ext cx="10810156" cy="895350"/>
          </a:xfrm>
          <a:prstGeom prst="rect">
            <a:avLst/>
          </a:prstGeom>
          <a:no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Programming models for Multithreading support shared memory.</a:t>
            </a:r>
          </a:p>
          <a:p>
            <a:pPr marL="285750" indent="-285750">
              <a:lnSpc>
                <a:spcPct val="93000"/>
              </a:lnSpc>
              <a:spcBef>
                <a:spcPct val="30000"/>
              </a:spcBef>
              <a:buClr>
                <a:schemeClr val="tx2"/>
              </a:buClr>
              <a:buSzPct val="75000"/>
              <a:buFont typeface="Wingdings" pitchFamily="2" charset="2"/>
              <a:buChar char="l"/>
            </a:pPr>
            <a:r>
              <a:rPr lang="en-US" altLang="zh-CN" dirty="0">
                <a:solidFill>
                  <a:srgbClr val="002060"/>
                </a:solidFill>
                <a:latin typeface="Arial" charset="0"/>
              </a:rPr>
              <a:t>All threads share an address space … but consider the variable  </a:t>
            </a:r>
            <a:r>
              <a:rPr lang="en-US" b="1" dirty="0"/>
              <a:t>𝛾</a:t>
            </a:r>
          </a:p>
        </p:txBody>
      </p:sp>
      <p:grpSp>
        <p:nvGrpSpPr>
          <p:cNvPr id="47" name="Group 46">
            <a:extLst>
              <a:ext uri="{FF2B5EF4-FFF2-40B4-BE49-F238E27FC236}">
                <a16:creationId xmlns:a16="http://schemas.microsoft.com/office/drawing/2014/main" id="{F65F5082-9230-2C4A-9117-75911B0A7FE8}"/>
              </a:ext>
            </a:extLst>
          </p:cNvPr>
          <p:cNvGrpSpPr/>
          <p:nvPr/>
        </p:nvGrpSpPr>
        <p:grpSpPr>
          <a:xfrm>
            <a:off x="2639818" y="1600766"/>
            <a:ext cx="6148251" cy="4055485"/>
            <a:chOff x="1402079" y="801435"/>
            <a:chExt cx="6148251" cy="4055485"/>
          </a:xfrm>
        </p:grpSpPr>
        <p:sp>
          <p:nvSpPr>
            <p:cNvPr id="48" name="Rectangle 47">
              <a:extLst>
                <a:ext uri="{FF2B5EF4-FFF2-40B4-BE49-F238E27FC236}">
                  <a16:creationId xmlns:a16="http://schemas.microsoft.com/office/drawing/2014/main" id="{342ABFF0-9CCF-7F4D-BAE9-2945EE16913C}"/>
                </a:ext>
              </a:extLst>
            </p:cNvPr>
            <p:cNvSpPr/>
            <p:nvPr/>
          </p:nvSpPr>
          <p:spPr bwMode="auto">
            <a:xfrm>
              <a:off x="1402079" y="844732"/>
              <a:ext cx="6148251" cy="2948166"/>
            </a:xfrm>
            <a:prstGeom prst="rect">
              <a:avLst/>
            </a:prstGeom>
            <a:solidFill>
              <a:srgbClr val="D9FFE5"/>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49" name="Straight Arrow Connector 48">
              <a:extLst>
                <a:ext uri="{FF2B5EF4-FFF2-40B4-BE49-F238E27FC236}">
                  <a16:creationId xmlns:a16="http://schemas.microsoft.com/office/drawing/2014/main" id="{554CFA58-85B8-F14F-816F-DFCE84C1FAE5}"/>
                </a:ext>
              </a:extLst>
            </p:cNvPr>
            <p:cNvCxnSpPr>
              <a:cxnSpLocks/>
            </p:cNvCxnSpPr>
            <p:nvPr/>
          </p:nvCxnSpPr>
          <p:spPr bwMode="auto">
            <a:xfrm flipV="1">
              <a:off x="4915620"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0" name="Straight Arrow Connector 49">
              <a:extLst>
                <a:ext uri="{FF2B5EF4-FFF2-40B4-BE49-F238E27FC236}">
                  <a16:creationId xmlns:a16="http://schemas.microsoft.com/office/drawing/2014/main" id="{BB63ED7B-5E72-B14E-8726-860C44D46FD4}"/>
                </a:ext>
              </a:extLst>
            </p:cNvPr>
            <p:cNvCxnSpPr>
              <a:cxnSpLocks/>
            </p:cNvCxnSpPr>
            <p:nvPr/>
          </p:nvCxnSpPr>
          <p:spPr bwMode="auto">
            <a:xfrm flipV="1">
              <a:off x="384011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1" name="Straight Arrow Connector 50">
              <a:extLst>
                <a:ext uri="{FF2B5EF4-FFF2-40B4-BE49-F238E27FC236}">
                  <a16:creationId xmlns:a16="http://schemas.microsoft.com/office/drawing/2014/main" id="{8B1CEBD5-9B0C-5642-996B-E23D19F5D7E1}"/>
                </a:ext>
              </a:extLst>
            </p:cNvPr>
            <p:cNvCxnSpPr>
              <a:cxnSpLocks/>
            </p:cNvCxnSpPr>
            <p:nvPr/>
          </p:nvCxnSpPr>
          <p:spPr bwMode="auto">
            <a:xfrm flipV="1">
              <a:off x="5790832" y="3792898"/>
              <a:ext cx="0" cy="324800"/>
            </a:xfrm>
            <a:prstGeom prst="straightConnector1">
              <a:avLst/>
            </a:prstGeom>
            <a:noFill/>
            <a:ln w="34925" cap="flat" cmpd="sng" algn="ctr">
              <a:solidFill>
                <a:schemeClr val="tx1"/>
              </a:solidFill>
              <a:prstDash val="solid"/>
              <a:round/>
              <a:headEnd type="none"/>
              <a:tailEnd type="none"/>
            </a:ln>
            <a:effectLst/>
          </p:spPr>
        </p:cxnSp>
        <p:cxnSp>
          <p:nvCxnSpPr>
            <p:cNvPr id="52" name="Straight Arrow Connector 51">
              <a:extLst>
                <a:ext uri="{FF2B5EF4-FFF2-40B4-BE49-F238E27FC236}">
                  <a16:creationId xmlns:a16="http://schemas.microsoft.com/office/drawing/2014/main" id="{B2E9A11B-8460-E744-A0A6-E029698D5233}"/>
                </a:ext>
              </a:extLst>
            </p:cNvPr>
            <p:cNvCxnSpPr>
              <a:cxnSpLocks/>
            </p:cNvCxnSpPr>
            <p:nvPr/>
          </p:nvCxnSpPr>
          <p:spPr bwMode="auto">
            <a:xfrm flipV="1">
              <a:off x="3165198" y="3792898"/>
              <a:ext cx="0" cy="359637"/>
            </a:xfrm>
            <a:prstGeom prst="straightConnector1">
              <a:avLst/>
            </a:prstGeom>
            <a:noFill/>
            <a:ln w="34925" cap="flat" cmpd="sng" algn="ctr">
              <a:solidFill>
                <a:schemeClr val="tx1"/>
              </a:solidFill>
              <a:prstDash val="solid"/>
              <a:round/>
              <a:headEnd type="none"/>
              <a:tailEnd type="none"/>
            </a:ln>
            <a:effectLst/>
          </p:spPr>
        </p:cxnSp>
        <p:cxnSp>
          <p:nvCxnSpPr>
            <p:cNvPr id="53" name="Straight Arrow Connector 52">
              <a:extLst>
                <a:ext uri="{FF2B5EF4-FFF2-40B4-BE49-F238E27FC236}">
                  <a16:creationId xmlns:a16="http://schemas.microsoft.com/office/drawing/2014/main" id="{94E2F167-7A87-AE4F-A65A-2165B9A138D7}"/>
                </a:ext>
              </a:extLst>
            </p:cNvPr>
            <p:cNvCxnSpPr>
              <a:cxnSpLocks/>
            </p:cNvCxnSpPr>
            <p:nvPr/>
          </p:nvCxnSpPr>
          <p:spPr bwMode="auto">
            <a:xfrm flipV="1">
              <a:off x="2952208" y="2945506"/>
              <a:ext cx="0" cy="538131"/>
            </a:xfrm>
            <a:prstGeom prst="straightConnector1">
              <a:avLst/>
            </a:prstGeom>
            <a:noFill/>
            <a:ln w="34925" cap="flat" cmpd="sng" algn="ctr">
              <a:solidFill>
                <a:schemeClr val="tx1"/>
              </a:solidFill>
              <a:prstDash val="solid"/>
              <a:round/>
              <a:headEnd type="triangle"/>
              <a:tailEnd type="triangle"/>
            </a:ln>
            <a:effectLst/>
          </p:spPr>
        </p:cxnSp>
        <p:sp>
          <p:nvSpPr>
            <p:cNvPr id="54" name="Rectangle 53">
              <a:extLst>
                <a:ext uri="{FF2B5EF4-FFF2-40B4-BE49-F238E27FC236}">
                  <a16:creationId xmlns:a16="http://schemas.microsoft.com/office/drawing/2014/main" id="{42F1ABCD-6D6D-964A-8395-D08617647435}"/>
                </a:ext>
              </a:extLst>
            </p:cNvPr>
            <p:cNvSpPr/>
            <p:nvPr/>
          </p:nvSpPr>
          <p:spPr bwMode="auto">
            <a:xfrm>
              <a:off x="1471749" y="1218069"/>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5" name="Rectangle 54">
              <a:extLst>
                <a:ext uri="{FF2B5EF4-FFF2-40B4-BE49-F238E27FC236}">
                  <a16:creationId xmlns:a16="http://schemas.microsoft.com/office/drawing/2014/main" id="{D222BDC1-1229-2B48-ADF3-94609CBC676F}"/>
                </a:ext>
              </a:extLst>
            </p:cNvPr>
            <p:cNvSpPr/>
            <p:nvPr/>
          </p:nvSpPr>
          <p:spPr bwMode="auto">
            <a:xfrm>
              <a:off x="4541571" y="1207386"/>
              <a:ext cx="2922353" cy="1638343"/>
            </a:xfrm>
            <a:prstGeom prst="rect">
              <a:avLst/>
            </a:prstGeom>
            <a:solidFill>
              <a:srgbClr val="FEE0FA"/>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6" name="TextBox 55">
              <a:extLst>
                <a:ext uri="{FF2B5EF4-FFF2-40B4-BE49-F238E27FC236}">
                  <a16:creationId xmlns:a16="http://schemas.microsoft.com/office/drawing/2014/main" id="{6B8B6C8D-0FD1-7742-B0DF-7D706E5C4C2D}"/>
                </a:ext>
              </a:extLst>
            </p:cNvPr>
            <p:cNvSpPr txBox="1"/>
            <p:nvPr/>
          </p:nvSpPr>
          <p:spPr>
            <a:xfrm>
              <a:off x="1479589" y="3933590"/>
              <a:ext cx="5993230" cy="923330"/>
            </a:xfrm>
            <a:prstGeom prst="rect">
              <a:avLst/>
            </a:prstGeom>
            <a:solidFill>
              <a:srgbClr val="E0E0FF"/>
            </a:solidFill>
            <a:ln w="28575">
              <a:solidFill>
                <a:schemeClr val="tx1"/>
              </a:solidFill>
              <a:prstDash val="sysDash"/>
            </a:ln>
          </p:spPr>
          <p:txBody>
            <a:bodyPr wrap="square" rtlCol="0">
              <a:spAutoFit/>
            </a:bodyPr>
            <a:lstStyle/>
            <a:p>
              <a:pPr algn="ctr"/>
              <a:endParaRPr lang="en-US" dirty="0"/>
            </a:p>
            <a:p>
              <a:pPr algn="ctr"/>
              <a:r>
                <a:rPr lang="en-US" dirty="0"/>
                <a:t>Shared Memory (DRAM)</a:t>
              </a:r>
              <a:endParaRPr lang="en-US" baseline="-25000" dirty="0"/>
            </a:p>
            <a:p>
              <a:pPr algn="ctr"/>
              <a:endParaRPr lang="en-US" dirty="0"/>
            </a:p>
          </p:txBody>
        </p:sp>
        <p:sp>
          <p:nvSpPr>
            <p:cNvPr id="96" name="TextBox 95">
              <a:extLst>
                <a:ext uri="{FF2B5EF4-FFF2-40B4-BE49-F238E27FC236}">
                  <a16:creationId xmlns:a16="http://schemas.microsoft.com/office/drawing/2014/main" id="{76E99785-65C4-3A49-991B-D33E1C98253E}"/>
                </a:ext>
              </a:extLst>
            </p:cNvPr>
            <p:cNvSpPr txBox="1"/>
            <p:nvPr/>
          </p:nvSpPr>
          <p:spPr>
            <a:xfrm>
              <a:off x="1470694" y="2855923"/>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cxnSp>
          <p:nvCxnSpPr>
            <p:cNvPr id="97" name="Straight Arrow Connector 96">
              <a:extLst>
                <a:ext uri="{FF2B5EF4-FFF2-40B4-BE49-F238E27FC236}">
                  <a16:creationId xmlns:a16="http://schemas.microsoft.com/office/drawing/2014/main" id="{E2CB018C-9D46-7446-9E0F-7F964A9BFA6B}"/>
                </a:ext>
              </a:extLst>
            </p:cNvPr>
            <p:cNvCxnSpPr>
              <a:cxnSpLocks/>
            </p:cNvCxnSpPr>
            <p:nvPr/>
          </p:nvCxnSpPr>
          <p:spPr bwMode="auto">
            <a:xfrm flipV="1">
              <a:off x="6013321" y="2980344"/>
              <a:ext cx="0" cy="538131"/>
            </a:xfrm>
            <a:prstGeom prst="straightConnector1">
              <a:avLst/>
            </a:prstGeom>
            <a:noFill/>
            <a:ln w="34925" cap="flat" cmpd="sng" algn="ctr">
              <a:solidFill>
                <a:schemeClr val="tx1"/>
              </a:solidFill>
              <a:prstDash val="solid"/>
              <a:round/>
              <a:headEnd type="triangle"/>
              <a:tailEnd type="triangle"/>
            </a:ln>
            <a:effectLst/>
          </p:spPr>
        </p:cxnSp>
        <p:sp>
          <p:nvSpPr>
            <p:cNvPr id="98" name="TextBox 97">
              <a:extLst>
                <a:ext uri="{FF2B5EF4-FFF2-40B4-BE49-F238E27FC236}">
                  <a16:creationId xmlns:a16="http://schemas.microsoft.com/office/drawing/2014/main" id="{9AC3E7C5-52EA-3D43-8FB9-9F8F5279A7B7}"/>
                </a:ext>
              </a:extLst>
            </p:cNvPr>
            <p:cNvSpPr txBox="1"/>
            <p:nvPr/>
          </p:nvSpPr>
          <p:spPr>
            <a:xfrm>
              <a:off x="1619218"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99" name="TextBox 98">
              <a:extLst>
                <a:ext uri="{FF2B5EF4-FFF2-40B4-BE49-F238E27FC236}">
                  <a16:creationId xmlns:a16="http://schemas.microsoft.com/office/drawing/2014/main" id="{A3B5EC8B-7306-8F42-A237-C534D8A8E48E}"/>
                </a:ext>
              </a:extLst>
            </p:cNvPr>
            <p:cNvSpPr txBox="1"/>
            <p:nvPr/>
          </p:nvSpPr>
          <p:spPr>
            <a:xfrm>
              <a:off x="3008391" y="1692823"/>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0" name="TextBox 99">
              <a:extLst>
                <a:ext uri="{FF2B5EF4-FFF2-40B4-BE49-F238E27FC236}">
                  <a16:creationId xmlns:a16="http://schemas.microsoft.com/office/drawing/2014/main" id="{AF682C79-9C9F-7A4A-8F09-1042682B1A92}"/>
                </a:ext>
              </a:extLst>
            </p:cNvPr>
            <p:cNvSpPr txBox="1"/>
            <p:nvPr/>
          </p:nvSpPr>
          <p:spPr>
            <a:xfrm>
              <a:off x="1619218" y="2413798"/>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1" name="TextBox 100">
              <a:extLst>
                <a:ext uri="{FF2B5EF4-FFF2-40B4-BE49-F238E27FC236}">
                  <a16:creationId xmlns:a16="http://schemas.microsoft.com/office/drawing/2014/main" id="{45182F8D-BF98-7943-97DB-5B11E8DF7086}"/>
                </a:ext>
              </a:extLst>
            </p:cNvPr>
            <p:cNvSpPr txBox="1"/>
            <p:nvPr/>
          </p:nvSpPr>
          <p:spPr>
            <a:xfrm>
              <a:off x="1619218" y="1218069"/>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1</a:t>
              </a:r>
            </a:p>
          </p:txBody>
        </p:sp>
        <p:sp>
          <p:nvSpPr>
            <p:cNvPr id="102" name="TextBox 101">
              <a:extLst>
                <a:ext uri="{FF2B5EF4-FFF2-40B4-BE49-F238E27FC236}">
                  <a16:creationId xmlns:a16="http://schemas.microsoft.com/office/drawing/2014/main" id="{ADB695BE-04A3-984E-8D99-7C1FD0B912AE}"/>
                </a:ext>
              </a:extLst>
            </p:cNvPr>
            <p:cNvSpPr txBox="1"/>
            <p:nvPr/>
          </p:nvSpPr>
          <p:spPr>
            <a:xfrm>
              <a:off x="4540516" y="2845240"/>
              <a:ext cx="2923408"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Cache</a:t>
              </a:r>
              <a:endParaRPr lang="en-US" baseline="-25000" dirty="0"/>
            </a:p>
          </p:txBody>
        </p:sp>
        <p:sp>
          <p:nvSpPr>
            <p:cNvPr id="103" name="TextBox 102">
              <a:extLst>
                <a:ext uri="{FF2B5EF4-FFF2-40B4-BE49-F238E27FC236}">
                  <a16:creationId xmlns:a16="http://schemas.microsoft.com/office/drawing/2014/main" id="{1318B192-3333-C34C-9504-AC96A41D5585}"/>
                </a:ext>
              </a:extLst>
            </p:cNvPr>
            <p:cNvSpPr txBox="1"/>
            <p:nvPr/>
          </p:nvSpPr>
          <p:spPr>
            <a:xfrm>
              <a:off x="4689040"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Control Unit</a:t>
              </a:r>
              <a:endParaRPr lang="en-US" sz="1600" b="1" baseline="-25000" dirty="0"/>
            </a:p>
          </p:txBody>
        </p:sp>
        <p:sp>
          <p:nvSpPr>
            <p:cNvPr id="104" name="TextBox 103">
              <a:extLst>
                <a:ext uri="{FF2B5EF4-FFF2-40B4-BE49-F238E27FC236}">
                  <a16:creationId xmlns:a16="http://schemas.microsoft.com/office/drawing/2014/main" id="{BD417DCC-D278-E548-9C10-49487905B290}"/>
                </a:ext>
              </a:extLst>
            </p:cNvPr>
            <p:cNvSpPr txBox="1"/>
            <p:nvPr/>
          </p:nvSpPr>
          <p:spPr>
            <a:xfrm>
              <a:off x="6078213" y="1682140"/>
              <a:ext cx="1280736" cy="584775"/>
            </a:xfrm>
            <a:prstGeom prst="rect">
              <a:avLst/>
            </a:prstGeom>
            <a:solidFill>
              <a:srgbClr val="FBFFB1"/>
            </a:solidFill>
            <a:ln w="28575">
              <a:solidFill>
                <a:schemeClr val="tx1"/>
              </a:solidFill>
            </a:ln>
          </p:spPr>
          <p:txBody>
            <a:bodyPr wrap="square" rtlCol="0">
              <a:spAutoFit/>
            </a:bodyPr>
            <a:lstStyle/>
            <a:p>
              <a:pPr algn="ctr"/>
              <a:r>
                <a:rPr lang="en-US" sz="1600" b="1" dirty="0"/>
                <a:t>Arithmetic Logic Unit</a:t>
              </a:r>
              <a:endParaRPr lang="en-US" sz="1600" b="1" baseline="-25000" dirty="0"/>
            </a:p>
          </p:txBody>
        </p:sp>
        <p:sp>
          <p:nvSpPr>
            <p:cNvPr id="105" name="TextBox 104">
              <a:extLst>
                <a:ext uri="{FF2B5EF4-FFF2-40B4-BE49-F238E27FC236}">
                  <a16:creationId xmlns:a16="http://schemas.microsoft.com/office/drawing/2014/main" id="{5932D54B-8840-A046-863A-3F5B6EAA578C}"/>
                </a:ext>
              </a:extLst>
            </p:cNvPr>
            <p:cNvSpPr txBox="1"/>
            <p:nvPr/>
          </p:nvSpPr>
          <p:spPr>
            <a:xfrm>
              <a:off x="4689040" y="2403115"/>
              <a:ext cx="2669909" cy="338554"/>
            </a:xfrm>
            <a:prstGeom prst="rect">
              <a:avLst/>
            </a:prstGeom>
            <a:solidFill>
              <a:srgbClr val="FBFFB1"/>
            </a:solidFill>
            <a:ln w="28575">
              <a:solidFill>
                <a:schemeClr val="tx1"/>
              </a:solidFill>
              <a:prstDash val="sysDash"/>
            </a:ln>
          </p:spPr>
          <p:txBody>
            <a:bodyPr wrap="square" rtlCol="0">
              <a:spAutoFit/>
            </a:bodyPr>
            <a:lstStyle/>
            <a:p>
              <a:pPr algn="ctr"/>
              <a:r>
                <a:rPr lang="en-US" sz="1600" b="1" dirty="0"/>
                <a:t>Register file</a:t>
              </a:r>
              <a:endParaRPr lang="en-US" sz="1600" b="1" baseline="-25000" dirty="0"/>
            </a:p>
          </p:txBody>
        </p:sp>
        <p:sp>
          <p:nvSpPr>
            <p:cNvPr id="106" name="TextBox 105">
              <a:extLst>
                <a:ext uri="{FF2B5EF4-FFF2-40B4-BE49-F238E27FC236}">
                  <a16:creationId xmlns:a16="http://schemas.microsoft.com/office/drawing/2014/main" id="{F1C26A41-3955-5C48-AE20-AE8A0607E01E}"/>
                </a:ext>
              </a:extLst>
            </p:cNvPr>
            <p:cNvSpPr txBox="1"/>
            <p:nvPr/>
          </p:nvSpPr>
          <p:spPr>
            <a:xfrm>
              <a:off x="4689040" y="1207386"/>
              <a:ext cx="2669909" cy="338554"/>
            </a:xfrm>
            <a:prstGeom prst="rect">
              <a:avLst/>
            </a:prstGeom>
            <a:noFill/>
            <a:ln w="28575">
              <a:noFill/>
            </a:ln>
          </p:spPr>
          <p:txBody>
            <a:bodyPr wrap="square" rtlCol="0">
              <a:spAutoFit/>
            </a:bodyPr>
            <a:lstStyle/>
            <a:p>
              <a:pPr algn="ctr"/>
              <a:r>
                <a:rPr lang="en-US" sz="1600" b="1" dirty="0"/>
                <a:t>Core</a:t>
              </a:r>
              <a:r>
                <a:rPr lang="en-US" sz="1600" b="1" baseline="-25000" dirty="0"/>
                <a:t>2</a:t>
              </a:r>
            </a:p>
          </p:txBody>
        </p:sp>
        <p:sp>
          <p:nvSpPr>
            <p:cNvPr id="107" name="TextBox 106">
              <a:extLst>
                <a:ext uri="{FF2B5EF4-FFF2-40B4-BE49-F238E27FC236}">
                  <a16:creationId xmlns:a16="http://schemas.microsoft.com/office/drawing/2014/main" id="{04EA981B-6995-0B47-8EEB-7D2E13DCF1DF}"/>
                </a:ext>
              </a:extLst>
            </p:cNvPr>
            <p:cNvSpPr txBox="1"/>
            <p:nvPr/>
          </p:nvSpPr>
          <p:spPr>
            <a:xfrm>
              <a:off x="1470694" y="3344255"/>
              <a:ext cx="5993230" cy="369332"/>
            </a:xfrm>
            <a:prstGeom prst="rect">
              <a:avLst/>
            </a:prstGeom>
            <a:solidFill>
              <a:srgbClr val="E0E0FF"/>
            </a:solidFill>
            <a:ln w="28575">
              <a:solidFill>
                <a:schemeClr val="tx1"/>
              </a:solidFill>
              <a:prstDash val="sysDash"/>
            </a:ln>
          </p:spPr>
          <p:txBody>
            <a:bodyPr wrap="square" rtlCol="0">
              <a:spAutoFit/>
            </a:bodyPr>
            <a:lstStyle/>
            <a:p>
              <a:pPr algn="ctr"/>
              <a:r>
                <a:rPr lang="en-US" dirty="0"/>
                <a:t>Shared Last Level Cache</a:t>
              </a:r>
              <a:endParaRPr lang="en-US" baseline="-25000" dirty="0"/>
            </a:p>
          </p:txBody>
        </p:sp>
        <p:sp>
          <p:nvSpPr>
            <p:cNvPr id="108" name="TextBox 107">
              <a:extLst>
                <a:ext uri="{FF2B5EF4-FFF2-40B4-BE49-F238E27FC236}">
                  <a16:creationId xmlns:a16="http://schemas.microsoft.com/office/drawing/2014/main" id="{F47ABFF7-2B1B-FA41-A805-6FF308758287}"/>
                </a:ext>
              </a:extLst>
            </p:cNvPr>
            <p:cNvSpPr txBox="1"/>
            <p:nvPr/>
          </p:nvSpPr>
          <p:spPr>
            <a:xfrm>
              <a:off x="3165198" y="801435"/>
              <a:ext cx="2669909" cy="338554"/>
            </a:xfrm>
            <a:prstGeom prst="rect">
              <a:avLst/>
            </a:prstGeom>
            <a:noFill/>
            <a:ln w="28575">
              <a:noFill/>
            </a:ln>
          </p:spPr>
          <p:txBody>
            <a:bodyPr wrap="square" rtlCol="0">
              <a:spAutoFit/>
            </a:bodyPr>
            <a:lstStyle/>
            <a:p>
              <a:pPr algn="ctr"/>
              <a:r>
                <a:rPr lang="en-US" sz="1600" b="1" dirty="0"/>
                <a:t>CPU</a:t>
              </a:r>
              <a:endParaRPr lang="en-US" sz="1600" b="1" baseline="-25000" dirty="0"/>
            </a:p>
          </p:txBody>
        </p:sp>
        <p:grpSp>
          <p:nvGrpSpPr>
            <p:cNvPr id="109" name="Group 108">
              <a:extLst>
                <a:ext uri="{FF2B5EF4-FFF2-40B4-BE49-F238E27FC236}">
                  <a16:creationId xmlns:a16="http://schemas.microsoft.com/office/drawing/2014/main" id="{454B36C0-49AC-E444-9A09-7B8AC3D94301}"/>
                </a:ext>
              </a:extLst>
            </p:cNvPr>
            <p:cNvGrpSpPr/>
            <p:nvPr/>
          </p:nvGrpSpPr>
          <p:grpSpPr>
            <a:xfrm>
              <a:off x="2050058" y="3378568"/>
              <a:ext cx="322787" cy="276999"/>
              <a:chOff x="988852" y="5977488"/>
              <a:chExt cx="322787" cy="276999"/>
            </a:xfrm>
          </p:grpSpPr>
          <p:sp>
            <p:nvSpPr>
              <p:cNvPr id="124" name="Oval 123">
                <a:extLst>
                  <a:ext uri="{FF2B5EF4-FFF2-40B4-BE49-F238E27FC236}">
                    <a16:creationId xmlns:a16="http://schemas.microsoft.com/office/drawing/2014/main" id="{FB08DE7A-6E3A-D847-AB16-A974339B185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5" name="TextBox 124">
                <a:extLst>
                  <a:ext uri="{FF2B5EF4-FFF2-40B4-BE49-F238E27FC236}">
                    <a16:creationId xmlns:a16="http://schemas.microsoft.com/office/drawing/2014/main" id="{C60E43AC-CD04-1A40-9557-80F70C00569E}"/>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0" name="Group 109">
              <a:extLst>
                <a:ext uri="{FF2B5EF4-FFF2-40B4-BE49-F238E27FC236}">
                  <a16:creationId xmlns:a16="http://schemas.microsoft.com/office/drawing/2014/main" id="{BF45D1C5-A1CD-944F-A6A0-0442AE937453}"/>
                </a:ext>
              </a:extLst>
            </p:cNvPr>
            <p:cNvGrpSpPr/>
            <p:nvPr/>
          </p:nvGrpSpPr>
          <p:grpSpPr>
            <a:xfrm>
              <a:off x="3708903" y="2882531"/>
              <a:ext cx="322787" cy="276999"/>
              <a:chOff x="988852" y="5977488"/>
              <a:chExt cx="322787" cy="276999"/>
            </a:xfrm>
          </p:grpSpPr>
          <p:sp>
            <p:nvSpPr>
              <p:cNvPr id="122" name="Oval 121">
                <a:extLst>
                  <a:ext uri="{FF2B5EF4-FFF2-40B4-BE49-F238E27FC236}">
                    <a16:creationId xmlns:a16="http://schemas.microsoft.com/office/drawing/2014/main" id="{BC4B16DC-BF96-9C4D-8EB7-2A55EBA94C59}"/>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3" name="TextBox 122">
                <a:extLst>
                  <a:ext uri="{FF2B5EF4-FFF2-40B4-BE49-F238E27FC236}">
                    <a16:creationId xmlns:a16="http://schemas.microsoft.com/office/drawing/2014/main" id="{6DE08B3A-1CF0-0149-962C-A5B1B6AA90C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1" name="Group 110">
              <a:extLst>
                <a:ext uri="{FF2B5EF4-FFF2-40B4-BE49-F238E27FC236}">
                  <a16:creationId xmlns:a16="http://schemas.microsoft.com/office/drawing/2014/main" id="{A1F76EEA-6EB0-184A-90DE-90F34BAB0C0C}"/>
                </a:ext>
              </a:extLst>
            </p:cNvPr>
            <p:cNvGrpSpPr/>
            <p:nvPr/>
          </p:nvGrpSpPr>
          <p:grpSpPr>
            <a:xfrm>
              <a:off x="6656087" y="2877077"/>
              <a:ext cx="322787" cy="276999"/>
              <a:chOff x="988852" y="5977488"/>
              <a:chExt cx="322787" cy="276999"/>
            </a:xfrm>
          </p:grpSpPr>
          <p:sp>
            <p:nvSpPr>
              <p:cNvPr id="120" name="Oval 119">
                <a:extLst>
                  <a:ext uri="{FF2B5EF4-FFF2-40B4-BE49-F238E27FC236}">
                    <a16:creationId xmlns:a16="http://schemas.microsoft.com/office/drawing/2014/main" id="{FADB6592-D4D0-5443-B01D-57BD20DD0F9F}"/>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1" name="TextBox 120">
                <a:extLst>
                  <a:ext uri="{FF2B5EF4-FFF2-40B4-BE49-F238E27FC236}">
                    <a16:creationId xmlns:a16="http://schemas.microsoft.com/office/drawing/2014/main" id="{B0C0B808-511D-5F4E-9862-392B52F15E7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2" name="Group 111">
              <a:extLst>
                <a:ext uri="{FF2B5EF4-FFF2-40B4-BE49-F238E27FC236}">
                  <a16:creationId xmlns:a16="http://schemas.microsoft.com/office/drawing/2014/main" id="{14BBF961-6B81-B747-8603-C74A2208857B}"/>
                </a:ext>
              </a:extLst>
            </p:cNvPr>
            <p:cNvGrpSpPr/>
            <p:nvPr/>
          </p:nvGrpSpPr>
          <p:grpSpPr>
            <a:xfrm>
              <a:off x="3962409" y="2428261"/>
              <a:ext cx="322787" cy="276999"/>
              <a:chOff x="988852" y="5977488"/>
              <a:chExt cx="322787" cy="276999"/>
            </a:xfrm>
          </p:grpSpPr>
          <p:sp>
            <p:nvSpPr>
              <p:cNvPr id="118" name="Oval 117">
                <a:extLst>
                  <a:ext uri="{FF2B5EF4-FFF2-40B4-BE49-F238E27FC236}">
                    <a16:creationId xmlns:a16="http://schemas.microsoft.com/office/drawing/2014/main" id="{F55F039D-D8C8-AB41-B85A-ED57E63A7490}"/>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9" name="TextBox 118">
                <a:extLst>
                  <a:ext uri="{FF2B5EF4-FFF2-40B4-BE49-F238E27FC236}">
                    <a16:creationId xmlns:a16="http://schemas.microsoft.com/office/drawing/2014/main" id="{45DC83B5-6A90-A443-B706-0DCC90C7FD3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grpSp>
          <p:nvGrpSpPr>
            <p:cNvPr id="113" name="Group 112">
              <a:extLst>
                <a:ext uri="{FF2B5EF4-FFF2-40B4-BE49-F238E27FC236}">
                  <a16:creationId xmlns:a16="http://schemas.microsoft.com/office/drawing/2014/main" id="{B2A78EC2-C43A-3640-B700-E4B07C65DE77}"/>
                </a:ext>
              </a:extLst>
            </p:cNvPr>
            <p:cNvGrpSpPr/>
            <p:nvPr/>
          </p:nvGrpSpPr>
          <p:grpSpPr>
            <a:xfrm>
              <a:off x="5028004" y="2408093"/>
              <a:ext cx="322787" cy="276999"/>
              <a:chOff x="988852" y="5977488"/>
              <a:chExt cx="322787" cy="276999"/>
            </a:xfrm>
          </p:grpSpPr>
          <p:sp>
            <p:nvSpPr>
              <p:cNvPr id="116" name="Oval 115">
                <a:extLst>
                  <a:ext uri="{FF2B5EF4-FFF2-40B4-BE49-F238E27FC236}">
                    <a16:creationId xmlns:a16="http://schemas.microsoft.com/office/drawing/2014/main" id="{FE7CF323-2A88-574A-8E38-C62ECF02883B}"/>
                  </a:ext>
                </a:extLst>
              </p:cNvPr>
              <p:cNvSpPr/>
              <p:nvPr/>
            </p:nvSpPr>
            <p:spPr bwMode="auto">
              <a:xfrm>
                <a:off x="1041316" y="6063521"/>
                <a:ext cx="142907" cy="149902"/>
              </a:xfrm>
              <a:prstGeom prst="ellipse">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7" name="TextBox 116">
                <a:extLst>
                  <a:ext uri="{FF2B5EF4-FFF2-40B4-BE49-F238E27FC236}">
                    <a16:creationId xmlns:a16="http://schemas.microsoft.com/office/drawing/2014/main" id="{589B80A5-0365-8C4B-9D0D-80D581797C12}"/>
                  </a:ext>
                </a:extLst>
              </p:cNvPr>
              <p:cNvSpPr txBox="1"/>
              <p:nvPr/>
            </p:nvSpPr>
            <p:spPr>
              <a:xfrm>
                <a:off x="988852" y="5977488"/>
                <a:ext cx="322787" cy="276999"/>
              </a:xfrm>
              <a:prstGeom prst="rect">
                <a:avLst/>
              </a:prstGeom>
              <a:noFill/>
              <a:ln>
                <a:noFill/>
              </a:ln>
            </p:spPr>
            <p:txBody>
              <a:bodyPr wrap="square" rtlCol="0">
                <a:spAutoFit/>
              </a:bodyPr>
              <a:lstStyle/>
              <a:p>
                <a:r>
                  <a:rPr lang="en-US" sz="1200" b="1" dirty="0">
                    <a:solidFill>
                      <a:schemeClr val="bg1"/>
                    </a:solidFill>
                  </a:rPr>
                  <a:t>𝛾</a:t>
                </a:r>
              </a:p>
            </p:txBody>
          </p:sp>
        </p:grpSp>
        <p:sp>
          <p:nvSpPr>
            <p:cNvPr id="114" name="Rectangle 113">
              <a:extLst>
                <a:ext uri="{FF2B5EF4-FFF2-40B4-BE49-F238E27FC236}">
                  <a16:creationId xmlns:a16="http://schemas.microsoft.com/office/drawing/2014/main" id="{87072A42-2BFF-F844-A802-DA586458B92A}"/>
                </a:ext>
              </a:extLst>
            </p:cNvPr>
            <p:cNvSpPr/>
            <p:nvPr/>
          </p:nvSpPr>
          <p:spPr bwMode="auto">
            <a:xfrm>
              <a:off x="2259586" y="4253433"/>
              <a:ext cx="204214" cy="228431"/>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5" name="TextBox 114">
              <a:extLst>
                <a:ext uri="{FF2B5EF4-FFF2-40B4-BE49-F238E27FC236}">
                  <a16:creationId xmlns:a16="http://schemas.microsoft.com/office/drawing/2014/main" id="{EDAEA6D9-C891-C545-A2EB-8EC0C43EC8D6}"/>
                </a:ext>
              </a:extLst>
            </p:cNvPr>
            <p:cNvSpPr txBox="1"/>
            <p:nvPr/>
          </p:nvSpPr>
          <p:spPr>
            <a:xfrm>
              <a:off x="2220029" y="4193063"/>
              <a:ext cx="322787" cy="307777"/>
            </a:xfrm>
            <a:prstGeom prst="rect">
              <a:avLst/>
            </a:prstGeom>
            <a:noFill/>
            <a:ln>
              <a:noFill/>
            </a:ln>
          </p:spPr>
          <p:txBody>
            <a:bodyPr wrap="square" rtlCol="0">
              <a:spAutoFit/>
            </a:bodyPr>
            <a:lstStyle/>
            <a:p>
              <a:r>
                <a:rPr lang="en-US" sz="1400" b="1" dirty="0"/>
                <a:t>𝛾</a:t>
              </a:r>
            </a:p>
          </p:txBody>
        </p:sp>
      </p:grpSp>
      <p:sp>
        <p:nvSpPr>
          <p:cNvPr id="57" name="TextBox 56">
            <a:extLst>
              <a:ext uri="{FF2B5EF4-FFF2-40B4-BE49-F238E27FC236}">
                <a16:creationId xmlns:a16="http://schemas.microsoft.com/office/drawing/2014/main" id="{DD05B3BE-5DF6-8842-81D4-6D097284DE09}"/>
              </a:ext>
            </a:extLst>
          </p:cNvPr>
          <p:cNvSpPr txBox="1"/>
          <p:nvPr/>
        </p:nvSpPr>
        <p:spPr>
          <a:xfrm>
            <a:off x="9722771" y="4124423"/>
            <a:ext cx="2091273" cy="1569660"/>
          </a:xfrm>
          <a:prstGeom prst="rect">
            <a:avLst/>
          </a:prstGeom>
          <a:solidFill>
            <a:schemeClr val="bg1"/>
          </a:solidFill>
          <a:ln w="28575">
            <a:solidFill>
              <a:schemeClr val="tx1"/>
            </a:solidFill>
          </a:ln>
        </p:spPr>
        <p:txBody>
          <a:bodyPr wrap="square" rtlCol="0">
            <a:spAutoFit/>
          </a:bodyPr>
          <a:lstStyle/>
          <a:p>
            <a:pPr algn="ctr"/>
            <a:r>
              <a:rPr lang="en-US" sz="1600" dirty="0"/>
              <a:t>A memory consistency model (or “memory model” for short) provides the rules needed to answer this question. </a:t>
            </a:r>
          </a:p>
        </p:txBody>
      </p:sp>
      <p:sp>
        <p:nvSpPr>
          <p:cNvPr id="58" name="Oval 57">
            <a:extLst>
              <a:ext uri="{FF2B5EF4-FFF2-40B4-BE49-F238E27FC236}">
                <a16:creationId xmlns:a16="http://schemas.microsoft.com/office/drawing/2014/main" id="{E2886FCD-33E2-4447-A6BB-BAE3F93E0724}"/>
              </a:ext>
            </a:extLst>
          </p:cNvPr>
          <p:cNvSpPr/>
          <p:nvPr/>
        </p:nvSpPr>
        <p:spPr bwMode="auto">
          <a:xfrm>
            <a:off x="315309" y="6262342"/>
            <a:ext cx="10255821" cy="47991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0" fontAlgn="base" hangingPunct="0">
              <a:lnSpc>
                <a:spcPct val="80000"/>
              </a:lnSpc>
              <a:spcBef>
                <a:spcPct val="50000"/>
              </a:spcBef>
              <a:spcAft>
                <a:spcPct val="0"/>
              </a:spcAft>
            </a:pPr>
            <a:endParaRPr lang="en-US" sz="2000">
              <a:latin typeface="Verdana" pitchFamily="96" charset="0"/>
            </a:endParaRPr>
          </a:p>
        </p:txBody>
      </p:sp>
      <p:cxnSp>
        <p:nvCxnSpPr>
          <p:cNvPr id="59" name="Straight Arrow Connector 58">
            <a:extLst>
              <a:ext uri="{FF2B5EF4-FFF2-40B4-BE49-F238E27FC236}">
                <a16:creationId xmlns:a16="http://schemas.microsoft.com/office/drawing/2014/main" id="{ACDD8D8F-5CC9-CC4F-89FD-5A71B7249529}"/>
              </a:ext>
            </a:extLst>
          </p:cNvPr>
          <p:cNvCxnSpPr>
            <a:cxnSpLocks/>
            <a:stCxn id="57" idx="1"/>
          </p:cNvCxnSpPr>
          <p:nvPr/>
        </p:nvCxnSpPr>
        <p:spPr bwMode="auto">
          <a:xfrm flipH="1">
            <a:off x="7207515" y="4909253"/>
            <a:ext cx="2515256" cy="132083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811190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D8E65CA-1E11-49AD-983E-75AAEB2F8022}" type="slidenum">
              <a:rPr lang="zh-CN" altLang="en-US" smtClean="0"/>
              <a:pPr>
                <a:defRPr/>
              </a:pPr>
              <a:t>74</a:t>
            </a:fld>
            <a:endParaRPr lang="en-US" altLang="zh-CN"/>
          </a:p>
        </p:txBody>
      </p:sp>
      <p:sp>
        <p:nvSpPr>
          <p:cNvPr id="105475" name="Rectangle 2"/>
          <p:cNvSpPr>
            <a:spLocks noGrp="1" noChangeArrowheads="1"/>
          </p:cNvSpPr>
          <p:nvPr>
            <p:ph type="title"/>
          </p:nvPr>
        </p:nvSpPr>
        <p:spPr/>
        <p:txBody>
          <a:bodyPr/>
          <a:lstStyle/>
          <a:p>
            <a:r>
              <a:rPr lang="en-US" altLang="zh-CN" sz="3600" dirty="0">
                <a:ea typeface="SimSun" pitchFamily="2" charset="-122"/>
              </a:rPr>
              <a:t>OpenMP and Relaxed Consistency</a:t>
            </a:r>
            <a:endParaRPr lang="en-US" sz="3600" dirty="0">
              <a:ea typeface="SimSun" pitchFamily="2" charset="-122"/>
            </a:endParaRPr>
          </a:p>
        </p:txBody>
      </p:sp>
      <p:sp>
        <p:nvSpPr>
          <p:cNvPr id="105476" name="Rectangle 3"/>
          <p:cNvSpPr>
            <a:spLocks noGrp="1" noChangeArrowheads="1"/>
          </p:cNvSpPr>
          <p:nvPr>
            <p:ph type="body" idx="1"/>
          </p:nvPr>
        </p:nvSpPr>
        <p:spPr>
          <a:xfrm>
            <a:off x="494270" y="1212259"/>
            <a:ext cx="11269362" cy="4515880"/>
          </a:xfrm>
        </p:spPr>
        <p:txBody>
          <a:bodyPr/>
          <a:lstStyle/>
          <a:p>
            <a:r>
              <a:rPr lang="en-GB" dirty="0"/>
              <a:t>Most (if not all) multithreading programming models (including OpenMP) supports a </a:t>
            </a:r>
            <a:r>
              <a:rPr lang="en-GB" b="1" dirty="0">
                <a:solidFill>
                  <a:srgbClr val="002060"/>
                </a:solidFill>
              </a:rPr>
              <a:t>relaxed-consistency</a:t>
            </a:r>
            <a:r>
              <a:rPr lang="en-GB" dirty="0"/>
              <a:t> memory model</a:t>
            </a:r>
          </a:p>
          <a:p>
            <a:pPr lvl="1"/>
            <a:r>
              <a:rPr lang="en-GB" dirty="0"/>
              <a:t>Threads can maintain a </a:t>
            </a:r>
            <a:r>
              <a:rPr lang="en-GB" b="1" dirty="0">
                <a:solidFill>
                  <a:srgbClr val="002060"/>
                </a:solidFill>
              </a:rPr>
              <a:t>temporary view </a:t>
            </a:r>
            <a:r>
              <a:rPr lang="en-GB" dirty="0"/>
              <a:t>of shared memory that is not consistent with that of other threads</a:t>
            </a:r>
          </a:p>
          <a:p>
            <a:pPr lvl="1"/>
            <a:endParaRPr lang="en-GB" dirty="0"/>
          </a:p>
          <a:p>
            <a:pPr lvl="1"/>
            <a:r>
              <a:rPr lang="en-GB" dirty="0"/>
              <a:t>These temporary views are made consistent only at certain points in the program</a:t>
            </a:r>
          </a:p>
          <a:p>
            <a:pPr lvl="1"/>
            <a:endParaRPr lang="en-GB" dirty="0"/>
          </a:p>
          <a:p>
            <a:pPr lvl="1"/>
            <a:r>
              <a:rPr lang="en-GB" dirty="0"/>
              <a:t>The operation that enforces consistency is called the </a:t>
            </a:r>
            <a:r>
              <a:rPr lang="en-GB" b="1" dirty="0">
                <a:solidFill>
                  <a:srgbClr val="002060"/>
                </a:solidFill>
              </a:rPr>
              <a:t>flush operation*</a:t>
            </a:r>
          </a:p>
          <a:p>
            <a:pPr lvl="1"/>
            <a:endParaRPr lang="en-US" dirty="0">
              <a:solidFill>
                <a:srgbClr val="FFFF00"/>
              </a:solidFill>
            </a:endParaRPr>
          </a:p>
        </p:txBody>
      </p:sp>
      <p:sp>
        <p:nvSpPr>
          <p:cNvPr id="2" name="TextBox 1">
            <a:extLst>
              <a:ext uri="{FF2B5EF4-FFF2-40B4-BE49-F238E27FC236}">
                <a16:creationId xmlns:a16="http://schemas.microsoft.com/office/drawing/2014/main" id="{724EEE18-3E2B-9847-BB76-20FD5C7DD91D}"/>
              </a:ext>
            </a:extLst>
          </p:cNvPr>
          <p:cNvSpPr txBox="1"/>
          <p:nvPr/>
        </p:nvSpPr>
        <p:spPr>
          <a:xfrm>
            <a:off x="1187548" y="6056484"/>
            <a:ext cx="10459457" cy="523220"/>
          </a:xfrm>
          <a:prstGeom prst="rect">
            <a:avLst/>
          </a:prstGeom>
          <a:noFill/>
          <a:ln>
            <a:solidFill>
              <a:schemeClr val="tx1"/>
            </a:solidFill>
          </a:ln>
        </p:spPr>
        <p:txBody>
          <a:bodyPr wrap="square" rtlCol="0">
            <a:spAutoFit/>
          </a:bodyPr>
          <a:lstStyle/>
          <a:p>
            <a:r>
              <a:rPr lang="en-US" sz="1400" dirty="0"/>
              <a:t>*Note: in OpenMP 5.0 the name for the flush described here was changed to a ”strong flush”. This was done so we could distinguish the traditional OpenMP flush (the strong flush) from the new synchronizing flushes (acquire flush and release flush).</a:t>
            </a:r>
          </a:p>
        </p:txBody>
      </p:sp>
    </p:spTree>
    <p:extLst>
      <p:ext uri="{BB962C8B-B14F-4D97-AF65-F5344CB8AC3E}">
        <p14:creationId xmlns:p14="http://schemas.microsoft.com/office/powerpoint/2010/main" val="14355159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8C98988-2A24-4B40-B60E-FFE3BB9C8827}" type="slidenum">
              <a:rPr lang="zh-CN" altLang="en-US" smtClean="0"/>
              <a:pPr>
                <a:defRPr/>
              </a:pPr>
              <a:t>75</a:t>
            </a:fld>
            <a:endParaRPr lang="en-US" altLang="zh-CN" dirty="0"/>
          </a:p>
        </p:txBody>
      </p:sp>
      <p:sp>
        <p:nvSpPr>
          <p:cNvPr id="106499" name="Rectangle 2"/>
          <p:cNvSpPr>
            <a:spLocks noGrp="1" noChangeArrowheads="1"/>
          </p:cNvSpPr>
          <p:nvPr>
            <p:ph type="title"/>
          </p:nvPr>
        </p:nvSpPr>
        <p:spPr/>
        <p:txBody>
          <a:bodyPr/>
          <a:lstStyle/>
          <a:p>
            <a:r>
              <a:rPr lang="en-US" altLang="zh-CN" dirty="0">
                <a:ea typeface="SimSun" pitchFamily="2" charset="-122"/>
              </a:rPr>
              <a:t>Flush Operation</a:t>
            </a:r>
          </a:p>
        </p:txBody>
      </p:sp>
      <p:sp>
        <p:nvSpPr>
          <p:cNvPr id="106500" name="Rectangle 3"/>
          <p:cNvSpPr>
            <a:spLocks noGrp="1" noChangeArrowheads="1"/>
          </p:cNvSpPr>
          <p:nvPr>
            <p:ph type="body" idx="1"/>
          </p:nvPr>
        </p:nvSpPr>
        <p:spPr>
          <a:xfrm>
            <a:off x="345988" y="1108075"/>
            <a:ext cx="11281719" cy="4819650"/>
          </a:xfrm>
        </p:spPr>
        <p:txBody>
          <a:bodyPr/>
          <a:lstStyle/>
          <a:p>
            <a:endParaRPr lang="en-US" altLang="zh-CN" dirty="0">
              <a:ea typeface="SimSun" pitchFamily="2" charset="-122"/>
            </a:endParaRPr>
          </a:p>
          <a:p>
            <a:r>
              <a:rPr lang="en-US" altLang="zh-CN" dirty="0">
                <a:ea typeface="SimSun" pitchFamily="2" charset="-122"/>
              </a:rPr>
              <a:t>Defines a sequence point at which a thread is guaranteed to see a consistent view of memory*</a:t>
            </a:r>
          </a:p>
          <a:p>
            <a:pPr lvl="1"/>
            <a:r>
              <a:rPr lang="en-GB" altLang="zh-CN" dirty="0">
                <a:ea typeface="SimSun" pitchFamily="2" charset="-122"/>
              </a:rPr>
              <a:t>Previous read/writes by this thread have completed and are visible to other threads</a:t>
            </a:r>
          </a:p>
          <a:p>
            <a:pPr lvl="1"/>
            <a:r>
              <a:rPr lang="en-GB" altLang="zh-CN" dirty="0">
                <a:ea typeface="SimSun" pitchFamily="2" charset="-122"/>
              </a:rPr>
              <a:t>No subsequent read/writes by this thread have occurred</a:t>
            </a:r>
          </a:p>
          <a:p>
            <a:endParaRPr lang="en-US" altLang="zh-CN" dirty="0">
              <a:ea typeface="SimSun" pitchFamily="2" charset="-122"/>
            </a:endParaRPr>
          </a:p>
          <a:p>
            <a:endParaRPr lang="en-US" altLang="zh-CN" dirty="0">
              <a:ea typeface="SimSun" pitchFamily="2" charset="-122"/>
            </a:endParaRPr>
          </a:p>
          <a:p>
            <a:r>
              <a:rPr lang="en-US" altLang="zh-CN" dirty="0">
                <a:ea typeface="SimSun" pitchFamily="2" charset="-122"/>
              </a:rPr>
              <a:t>A flush operation is analogous to a </a:t>
            </a:r>
            <a:r>
              <a:rPr lang="en-US" altLang="zh-CN" b="1" dirty="0">
                <a:solidFill>
                  <a:srgbClr val="800000"/>
                </a:solidFill>
                <a:ea typeface="SimSun" pitchFamily="2" charset="-122"/>
              </a:rPr>
              <a:t>fence</a:t>
            </a:r>
            <a:r>
              <a:rPr lang="en-US" altLang="zh-CN" dirty="0">
                <a:solidFill>
                  <a:srgbClr val="800000"/>
                </a:solidFill>
                <a:ea typeface="SimSun" pitchFamily="2" charset="-122"/>
              </a:rPr>
              <a:t> </a:t>
            </a:r>
            <a:r>
              <a:rPr lang="en-US" altLang="zh-CN" dirty="0">
                <a:ea typeface="SimSun" pitchFamily="2" charset="-122"/>
              </a:rPr>
              <a:t>in other shared memory APIs</a:t>
            </a:r>
            <a:endParaRPr lang="en-GB" altLang="zh-CN" dirty="0">
              <a:ea typeface="SimSun" pitchFamily="2" charset="-122"/>
            </a:endParaRPr>
          </a:p>
          <a:p>
            <a:pPr lvl="1"/>
            <a:endParaRPr lang="en-US" altLang="zh-CN" dirty="0">
              <a:ea typeface="SimSun" pitchFamily="2" charset="-122"/>
            </a:endParaRPr>
          </a:p>
        </p:txBody>
      </p:sp>
      <p:sp>
        <p:nvSpPr>
          <p:cNvPr id="2" name="TextBox 1">
            <a:extLst>
              <a:ext uri="{FF2B5EF4-FFF2-40B4-BE49-F238E27FC236}">
                <a16:creationId xmlns:a16="http://schemas.microsoft.com/office/drawing/2014/main" id="{0E7633CC-D6D1-2F4F-8669-0777191B4929}"/>
              </a:ext>
            </a:extLst>
          </p:cNvPr>
          <p:cNvSpPr txBox="1"/>
          <p:nvPr/>
        </p:nvSpPr>
        <p:spPr>
          <a:xfrm>
            <a:off x="222252" y="6084437"/>
            <a:ext cx="11739089" cy="338554"/>
          </a:xfrm>
          <a:prstGeom prst="rect">
            <a:avLst/>
          </a:prstGeom>
          <a:noFill/>
          <a:ln>
            <a:solidFill>
              <a:schemeClr val="tx1"/>
            </a:solidFill>
          </a:ln>
        </p:spPr>
        <p:txBody>
          <a:bodyPr wrap="square" rtlCol="0">
            <a:spAutoFit/>
          </a:bodyPr>
          <a:lstStyle/>
          <a:p>
            <a:r>
              <a:rPr lang="en-US" sz="1600" dirty="0"/>
              <a:t>* This applies to the set of shared variables visible to a thread at the point the flush is encountered.  We call this “</a:t>
            </a:r>
            <a:r>
              <a:rPr lang="en-US" sz="1600" b="1" dirty="0"/>
              <a:t>the flush set</a:t>
            </a:r>
            <a:r>
              <a:rPr lang="en-US" sz="1600" dirty="0"/>
              <a:t>”</a:t>
            </a:r>
          </a:p>
        </p:txBody>
      </p:sp>
    </p:spTree>
    <p:extLst>
      <p:ext uri="{BB962C8B-B14F-4D97-AF65-F5344CB8AC3E}">
        <p14:creationId xmlns:p14="http://schemas.microsoft.com/office/powerpoint/2010/main" val="18858022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a:xfrm>
            <a:off x="11696700" y="6554788"/>
            <a:ext cx="495300" cy="285750"/>
          </a:xfrm>
        </p:spPr>
        <p:txBody>
          <a:bodyPr/>
          <a:lstStyle/>
          <a:p>
            <a:pPr algn="r">
              <a:defRPr/>
            </a:pPr>
            <a:fld id="{3AFCA8F0-A143-4ED4-88C9-211F8068F549}" type="slidenum">
              <a:rPr lang="zh-CN" altLang="en-US"/>
              <a:pPr algn="r">
                <a:defRPr/>
              </a:pPr>
              <a:t>76</a:t>
            </a:fld>
            <a:endParaRPr lang="en-US" altLang="zh-CN" dirty="0"/>
          </a:p>
        </p:txBody>
      </p:sp>
      <p:sp>
        <p:nvSpPr>
          <p:cNvPr id="169987" name="Rectangle 2"/>
          <p:cNvSpPr>
            <a:spLocks noGrp="1" noChangeArrowheads="1"/>
          </p:cNvSpPr>
          <p:nvPr>
            <p:ph type="title"/>
          </p:nvPr>
        </p:nvSpPr>
        <p:spPr>
          <a:xfrm>
            <a:off x="467370" y="161369"/>
            <a:ext cx="8237538" cy="889000"/>
          </a:xfrm>
        </p:spPr>
        <p:txBody>
          <a:bodyPr/>
          <a:lstStyle/>
          <a:p>
            <a:pPr algn="l" eaLnBrk="1" hangingPunct="1"/>
            <a:r>
              <a:rPr lang="en-US" altLang="zh-CN" dirty="0">
                <a:ea typeface="SimSun" pitchFamily="2" charset="-122"/>
              </a:rPr>
              <a:t>Flush Example</a:t>
            </a:r>
          </a:p>
        </p:txBody>
      </p:sp>
      <p:sp>
        <p:nvSpPr>
          <p:cNvPr id="169988" name="Rectangle 3"/>
          <p:cNvSpPr>
            <a:spLocks noChangeArrowheads="1"/>
          </p:cNvSpPr>
          <p:nvPr/>
        </p:nvSpPr>
        <p:spPr bwMode="auto">
          <a:xfrm>
            <a:off x="358345" y="1517650"/>
            <a:ext cx="10725665" cy="1225550"/>
          </a:xfrm>
          <a:prstGeom prst="rect">
            <a:avLst/>
          </a:prstGeom>
          <a:noFill/>
          <a:ln w="9525">
            <a:noFill/>
            <a:miter lim="800000"/>
            <a:headEnd/>
            <a:tailEnd/>
          </a:ln>
        </p:spPr>
        <p:txBody>
          <a:bodyPr lIns="92075" tIns="46038" rIns="92075" bIns="46038"/>
          <a:lstStyle/>
          <a:p>
            <a:pPr marL="285750" indent="-285750">
              <a:lnSpc>
                <a:spcPct val="94000"/>
              </a:lnSpc>
              <a:spcBef>
                <a:spcPct val="30000"/>
              </a:spcBef>
              <a:buClr>
                <a:srgbClr val="0860A8"/>
              </a:buClr>
              <a:buSzPct val="75000"/>
              <a:buFont typeface="Wingdings" pitchFamily="2" charset="2"/>
              <a:buChar char="l"/>
            </a:pPr>
            <a:r>
              <a:rPr lang="en-US" altLang="zh-CN" sz="2400" dirty="0">
                <a:latin typeface="Arial" charset="0"/>
              </a:rPr>
              <a:t>Flush forces data to be updated in memory so other threads see the most recent value*</a:t>
            </a:r>
          </a:p>
        </p:txBody>
      </p:sp>
      <p:sp>
        <p:nvSpPr>
          <p:cNvPr id="169989" name="Text Box 4"/>
          <p:cNvSpPr txBox="1">
            <a:spLocks noChangeArrowheads="1"/>
          </p:cNvSpPr>
          <p:nvPr/>
        </p:nvSpPr>
        <p:spPr bwMode="auto">
          <a:xfrm>
            <a:off x="2260600" y="2616201"/>
            <a:ext cx="7772400" cy="2092881"/>
          </a:xfrm>
          <a:prstGeom prst="rect">
            <a:avLst/>
          </a:prstGeom>
          <a:solidFill>
            <a:srgbClr val="ECF7F8"/>
          </a:solidFill>
          <a:ln w="12700">
            <a:noFill/>
            <a:miter lim="800000"/>
            <a:headEnd type="none" w="sm" len="sm"/>
            <a:tailEnd type="none" w="sm" len="sm"/>
          </a:ln>
        </p:spPr>
        <p:txBody>
          <a:bodyPr>
            <a:spAutoFit/>
          </a:bodyPr>
          <a:lstStyle/>
          <a:p>
            <a:pPr algn="l">
              <a:spcBef>
                <a:spcPct val="50000"/>
              </a:spcBef>
            </a:pPr>
            <a:r>
              <a:rPr lang="en-US" altLang="zh-CN" sz="2000" b="1" dirty="0">
                <a:solidFill>
                  <a:srgbClr val="000000"/>
                </a:solidFill>
              </a:rPr>
              <a:t>double A;</a:t>
            </a:r>
          </a:p>
          <a:p>
            <a:pPr algn="l">
              <a:spcBef>
                <a:spcPct val="50000"/>
              </a:spcBef>
            </a:pPr>
            <a:r>
              <a:rPr lang="en-US" altLang="zh-CN" sz="2000" b="1" dirty="0">
                <a:solidFill>
                  <a:srgbClr val="000000"/>
                </a:solidFill>
              </a:rPr>
              <a:t>A = compute();</a:t>
            </a:r>
          </a:p>
          <a:p>
            <a:pPr algn="l">
              <a:spcBef>
                <a:spcPct val="50000"/>
              </a:spcBef>
            </a:pPr>
            <a:r>
              <a:rPr lang="en-US" altLang="zh-CN" sz="2000" b="1" dirty="0">
                <a:solidFill>
                  <a:srgbClr val="000000"/>
                </a:solidFill>
              </a:rPr>
              <a:t>#pragma </a:t>
            </a:r>
            <a:r>
              <a:rPr lang="en-US" altLang="zh-CN" sz="2000" b="1" dirty="0" err="1">
                <a:solidFill>
                  <a:srgbClr val="000000"/>
                </a:solidFill>
              </a:rPr>
              <a:t>omp</a:t>
            </a:r>
            <a:r>
              <a:rPr lang="en-US" altLang="zh-CN" sz="2000" b="1" dirty="0">
                <a:solidFill>
                  <a:srgbClr val="000000"/>
                </a:solidFill>
              </a:rPr>
              <a:t> flush(A)</a:t>
            </a:r>
          </a:p>
          <a:p>
            <a:pPr algn="l">
              <a:spcBef>
                <a:spcPct val="50000"/>
              </a:spcBef>
            </a:pPr>
            <a:r>
              <a:rPr lang="en-US" altLang="zh-CN" sz="2000" b="1" dirty="0">
                <a:solidFill>
                  <a:srgbClr val="000000"/>
                </a:solidFill>
              </a:rPr>
              <a:t>   // flush to memory to make sure other</a:t>
            </a:r>
            <a:br>
              <a:rPr lang="en-US" altLang="zh-CN" sz="2000" b="1" dirty="0">
                <a:solidFill>
                  <a:srgbClr val="000000"/>
                </a:solidFill>
              </a:rPr>
            </a:br>
            <a:r>
              <a:rPr lang="en-US" altLang="zh-CN" sz="2000" b="1" dirty="0">
                <a:solidFill>
                  <a:srgbClr val="000000"/>
                </a:solidFill>
              </a:rPr>
              <a:t>   //  threads can pick up the right value  </a:t>
            </a:r>
          </a:p>
        </p:txBody>
      </p:sp>
      <p:sp>
        <p:nvSpPr>
          <p:cNvPr id="3648517" name="Text Box 5"/>
          <p:cNvSpPr txBox="1">
            <a:spLocks noChangeArrowheads="1"/>
          </p:cNvSpPr>
          <p:nvPr/>
        </p:nvSpPr>
        <p:spPr bwMode="auto">
          <a:xfrm>
            <a:off x="1280402" y="5407523"/>
            <a:ext cx="8881549" cy="400110"/>
          </a:xfrm>
          <a:prstGeom prst="rect">
            <a:avLst/>
          </a:prstGeom>
          <a:solidFill>
            <a:schemeClr val="bg1"/>
          </a:solidFill>
          <a:ln w="12700">
            <a:solidFill>
              <a:schemeClr val="tx1"/>
            </a:solidFill>
            <a:miter lim="800000"/>
            <a:headEnd type="none" w="sm" len="sm"/>
            <a:tailEnd type="none" w="sm" len="sm"/>
          </a:ln>
          <a:effectLst>
            <a:outerShdw dist="107763" dir="2700000" algn="ctr" rotWithShape="0">
              <a:schemeClr val="bg2"/>
            </a:outerShdw>
          </a:effectLst>
        </p:spPr>
        <p:txBody>
          <a:bodyPr wrap="square">
            <a:spAutoFit/>
          </a:bodyPr>
          <a:lstStyle/>
          <a:p>
            <a:pPr>
              <a:spcBef>
                <a:spcPct val="50000"/>
              </a:spcBef>
              <a:defRPr/>
            </a:pPr>
            <a:r>
              <a:rPr lang="en-US" altLang="zh-CN" sz="2000" dirty="0">
                <a:latin typeface="Arial" charset="0"/>
              </a:rPr>
              <a:t>Note: </a:t>
            </a:r>
            <a:r>
              <a:rPr lang="en-US" altLang="zh-CN" sz="2000" dirty="0" err="1">
                <a:latin typeface="Arial" charset="0"/>
              </a:rPr>
              <a:t>OpenMP’s</a:t>
            </a:r>
            <a:r>
              <a:rPr lang="en-US" altLang="zh-CN" sz="2000" dirty="0">
                <a:latin typeface="Arial" charset="0"/>
              </a:rPr>
              <a:t> flush is analogous to a fence in other shared memory APIs</a:t>
            </a:r>
          </a:p>
        </p:txBody>
      </p:sp>
      <p:sp>
        <p:nvSpPr>
          <p:cNvPr id="7" name="TextBox 6">
            <a:extLst>
              <a:ext uri="{FF2B5EF4-FFF2-40B4-BE49-F238E27FC236}">
                <a16:creationId xmlns:a16="http://schemas.microsoft.com/office/drawing/2014/main" id="{F837BEF0-3DB5-444C-B437-24F10FBEAAFC}"/>
              </a:ext>
            </a:extLst>
          </p:cNvPr>
          <p:cNvSpPr txBox="1"/>
          <p:nvPr/>
        </p:nvSpPr>
        <p:spPr>
          <a:xfrm>
            <a:off x="2108200" y="6385511"/>
            <a:ext cx="7761890" cy="338554"/>
          </a:xfrm>
          <a:prstGeom prst="rect">
            <a:avLst/>
          </a:prstGeom>
          <a:noFill/>
          <a:ln>
            <a:solidFill>
              <a:schemeClr val="tx1"/>
            </a:solidFill>
          </a:ln>
        </p:spPr>
        <p:txBody>
          <a:bodyPr wrap="square" rtlCol="0">
            <a:spAutoFit/>
          </a:bodyPr>
          <a:lstStyle/>
          <a:p>
            <a:r>
              <a:rPr lang="en-US" sz="1600" dirty="0"/>
              <a:t>* If you pass a list of variables to the flush directive, then that list is “</a:t>
            </a:r>
            <a:r>
              <a:rPr lang="en-US" sz="1600" b="1" dirty="0"/>
              <a:t>the flush set</a:t>
            </a:r>
            <a:r>
              <a:rPr lang="en-US" sz="1600" dirty="0"/>
              <a:t>”</a:t>
            </a:r>
          </a:p>
        </p:txBody>
      </p:sp>
    </p:spTree>
    <p:extLst>
      <p:ext uri="{BB962C8B-B14F-4D97-AF65-F5344CB8AC3E}">
        <p14:creationId xmlns:p14="http://schemas.microsoft.com/office/powerpoint/2010/main" val="85298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3476D8F-D4DE-4D2A-B4FD-31960045A91F}" type="slidenum">
              <a:rPr lang="zh-CN" altLang="en-US"/>
              <a:pPr>
                <a:defRPr/>
              </a:pPr>
              <a:t>77</a:t>
            </a:fld>
            <a:endParaRPr lang="en-US" altLang="zh-CN" dirty="0"/>
          </a:p>
        </p:txBody>
      </p:sp>
      <p:sp>
        <p:nvSpPr>
          <p:cNvPr id="171011" name="Rectangle 2"/>
          <p:cNvSpPr>
            <a:spLocks noGrp="1" noChangeArrowheads="1"/>
          </p:cNvSpPr>
          <p:nvPr>
            <p:ph type="title"/>
          </p:nvPr>
        </p:nvSpPr>
        <p:spPr>
          <a:noFill/>
        </p:spPr>
        <p:txBody>
          <a:bodyPr/>
          <a:lstStyle/>
          <a:p>
            <a:pPr eaLnBrk="1" hangingPunct="1">
              <a:lnSpc>
                <a:spcPct val="89000"/>
              </a:lnSpc>
            </a:pPr>
            <a:r>
              <a:rPr lang="en-US" altLang="zh-CN" sz="3600" dirty="0">
                <a:ea typeface="SimSun" pitchFamily="2" charset="-122"/>
              </a:rPr>
              <a:t>What is the BIG DEAL with Flush?</a:t>
            </a:r>
            <a:br>
              <a:rPr lang="en-US" altLang="zh-CN" sz="3600" dirty="0">
                <a:ea typeface="SimSun" pitchFamily="2" charset="-122"/>
              </a:rPr>
            </a:br>
            <a:endParaRPr lang="en-US" altLang="zh-CN" sz="3600" dirty="0">
              <a:ea typeface="SimSun" pitchFamily="2" charset="-122"/>
            </a:endParaRPr>
          </a:p>
        </p:txBody>
      </p:sp>
      <p:sp>
        <p:nvSpPr>
          <p:cNvPr id="171012" name="Rectangle 3"/>
          <p:cNvSpPr>
            <a:spLocks noGrp="1" noChangeArrowheads="1"/>
          </p:cNvSpPr>
          <p:nvPr>
            <p:ph type="body" idx="1"/>
          </p:nvPr>
        </p:nvSpPr>
        <p:spPr>
          <a:xfrm>
            <a:off x="543696" y="1127125"/>
            <a:ext cx="11380573" cy="4819650"/>
          </a:xfrm>
          <a:noFill/>
        </p:spPr>
        <p:txBody>
          <a:bodyPr/>
          <a:lstStyle/>
          <a:p>
            <a:pPr eaLnBrk="1" hangingPunct="1">
              <a:lnSpc>
                <a:spcPct val="94000"/>
              </a:lnSpc>
            </a:pPr>
            <a:r>
              <a:rPr lang="en-US" altLang="zh-CN" dirty="0">
                <a:ea typeface="SimSun" pitchFamily="2" charset="-122"/>
              </a:rPr>
              <a:t>Compilers routinely reorder instructions implementing a program</a:t>
            </a:r>
          </a:p>
          <a:p>
            <a:pPr lvl="1" eaLnBrk="1" hangingPunct="1">
              <a:lnSpc>
                <a:spcPct val="94000"/>
              </a:lnSpc>
            </a:pPr>
            <a:r>
              <a:rPr lang="en-US" altLang="zh-CN" dirty="0">
                <a:ea typeface="SimSun" pitchFamily="2" charset="-122"/>
              </a:rPr>
              <a:t>Can better exploit the functional units, keep the machine busy, hide memory latencies, etc.</a:t>
            </a:r>
          </a:p>
          <a:p>
            <a:pPr eaLnBrk="1" hangingPunct="1">
              <a:lnSpc>
                <a:spcPct val="94000"/>
              </a:lnSpc>
            </a:pPr>
            <a:r>
              <a:rPr lang="en-US" altLang="zh-CN" dirty="0">
                <a:ea typeface="SimSun" pitchFamily="2" charset="-122"/>
              </a:rPr>
              <a:t>Compilers generally cannot move instructions:</a:t>
            </a:r>
          </a:p>
          <a:p>
            <a:pPr lvl="1" eaLnBrk="1" hangingPunct="1">
              <a:lnSpc>
                <a:spcPct val="94000"/>
              </a:lnSpc>
            </a:pPr>
            <a:r>
              <a:rPr lang="en-US" altLang="zh-CN" dirty="0">
                <a:ea typeface="SimSun" pitchFamily="2" charset="-122"/>
              </a:rPr>
              <a:t>Past a barrier</a:t>
            </a:r>
          </a:p>
          <a:p>
            <a:pPr lvl="1" eaLnBrk="1" hangingPunct="1">
              <a:lnSpc>
                <a:spcPct val="94000"/>
              </a:lnSpc>
            </a:pPr>
            <a:r>
              <a:rPr lang="en-US" altLang="zh-CN" dirty="0">
                <a:ea typeface="SimSun" pitchFamily="2" charset="-122"/>
              </a:rPr>
              <a:t>Past a flush on all variables</a:t>
            </a:r>
          </a:p>
          <a:p>
            <a:pPr eaLnBrk="1" hangingPunct="1">
              <a:lnSpc>
                <a:spcPct val="94000"/>
              </a:lnSpc>
            </a:pPr>
            <a:r>
              <a:rPr lang="en-US" altLang="zh-CN" dirty="0">
                <a:ea typeface="SimSun" pitchFamily="2" charset="-122"/>
              </a:rPr>
              <a:t>But it can move them past a flush with a list of variables so long as those variables are not accessed</a:t>
            </a:r>
          </a:p>
          <a:p>
            <a:pPr eaLnBrk="1" hangingPunct="1">
              <a:lnSpc>
                <a:spcPct val="94000"/>
              </a:lnSpc>
            </a:pPr>
            <a:r>
              <a:rPr lang="en-US" altLang="zh-CN" dirty="0">
                <a:ea typeface="SimSun" pitchFamily="2" charset="-122"/>
              </a:rPr>
              <a:t>Keeping track of consistency when flushes are used can be confusing … especially if “flush(list)” is used.</a:t>
            </a:r>
          </a:p>
        </p:txBody>
      </p:sp>
      <p:sp>
        <p:nvSpPr>
          <p:cNvPr id="171013" name="Text Box 4"/>
          <p:cNvSpPr txBox="1">
            <a:spLocks noChangeArrowheads="1"/>
          </p:cNvSpPr>
          <p:nvPr/>
        </p:nvSpPr>
        <p:spPr bwMode="auto">
          <a:xfrm>
            <a:off x="1024582" y="5933373"/>
            <a:ext cx="9761836" cy="646331"/>
          </a:xfrm>
          <a:prstGeom prst="rect">
            <a:avLst/>
          </a:prstGeom>
          <a:solidFill>
            <a:srgbClr val="FFFFE7"/>
          </a:solidFill>
          <a:ln w="12700">
            <a:solidFill>
              <a:schemeClr val="tx1"/>
            </a:solidFill>
            <a:miter lim="800000"/>
            <a:headEnd type="none" w="sm" len="sm"/>
            <a:tailEnd type="none" w="sm" len="sm"/>
          </a:ln>
        </p:spPr>
        <p:txBody>
          <a:bodyPr wrap="square">
            <a:spAutoFit/>
          </a:bodyPr>
          <a:lstStyle/>
          <a:p>
            <a:pPr>
              <a:spcBef>
                <a:spcPct val="50000"/>
              </a:spcBef>
            </a:pPr>
            <a:r>
              <a:rPr lang="en-US" altLang="zh-CN" dirty="0">
                <a:latin typeface="Arial Unicode MS" pitchFamily="34" charset="-128"/>
              </a:rPr>
              <a:t>Warning: the flush operation (a strong flush) does not actually synchronize different threads. It just ensures that a thread</a:t>
            </a:r>
            <a:r>
              <a:rPr lang="en-US" altLang="zh-CN" dirty="0">
                <a:latin typeface="Arial" charset="0"/>
              </a:rPr>
              <a:t>’</a:t>
            </a:r>
            <a:r>
              <a:rPr lang="en-US" altLang="zh-CN" dirty="0">
                <a:latin typeface="Arial Unicode MS" pitchFamily="34" charset="-128"/>
              </a:rPr>
              <a:t>s variables are made consistent with main memory </a:t>
            </a:r>
          </a:p>
        </p:txBody>
      </p:sp>
    </p:spTree>
    <p:extLst>
      <p:ext uri="{BB962C8B-B14F-4D97-AF65-F5344CB8AC3E}">
        <p14:creationId xmlns:p14="http://schemas.microsoft.com/office/powerpoint/2010/main" val="3224738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58F780-475D-4B5F-B878-08E0773296C6}" type="slidenum">
              <a:rPr lang="zh-CN" altLang="en-US" smtClean="0"/>
              <a:pPr>
                <a:defRPr/>
              </a:pPr>
              <a:t>78</a:t>
            </a:fld>
            <a:endParaRPr lang="en-US" altLang="zh-CN"/>
          </a:p>
        </p:txBody>
      </p:sp>
      <p:sp>
        <p:nvSpPr>
          <p:cNvPr id="107523" name="Rectangle 2"/>
          <p:cNvSpPr>
            <a:spLocks noGrp="1" noChangeArrowheads="1"/>
          </p:cNvSpPr>
          <p:nvPr>
            <p:ph type="title"/>
          </p:nvPr>
        </p:nvSpPr>
        <p:spPr/>
        <p:txBody>
          <a:bodyPr/>
          <a:lstStyle/>
          <a:p>
            <a:r>
              <a:rPr lang="en-GB" dirty="0"/>
              <a:t>Flush and Synchronization</a:t>
            </a:r>
            <a:endParaRPr lang="en-US" dirty="0"/>
          </a:p>
        </p:txBody>
      </p:sp>
      <p:sp>
        <p:nvSpPr>
          <p:cNvPr id="107524" name="Rectangle 3"/>
          <p:cNvSpPr>
            <a:spLocks noGrp="1" noChangeArrowheads="1"/>
          </p:cNvSpPr>
          <p:nvPr>
            <p:ph type="body" idx="1"/>
          </p:nvPr>
        </p:nvSpPr>
        <p:spPr>
          <a:xfrm>
            <a:off x="568411" y="1201749"/>
            <a:ext cx="9863107" cy="2835862"/>
          </a:xfrm>
        </p:spPr>
        <p:txBody>
          <a:bodyPr/>
          <a:lstStyle/>
          <a:p>
            <a:r>
              <a:rPr lang="en-GB" dirty="0"/>
              <a:t>A flush operation is implied by </a:t>
            </a:r>
            <a:r>
              <a:rPr lang="en-GB" dirty="0" err="1"/>
              <a:t>OpenMP</a:t>
            </a:r>
            <a:r>
              <a:rPr lang="en-GB" dirty="0"/>
              <a:t> synchronizations, e.g.,</a:t>
            </a:r>
          </a:p>
          <a:p>
            <a:pPr lvl="1"/>
            <a:r>
              <a:rPr lang="en-GB" dirty="0"/>
              <a:t>at entry/exit of parallel regions</a:t>
            </a:r>
          </a:p>
          <a:p>
            <a:pPr lvl="1"/>
            <a:r>
              <a:rPr lang="en-GB" dirty="0"/>
              <a:t>at implicit and explicit barriers</a:t>
            </a:r>
          </a:p>
          <a:p>
            <a:pPr lvl="1"/>
            <a:r>
              <a:rPr lang="en-GB" dirty="0"/>
              <a:t>at entry/exit of critical regions</a:t>
            </a:r>
          </a:p>
          <a:p>
            <a:pPr lvl="1">
              <a:buFont typeface="Wingdings" pitchFamily="2" charset="2"/>
              <a:buNone/>
            </a:pPr>
            <a:r>
              <a:rPr lang="en-GB" dirty="0"/>
              <a:t>….</a:t>
            </a:r>
          </a:p>
          <a:p>
            <a:pPr lvl="1">
              <a:buFont typeface="Wingdings" pitchFamily="2" charset="2"/>
              <a:buNone/>
            </a:pPr>
            <a:r>
              <a:rPr lang="en-GB" dirty="0"/>
              <a:t>(but not on entry to </a:t>
            </a:r>
            <a:r>
              <a:rPr lang="en-GB" dirty="0" err="1"/>
              <a:t>worksharing</a:t>
            </a:r>
            <a:r>
              <a:rPr lang="en-GB" dirty="0"/>
              <a:t> regions) </a:t>
            </a:r>
            <a:endParaRPr lang="en-US" dirty="0"/>
          </a:p>
        </p:txBody>
      </p:sp>
      <p:sp>
        <p:nvSpPr>
          <p:cNvPr id="2" name="TextBox 1"/>
          <p:cNvSpPr txBox="1"/>
          <p:nvPr/>
        </p:nvSpPr>
        <p:spPr>
          <a:xfrm>
            <a:off x="1218961" y="4471862"/>
            <a:ext cx="9986675" cy="1754326"/>
          </a:xfrm>
          <a:prstGeom prst="rect">
            <a:avLst/>
          </a:prstGeom>
          <a:solidFill>
            <a:srgbClr val="FFFFE7"/>
          </a:solidFill>
          <a:ln>
            <a:solidFill>
              <a:srgbClr val="0070C0"/>
            </a:solidFill>
          </a:ln>
        </p:spPr>
        <p:txBody>
          <a:bodyPr wrap="square" rtlCol="0">
            <a:spAutoFit/>
          </a:bodyPr>
          <a:lstStyle/>
          <a:p>
            <a:pPr algn="ctr"/>
            <a:r>
              <a:rPr lang="en-US" dirty="0"/>
              <a:t>WARNING:</a:t>
            </a:r>
          </a:p>
          <a:p>
            <a:pPr algn="ctr"/>
            <a:r>
              <a:rPr lang="en-US" dirty="0"/>
              <a:t>If you find your self wanting to write code with explicit flushes, stop and get help.  It is very difficult to manage flushes on your own.  Even experts often get them wrong.</a:t>
            </a:r>
          </a:p>
          <a:p>
            <a:pPr algn="ctr"/>
            <a:endParaRPr lang="en-US" dirty="0"/>
          </a:p>
          <a:p>
            <a:pPr algn="ctr"/>
            <a:r>
              <a:rPr lang="en-US" dirty="0"/>
              <a:t>This is why we defined </a:t>
            </a:r>
            <a:r>
              <a:rPr lang="en-US" dirty="0" err="1"/>
              <a:t>OpenMP</a:t>
            </a:r>
            <a:r>
              <a:rPr lang="en-US" dirty="0"/>
              <a:t> constructs to automatically apply flushes most places where you really need them. </a:t>
            </a:r>
          </a:p>
        </p:txBody>
      </p:sp>
    </p:spTree>
    <p:extLst>
      <p:ext uri="{BB962C8B-B14F-4D97-AF65-F5344CB8AC3E}">
        <p14:creationId xmlns:p14="http://schemas.microsoft.com/office/powerpoint/2010/main" val="104446277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79</a:t>
            </a:fld>
            <a:endParaRPr lang="en-US" altLang="zh-CN"/>
          </a:p>
        </p:txBody>
      </p:sp>
      <p:sp>
        <p:nvSpPr>
          <p:cNvPr id="109571" name="Rectangle 2"/>
          <p:cNvSpPr>
            <a:spLocks noGrp="1" noChangeArrowheads="1"/>
          </p:cNvSpPr>
          <p:nvPr>
            <p:ph type="title"/>
          </p:nvPr>
        </p:nvSpPr>
        <p:spPr>
          <a:xfrm>
            <a:off x="228600" y="150375"/>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3322559"/>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798681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AC7D-A97F-9E48-8891-6E438056F02A}"/>
              </a:ext>
            </a:extLst>
          </p:cNvPr>
          <p:cNvSpPr>
            <a:spLocks noGrp="1"/>
          </p:cNvSpPr>
          <p:nvPr>
            <p:ph type="title"/>
          </p:nvPr>
        </p:nvSpPr>
        <p:spPr/>
        <p:txBody>
          <a:bodyPr/>
          <a:lstStyle/>
          <a:p>
            <a:r>
              <a:rPr lang="en-US" dirty="0"/>
              <a:t>Compile and Run on Cori</a:t>
            </a:r>
          </a:p>
        </p:txBody>
      </p:sp>
      <p:sp>
        <p:nvSpPr>
          <p:cNvPr id="3" name="Content Placeholder 2">
            <a:extLst>
              <a:ext uri="{FF2B5EF4-FFF2-40B4-BE49-F238E27FC236}">
                <a16:creationId xmlns:a16="http://schemas.microsoft.com/office/drawing/2014/main" id="{D36C0AD1-EE26-4442-8BE9-91596F2E2A9E}"/>
              </a:ext>
            </a:extLst>
          </p:cNvPr>
          <p:cNvSpPr>
            <a:spLocks noGrp="1"/>
          </p:cNvSpPr>
          <p:nvPr>
            <p:ph idx="1"/>
          </p:nvPr>
        </p:nvSpPr>
        <p:spPr>
          <a:xfrm>
            <a:off x="222252" y="914400"/>
            <a:ext cx="11747495" cy="5510784"/>
          </a:xfrm>
        </p:spPr>
        <p:txBody>
          <a:bodyPr/>
          <a:lstStyle/>
          <a:p>
            <a:pPr marL="0" indent="0">
              <a:buNone/>
            </a:pPr>
            <a:endParaRPr lang="en-US" sz="1500" dirty="0"/>
          </a:p>
          <a:p>
            <a:r>
              <a:rPr lang="en-US" sz="2000" dirty="0"/>
              <a:t>The default compiler is Intel. Use compiler wrappers (</a:t>
            </a:r>
            <a:r>
              <a:rPr lang="en-US" sz="2000" dirty="0" err="1"/>
              <a:t>ftn</a:t>
            </a:r>
            <a:r>
              <a:rPr lang="en-US" sz="2000" dirty="0"/>
              <a:t>, cc, and CC) and the OpenMP compiler flag to build, such as:</a:t>
            </a:r>
          </a:p>
          <a:p>
            <a:pPr marL="508397" lvl="2" indent="0">
              <a:buNone/>
            </a:pPr>
            <a:r>
              <a:rPr lang="en-US" sz="2000" dirty="0"/>
              <a:t>% cc -</a:t>
            </a:r>
            <a:r>
              <a:rPr lang="en-US" sz="2000" dirty="0" err="1"/>
              <a:t>qopenmp</a:t>
            </a:r>
            <a:r>
              <a:rPr lang="en-US" sz="2000" dirty="0"/>
              <a:t> </a:t>
            </a:r>
            <a:r>
              <a:rPr lang="en-US" sz="2000" dirty="0" err="1"/>
              <a:t>mycode.c</a:t>
            </a:r>
            <a:endParaRPr lang="en-US" sz="2000" dirty="0"/>
          </a:p>
          <a:p>
            <a:pPr marL="508397" lvl="2" indent="0">
              <a:buNone/>
            </a:pPr>
            <a:endParaRPr lang="en-US" sz="2000" dirty="0"/>
          </a:p>
          <a:p>
            <a:r>
              <a:rPr lang="en-US" sz="2000" dirty="0"/>
              <a:t>To use another compiler, such as </a:t>
            </a:r>
            <a:r>
              <a:rPr lang="en-US" sz="2000" dirty="0" err="1"/>
              <a:t>gcc</a:t>
            </a:r>
            <a:r>
              <a:rPr lang="en-US" sz="2000" dirty="0"/>
              <a:t>:</a:t>
            </a:r>
          </a:p>
          <a:p>
            <a:pPr marL="508397" lvl="2" indent="0">
              <a:buNone/>
            </a:pPr>
            <a:r>
              <a:rPr lang="en-US" sz="2000" dirty="0"/>
              <a:t>% module swap </a:t>
            </a:r>
            <a:r>
              <a:rPr lang="en-US" sz="2000" dirty="0" err="1"/>
              <a:t>PrgEnv</a:t>
            </a:r>
            <a:r>
              <a:rPr lang="en-US" sz="2000" dirty="0"/>
              <a:t>-intel </a:t>
            </a:r>
            <a:r>
              <a:rPr lang="en-US" sz="2000" dirty="0" err="1"/>
              <a:t>PrgEnv</a:t>
            </a:r>
            <a:r>
              <a:rPr lang="en-US" sz="2000" dirty="0"/>
              <a:t>-gnu</a:t>
            </a:r>
          </a:p>
          <a:p>
            <a:pPr marL="508397" lvl="2" indent="0">
              <a:buNone/>
            </a:pPr>
            <a:r>
              <a:rPr lang="en-US" sz="2000" dirty="0"/>
              <a:t>% cc -</a:t>
            </a:r>
            <a:r>
              <a:rPr lang="en-US" sz="2000" dirty="0" err="1"/>
              <a:t>fopenmp</a:t>
            </a:r>
            <a:r>
              <a:rPr lang="en-US" sz="2000" dirty="0"/>
              <a:t> </a:t>
            </a:r>
            <a:r>
              <a:rPr lang="en-US" sz="2000" dirty="0" err="1"/>
              <a:t>mycode.c</a:t>
            </a:r>
            <a:endParaRPr lang="en-US" sz="2000" dirty="0"/>
          </a:p>
          <a:p>
            <a:pPr marL="508397" lvl="2" indent="0">
              <a:buNone/>
            </a:pPr>
            <a:endParaRPr lang="en-US" sz="2000" dirty="0"/>
          </a:p>
          <a:p>
            <a:r>
              <a:rPr lang="en-US" sz="2000" dirty="0"/>
              <a:t>To run on a compute node with an interactive batch session</a:t>
            </a:r>
          </a:p>
          <a:p>
            <a:pPr lvl="1"/>
            <a:r>
              <a:rPr lang="en-US" dirty="0"/>
              <a:t>Haswell node: % </a:t>
            </a:r>
            <a:r>
              <a:rPr lang="en-US" dirty="0" err="1"/>
              <a:t>salloc</a:t>
            </a:r>
            <a:r>
              <a:rPr lang="en-US" dirty="0"/>
              <a:t> -N 1 -C </a:t>
            </a:r>
            <a:r>
              <a:rPr lang="en-US" dirty="0" err="1"/>
              <a:t>haswell</a:t>
            </a:r>
            <a:r>
              <a:rPr lang="en-US" dirty="0"/>
              <a:t> -q regular --reservation=</a:t>
            </a:r>
            <a:r>
              <a:rPr lang="en-US" dirty="0" err="1"/>
              <a:t>omp_hsw</a:t>
            </a:r>
            <a:r>
              <a:rPr lang="en-US" dirty="0"/>
              <a:t> -t 30:00 </a:t>
            </a:r>
          </a:p>
          <a:p>
            <a:pPr lvl="1"/>
            <a:r>
              <a:rPr lang="en-US" dirty="0"/>
              <a:t>KNL node: % </a:t>
            </a:r>
            <a:r>
              <a:rPr lang="en-US" dirty="0" err="1"/>
              <a:t>salloc</a:t>
            </a:r>
            <a:r>
              <a:rPr lang="en-US" dirty="0"/>
              <a:t> -N 1 -C </a:t>
            </a:r>
            <a:r>
              <a:rPr lang="en-US" dirty="0" err="1"/>
              <a:t>knl</a:t>
            </a:r>
            <a:r>
              <a:rPr lang="en-US" dirty="0"/>
              <a:t> -q regular --reservation=</a:t>
            </a:r>
            <a:r>
              <a:rPr lang="en-US" dirty="0" err="1"/>
              <a:t>omp_knl</a:t>
            </a:r>
            <a:r>
              <a:rPr lang="en-US" dirty="0"/>
              <a:t> -t 30:00</a:t>
            </a:r>
          </a:p>
          <a:p>
            <a:pPr lvl="1"/>
            <a:r>
              <a:rPr lang="en-US" dirty="0"/>
              <a:t>Set OMP_NUM_THREADS and other OpenMP environment variables if needed </a:t>
            </a:r>
          </a:p>
          <a:p>
            <a:pPr lvl="1"/>
            <a:r>
              <a:rPr lang="en-US" dirty="0"/>
              <a:t>Pure OpenMP code: % ./</a:t>
            </a:r>
            <a:r>
              <a:rPr lang="en-US" dirty="0" err="1"/>
              <a:t>a.out</a:t>
            </a:r>
            <a:endParaRPr lang="en-US" dirty="0"/>
          </a:p>
          <a:p>
            <a:pPr lvl="1"/>
            <a:r>
              <a:rPr lang="en-US" dirty="0"/>
              <a:t>Hybrid MPI/OpenMP code: % </a:t>
            </a:r>
            <a:r>
              <a:rPr lang="en-US" dirty="0" err="1"/>
              <a:t>srun</a:t>
            </a:r>
            <a:r>
              <a:rPr lang="en-US" dirty="0"/>
              <a:t> -n .. -c … --</a:t>
            </a:r>
            <a:r>
              <a:rPr lang="en-US" dirty="0" err="1"/>
              <a:t>cpu_bind</a:t>
            </a:r>
            <a:r>
              <a:rPr lang="en-US" dirty="0"/>
              <a:t>=cores ./</a:t>
            </a:r>
            <a:r>
              <a:rPr lang="en-US" dirty="0" err="1"/>
              <a:t>a.out</a:t>
            </a:r>
            <a:r>
              <a:rPr lang="en-US" dirty="0"/>
              <a:t> </a:t>
            </a:r>
          </a:p>
        </p:txBody>
      </p:sp>
      <p:sp>
        <p:nvSpPr>
          <p:cNvPr id="6" name="Slide Number Placeholder 5">
            <a:extLst>
              <a:ext uri="{FF2B5EF4-FFF2-40B4-BE49-F238E27FC236}">
                <a16:creationId xmlns:a16="http://schemas.microsoft.com/office/drawing/2014/main" id="{4F4E4BC7-26F8-F44B-9165-21DEB960CAA4}"/>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14246391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80</a:t>
            </a:fld>
            <a:endParaRPr lang="en-US" altLang="zh-CN"/>
          </a:p>
        </p:txBody>
      </p:sp>
      <p:sp>
        <p:nvSpPr>
          <p:cNvPr id="101379" name="Rectangle 2"/>
          <p:cNvSpPr>
            <a:spLocks noGrp="1" noChangeArrowheads="1"/>
          </p:cNvSpPr>
          <p:nvPr>
            <p:ph type="title"/>
          </p:nvPr>
        </p:nvSpPr>
        <p:spPr/>
        <p:txBody>
          <a:bodyPr/>
          <a:lstStyle/>
          <a:p>
            <a:pPr eaLnBrk="1" hangingPunct="1"/>
            <a:r>
              <a:rPr lang="en-US" sz="3600" dirty="0"/>
              <a:t>Irregular Parallelism</a:t>
            </a:r>
          </a:p>
        </p:txBody>
      </p:sp>
      <p:sp>
        <p:nvSpPr>
          <p:cNvPr id="101380" name="Rectangle 3"/>
          <p:cNvSpPr>
            <a:spLocks noGrp="1" noChangeArrowheads="1"/>
          </p:cNvSpPr>
          <p:nvPr>
            <p:ph type="body" idx="1"/>
          </p:nvPr>
        </p:nvSpPr>
        <p:spPr>
          <a:xfrm>
            <a:off x="469557" y="1000386"/>
            <a:ext cx="9975976" cy="2355491"/>
          </a:xfrm>
        </p:spPr>
        <p:txBody>
          <a:bodyPr/>
          <a:lstStyle/>
          <a:p>
            <a:pPr eaLnBrk="1" hangingPunct="1"/>
            <a:r>
              <a:rPr lang="en-US" dirty="0"/>
              <a:t>Let’s call a problem “irregular” when one or both of the following hold:</a:t>
            </a:r>
          </a:p>
          <a:p>
            <a:pPr lvl="1" eaLnBrk="1" hangingPunct="1"/>
            <a:r>
              <a:rPr lang="en-US" dirty="0"/>
              <a:t>Data Structures are sparse</a:t>
            </a:r>
            <a:endParaRPr lang="en-US" b="1" dirty="0">
              <a:solidFill>
                <a:srgbClr val="C00000"/>
              </a:solidFill>
            </a:endParaRPr>
          </a:p>
          <a:p>
            <a:pPr lvl="1" eaLnBrk="1" hangingPunct="1"/>
            <a:r>
              <a:rPr lang="en-US" dirty="0"/>
              <a:t>Control structures are not basic for-loops</a:t>
            </a:r>
          </a:p>
          <a:p>
            <a:pPr lvl="1" eaLnBrk="1" hangingPunct="1"/>
            <a:endParaRPr lang="en-US" dirty="0"/>
          </a:p>
          <a:p>
            <a:pPr eaLnBrk="1" hangingPunct="1"/>
            <a:r>
              <a:rPr lang="en-US" dirty="0"/>
              <a:t>Example: Traversing Linked lists:</a:t>
            </a:r>
          </a:p>
          <a:p>
            <a:pPr marL="0" indent="0" eaLnBrk="1" hangingPunct="1">
              <a:buNone/>
            </a:pPr>
            <a:endParaRPr lang="en-US" dirty="0"/>
          </a:p>
        </p:txBody>
      </p:sp>
      <p:sp>
        <p:nvSpPr>
          <p:cNvPr id="6" name="Rectangle 3">
            <a:extLst>
              <a:ext uri="{FF2B5EF4-FFF2-40B4-BE49-F238E27FC236}">
                <a16:creationId xmlns:a16="http://schemas.microsoft.com/office/drawing/2014/main" id="{60A66F9E-4067-304D-A600-D61284C53018}"/>
              </a:ext>
            </a:extLst>
          </p:cNvPr>
          <p:cNvSpPr txBox="1">
            <a:spLocks noChangeArrowheads="1"/>
          </p:cNvSpPr>
          <p:nvPr/>
        </p:nvSpPr>
        <p:spPr bwMode="auto">
          <a:xfrm>
            <a:off x="469557" y="5916654"/>
            <a:ext cx="11170508" cy="9413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Using what we’ve learned so far, traversing a linked list in parallel using OpenMP is difficult.</a:t>
            </a:r>
          </a:p>
          <a:p>
            <a:pPr marL="0" indent="0" eaLnBrk="1" hangingPunct="1">
              <a:buNone/>
            </a:pPr>
            <a:endParaRPr lang="en-US" kern="0" dirty="0"/>
          </a:p>
        </p:txBody>
      </p:sp>
      <p:sp>
        <p:nvSpPr>
          <p:cNvPr id="8" name="Rectangle 3">
            <a:extLst>
              <a:ext uri="{FF2B5EF4-FFF2-40B4-BE49-F238E27FC236}">
                <a16:creationId xmlns:a16="http://schemas.microsoft.com/office/drawing/2014/main" id="{543DC40F-ACE5-C141-B6CD-913E9364F392}"/>
              </a:ext>
            </a:extLst>
          </p:cNvPr>
          <p:cNvSpPr>
            <a:spLocks noChangeArrowheads="1"/>
          </p:cNvSpPr>
          <p:nvPr/>
        </p:nvSpPr>
        <p:spPr bwMode="auto">
          <a:xfrm>
            <a:off x="3372975" y="3476898"/>
            <a:ext cx="3349101" cy="1938992"/>
          </a:xfrm>
          <a:prstGeom prst="rect">
            <a:avLst/>
          </a:prstGeom>
          <a:solidFill>
            <a:srgbClr val="EAF3FC"/>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 = </a:t>
            </a:r>
            <a:r>
              <a:rPr lang="en-US" altLang="en-US" dirty="0" err="1">
                <a:latin typeface="Courier New" panose="02070309020205020404" pitchFamily="49" charset="0"/>
                <a:ea typeface="SimSun" panose="02010600030101010101" pitchFamily="2" charset="-122"/>
              </a:rPr>
              <a:t>listhead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while (p) { </a:t>
            </a:r>
          </a:p>
          <a:p>
            <a:pPr algn="l" eaLnBrk="1" hangingPunct="1"/>
            <a:r>
              <a:rPr lang="en-US" altLang="en-US" dirty="0">
                <a:latin typeface="Courier New" panose="02070309020205020404" pitchFamily="49" charset="0"/>
                <a:ea typeface="SimSun" panose="02010600030101010101" pitchFamily="2" charset="-122"/>
              </a:rPr>
              <a:t>  process(p);</a:t>
            </a:r>
          </a:p>
          <a:p>
            <a:pPr algn="l" eaLnBrk="1" hangingPunct="1"/>
            <a:r>
              <a:rPr lang="en-US" altLang="en-US" dirty="0">
                <a:latin typeface="Courier New" panose="02070309020205020404" pitchFamily="49" charset="0"/>
                <a:ea typeface="SimSun" panose="02010600030101010101" pitchFamily="2" charset="-122"/>
              </a:rPr>
              <a:t>  p=p-&gt;next;</a:t>
            </a:r>
          </a:p>
          <a:p>
            <a:pPr algn="l" eaLnBrk="1" hangingPunct="1"/>
            <a:r>
              <a:rPr lang="en-US" altLang="en-US" dirty="0">
                <a:latin typeface="Courier New" panose="02070309020205020404" pitchFamily="49" charset="0"/>
                <a:ea typeface="SimSun" panose="02010600030101010101" pitchFamily="2" charset="-122"/>
              </a:rPr>
              <a:t>} </a:t>
            </a:r>
          </a:p>
        </p:txBody>
      </p:sp>
    </p:spTree>
    <p:extLst>
      <p:ext uri="{BB962C8B-B14F-4D97-AF65-F5344CB8AC3E}">
        <p14:creationId xmlns:p14="http://schemas.microsoft.com/office/powerpoint/2010/main" val="8702682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81</a:t>
            </a:fld>
            <a:endParaRPr lang="en-US" altLang="zh-CN"/>
          </a:p>
        </p:txBody>
      </p:sp>
      <p:sp>
        <p:nvSpPr>
          <p:cNvPr id="101379" name="Rectangle 2"/>
          <p:cNvSpPr>
            <a:spLocks noGrp="1" noChangeArrowheads="1"/>
          </p:cNvSpPr>
          <p:nvPr>
            <p:ph type="title"/>
          </p:nvPr>
        </p:nvSpPr>
        <p:spPr/>
        <p:txBody>
          <a:bodyPr/>
          <a:lstStyle/>
          <a:p>
            <a:pPr eaLnBrk="1" hangingPunct="1"/>
            <a:r>
              <a:rPr lang="en-US" sz="3600" dirty="0"/>
              <a:t>Exercise: Traversing linked lists  </a:t>
            </a:r>
          </a:p>
        </p:txBody>
      </p:sp>
      <p:sp>
        <p:nvSpPr>
          <p:cNvPr id="101380" name="Rectangle 3"/>
          <p:cNvSpPr>
            <a:spLocks noGrp="1" noChangeArrowheads="1"/>
          </p:cNvSpPr>
          <p:nvPr>
            <p:ph type="body" idx="1"/>
          </p:nvPr>
        </p:nvSpPr>
        <p:spPr>
          <a:xfrm>
            <a:off x="432486" y="929032"/>
            <a:ext cx="10983384" cy="5928968"/>
          </a:xfrm>
        </p:spPr>
        <p:txBody>
          <a:bodyPr/>
          <a:lstStyle/>
          <a:p>
            <a:pPr eaLnBrk="1" hangingPunct="1"/>
            <a:r>
              <a:rPr lang="en-US" dirty="0"/>
              <a:t>Consider the program </a:t>
            </a:r>
            <a:r>
              <a:rPr lang="en-US" dirty="0" err="1"/>
              <a:t>linked.c</a:t>
            </a:r>
            <a:endParaRPr lang="en-US" dirty="0"/>
          </a:p>
          <a:p>
            <a:pPr lvl="1" eaLnBrk="1" hangingPunct="1"/>
            <a:r>
              <a:rPr lang="en-US" dirty="0"/>
              <a:t>Traverses a linked list computing a sequence of Fibonacci numbers at each node.</a:t>
            </a:r>
          </a:p>
          <a:p>
            <a:pPr eaLnBrk="1" hangingPunct="1"/>
            <a:r>
              <a:rPr lang="en-US" dirty="0"/>
              <a:t>Parallelize this program selecting from the following list of constructs:</a:t>
            </a:r>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for</a:t>
            </a:r>
          </a:p>
          <a:p>
            <a:pPr marL="677862" lvl="2" indent="0" eaLnBrk="1" hangingPunct="1">
              <a:buNone/>
            </a:pPr>
            <a:r>
              <a:rPr lang="en-US" dirty="0"/>
              <a:t>#pragma </a:t>
            </a:r>
            <a:r>
              <a:rPr lang="en-US" dirty="0" err="1"/>
              <a:t>omp</a:t>
            </a:r>
            <a:r>
              <a:rPr lang="en-US" dirty="0"/>
              <a:t> parallel for</a:t>
            </a:r>
          </a:p>
          <a:p>
            <a:pPr marL="677862" lvl="2" indent="0" eaLnBrk="1" hangingPunct="1">
              <a:buNone/>
            </a:pPr>
            <a:r>
              <a:rPr lang="en-US" dirty="0"/>
              <a:t>#pragma </a:t>
            </a:r>
            <a:r>
              <a:rPr lang="en-US" dirty="0" err="1"/>
              <a:t>omp</a:t>
            </a:r>
            <a:r>
              <a:rPr lang="en-US" dirty="0"/>
              <a:t> for reduction(</a:t>
            </a:r>
            <a:r>
              <a:rPr lang="en-US" dirty="0" err="1"/>
              <a:t>op:list</a:t>
            </a:r>
            <a:r>
              <a:rPr lang="en-US" dirty="0"/>
              <a:t>)</a:t>
            </a:r>
          </a:p>
          <a:p>
            <a:pPr marL="677862" lvl="2" indent="0" eaLnBrk="1" hangingPunct="1">
              <a:buNone/>
            </a:pPr>
            <a:r>
              <a:rPr lang="en-US" dirty="0"/>
              <a:t>#pragma </a:t>
            </a:r>
            <a:r>
              <a:rPr lang="en-US" dirty="0" err="1"/>
              <a:t>omp</a:t>
            </a:r>
            <a:r>
              <a:rPr lang="en-US" dirty="0"/>
              <a:t> critical</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marL="677862" lvl="2" indent="0" eaLnBrk="1" hangingPunct="1">
              <a:buNone/>
            </a:pPr>
            <a:r>
              <a:rPr lang="en-US" dirty="0"/>
              <a:t>schedule(static[,chunk]) or schedule(dynamic[,chunk])</a:t>
            </a:r>
          </a:p>
          <a:p>
            <a:pPr marL="677862" lvl="2" indent="0" eaLnBrk="1" hangingPunct="1">
              <a:buNone/>
            </a:pPr>
            <a:r>
              <a:rPr lang="en-US" dirty="0"/>
              <a:t>private(), </a:t>
            </a:r>
            <a:r>
              <a:rPr lang="en-US" dirty="0" err="1"/>
              <a:t>firstprivate</a:t>
            </a:r>
            <a:r>
              <a:rPr lang="en-US" dirty="0"/>
              <a:t>(), default(none)</a:t>
            </a:r>
          </a:p>
        </p:txBody>
      </p:sp>
      <p:sp>
        <p:nvSpPr>
          <p:cNvPr id="7" name="Rectangle 3">
            <a:extLst>
              <a:ext uri="{FF2B5EF4-FFF2-40B4-BE49-F238E27FC236}">
                <a16:creationId xmlns:a16="http://schemas.microsoft.com/office/drawing/2014/main" id="{67694472-0690-FC48-AB09-64621989C591}"/>
              </a:ext>
            </a:extLst>
          </p:cNvPr>
          <p:cNvSpPr txBox="1">
            <a:spLocks noChangeArrowheads="1"/>
          </p:cNvSpPr>
          <p:nvPr/>
        </p:nvSpPr>
        <p:spPr bwMode="auto">
          <a:xfrm>
            <a:off x="1918454" y="6151443"/>
            <a:ext cx="8451904" cy="8035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kern="0" dirty="0"/>
              <a:t>Hint: Just worry about the while loop that is timed inside main().  You don’t need to make any changes to the “list functions”</a:t>
            </a:r>
          </a:p>
        </p:txBody>
      </p:sp>
    </p:spTree>
    <p:extLst>
      <p:ext uri="{BB962C8B-B14F-4D97-AF65-F5344CB8AC3E}">
        <p14:creationId xmlns:p14="http://schemas.microsoft.com/office/powerpoint/2010/main" val="31473327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fld id="{611FE75E-5AEE-40E5-BCF0-63668B49A8E6}" type="slidenum">
              <a:rPr lang="zh-CN" altLang="en-US"/>
              <a:pPr>
                <a:defRPr/>
              </a:pPr>
              <a:t>82</a:t>
            </a:fld>
            <a:endParaRPr lang="en-US" altLang="zh-CN"/>
          </a:p>
        </p:txBody>
      </p:sp>
      <p:sp>
        <p:nvSpPr>
          <p:cNvPr id="147459" name="Rectangle 2"/>
          <p:cNvSpPr>
            <a:spLocks noGrp="1" noChangeArrowheads="1"/>
          </p:cNvSpPr>
          <p:nvPr>
            <p:ph type="title"/>
          </p:nvPr>
        </p:nvSpPr>
        <p:spPr>
          <a:xfrm>
            <a:off x="205002" y="107950"/>
            <a:ext cx="8496300" cy="469900"/>
          </a:xfrm>
        </p:spPr>
        <p:txBody>
          <a:bodyPr/>
          <a:lstStyle/>
          <a:p>
            <a:pPr eaLnBrk="1" hangingPunct="1"/>
            <a:r>
              <a:rPr lang="en-US" sz="3600" dirty="0"/>
              <a:t>Linked Lists with OpenMP </a:t>
            </a:r>
            <a:r>
              <a:rPr lang="en-US" sz="2800" dirty="0"/>
              <a:t>(without tasks)</a:t>
            </a:r>
          </a:p>
        </p:txBody>
      </p:sp>
      <p:sp>
        <p:nvSpPr>
          <p:cNvPr id="147460" name="Rectangle 3"/>
          <p:cNvSpPr>
            <a:spLocks noGrp="1" noChangeArrowheads="1"/>
          </p:cNvSpPr>
          <p:nvPr>
            <p:ph type="body" idx="1"/>
          </p:nvPr>
        </p:nvSpPr>
        <p:spPr>
          <a:xfrm>
            <a:off x="2693489" y="731235"/>
            <a:ext cx="8515350" cy="361950"/>
          </a:xfrm>
        </p:spPr>
        <p:txBody>
          <a:bodyPr/>
          <a:lstStyle/>
          <a:p>
            <a:pPr eaLnBrk="1" hangingPunct="1">
              <a:lnSpc>
                <a:spcPct val="83000"/>
              </a:lnSpc>
            </a:pPr>
            <a:r>
              <a:rPr lang="en-US" sz="2000" dirty="0"/>
              <a:t>See the file solutions/</a:t>
            </a:r>
            <a:r>
              <a:rPr lang="en-US" sz="2000" dirty="0" err="1"/>
              <a:t>linked_notasks.c</a:t>
            </a:r>
            <a:endParaRPr lang="en-US" sz="2000" dirty="0"/>
          </a:p>
        </p:txBody>
      </p:sp>
      <p:sp>
        <p:nvSpPr>
          <p:cNvPr id="147461" name="Rectangle 4"/>
          <p:cNvSpPr>
            <a:spLocks noChangeArrowheads="1"/>
          </p:cNvSpPr>
          <p:nvPr/>
        </p:nvSpPr>
        <p:spPr bwMode="auto">
          <a:xfrm>
            <a:off x="370702" y="1073150"/>
            <a:ext cx="7006281" cy="4603750"/>
          </a:xfrm>
          <a:prstGeom prst="rect">
            <a:avLst/>
          </a:prstGeom>
          <a:solidFill>
            <a:srgbClr val="F7FDFF"/>
          </a:solid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pPr>
            <a:r>
              <a:rPr lang="en-US" sz="1600" dirty="0">
                <a:solidFill>
                  <a:srgbClr val="FFFFFF"/>
                </a:solidFill>
                <a:latin typeface="Arial" charset="0"/>
              </a:rPr>
              <a:t> </a:t>
            </a:r>
            <a:r>
              <a:rPr lang="en-US" sz="1600" dirty="0">
                <a:latin typeface="Arial" charset="0"/>
              </a:rPr>
              <a:t>while (p != NULL) {</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count++;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struct node *parr = (struct node*) malloc(count*</a:t>
            </a:r>
            <a:r>
              <a:rPr lang="en-US" sz="1600" dirty="0" err="1">
                <a:latin typeface="Arial" charset="0"/>
              </a:rPr>
              <a:t>sizeof</a:t>
            </a:r>
            <a:r>
              <a:rPr lang="en-US" sz="1600" dirty="0">
                <a:latin typeface="Arial" charset="0"/>
              </a:rPr>
              <a:t>(struct node));</a:t>
            </a:r>
          </a:p>
          <a:p>
            <a:pPr marL="285750" indent="-285750">
              <a:lnSpc>
                <a:spcPct val="93000"/>
              </a:lnSpc>
              <a:spcBef>
                <a:spcPct val="30000"/>
              </a:spcBef>
              <a:buClr>
                <a:schemeClr val="tx2"/>
              </a:buClr>
              <a:buSzPct val="75000"/>
            </a:pPr>
            <a:r>
              <a:rPr lang="en-US" sz="1600" dirty="0">
                <a:latin typeface="Arial" charset="0"/>
              </a:rPr>
              <a:t> p = head;</a:t>
            </a:r>
          </a:p>
          <a:p>
            <a:pPr marL="285750" indent="-285750">
              <a:lnSpc>
                <a:spcPct val="93000"/>
              </a:lnSpc>
              <a:spcBef>
                <a:spcPct val="30000"/>
              </a:spcBef>
              <a:buClr>
                <a:schemeClr val="tx2"/>
              </a:buClr>
              <a:buSzPct val="75000"/>
            </a:pPr>
            <a:r>
              <a:rPr lang="en-US" sz="1600" dirty="0">
                <a:latin typeface="Arial" charset="0"/>
              </a:rPr>
              <a:t> for(i=0; i&lt;count; i++) {</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parr</a:t>
            </a:r>
            <a:r>
              <a:rPr lang="en-US" sz="1600" dirty="0">
                <a:latin typeface="Arial" charset="0"/>
              </a:rPr>
              <a:t>[i] = p;</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parallel </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for schedule(static,1)</a:t>
            </a:r>
          </a:p>
          <a:p>
            <a:pPr marL="285750" indent="-285750">
              <a:lnSpc>
                <a:spcPct val="93000"/>
              </a:lnSpc>
              <a:spcBef>
                <a:spcPct val="30000"/>
              </a:spcBef>
              <a:buClr>
                <a:schemeClr val="tx2"/>
              </a:buClr>
              <a:buSzPct val="75000"/>
            </a:pPr>
            <a:r>
              <a:rPr lang="en-US" sz="1600" dirty="0">
                <a:latin typeface="Arial" charset="0"/>
              </a:rPr>
              <a:t>      for(i=0; i&lt;count; i++)</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processwork</a:t>
            </a:r>
            <a:r>
              <a:rPr lang="en-US" sz="1600" dirty="0">
                <a:latin typeface="Arial" charset="0"/>
              </a:rPr>
              <a:t>(</a:t>
            </a:r>
            <a:r>
              <a:rPr lang="en-US" sz="1600" dirty="0" err="1">
                <a:latin typeface="Arial" charset="0"/>
              </a:rPr>
              <a:t>parr</a:t>
            </a:r>
            <a:r>
              <a:rPr lang="en-US" sz="1600" dirty="0">
                <a:latin typeface="Arial" charset="0"/>
              </a:rPr>
              <a:t>[i]);</a:t>
            </a:r>
          </a:p>
          <a:p>
            <a:pPr marL="285750" indent="-285750">
              <a:lnSpc>
                <a:spcPct val="93000"/>
              </a:lnSpc>
              <a:spcBef>
                <a:spcPct val="30000"/>
              </a:spcBef>
              <a:buClr>
                <a:schemeClr val="tx2"/>
              </a:buClr>
              <a:buSzPct val="75000"/>
            </a:pPr>
            <a:r>
              <a:rPr lang="en-US" sz="1600" dirty="0">
                <a:latin typeface="Arial" charset="0"/>
              </a:rPr>
              <a:t> }</a:t>
            </a:r>
          </a:p>
        </p:txBody>
      </p:sp>
      <p:sp>
        <p:nvSpPr>
          <p:cNvPr id="147462" name="Text Box 5"/>
          <p:cNvSpPr txBox="1">
            <a:spLocks noChangeArrowheads="1"/>
          </p:cNvSpPr>
          <p:nvPr/>
        </p:nvSpPr>
        <p:spPr bwMode="auto">
          <a:xfrm>
            <a:off x="5775325" y="13970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Count number of items in the linked list</a:t>
            </a:r>
          </a:p>
        </p:txBody>
      </p:sp>
      <p:sp>
        <p:nvSpPr>
          <p:cNvPr id="147463" name="Text Box 6"/>
          <p:cNvSpPr txBox="1">
            <a:spLocks noChangeArrowheads="1"/>
          </p:cNvSpPr>
          <p:nvPr/>
        </p:nvSpPr>
        <p:spPr bwMode="auto">
          <a:xfrm>
            <a:off x="5775325" y="3035300"/>
            <a:ext cx="43688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Copy pointer to each node into an array</a:t>
            </a:r>
          </a:p>
        </p:txBody>
      </p:sp>
      <p:sp>
        <p:nvSpPr>
          <p:cNvPr id="147464" name="Text Box 7"/>
          <p:cNvSpPr txBox="1">
            <a:spLocks noChangeArrowheads="1"/>
          </p:cNvSpPr>
          <p:nvPr/>
        </p:nvSpPr>
        <p:spPr bwMode="auto">
          <a:xfrm>
            <a:off x="5775325" y="46736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Process nodes in parallel with a for loop</a:t>
            </a:r>
          </a:p>
        </p:txBody>
      </p:sp>
      <p:sp>
        <p:nvSpPr>
          <p:cNvPr id="147483" name="Text Box 26"/>
          <p:cNvSpPr txBox="1">
            <a:spLocks noChangeArrowheads="1"/>
          </p:cNvSpPr>
          <p:nvPr/>
        </p:nvSpPr>
        <p:spPr bwMode="auto">
          <a:xfrm>
            <a:off x="2057400" y="6553200"/>
            <a:ext cx="7543800" cy="304800"/>
          </a:xfrm>
          <a:prstGeom prst="rect">
            <a:avLst/>
          </a:prstGeom>
          <a:noFill/>
          <a:ln w="12700">
            <a:noFill/>
            <a:miter lim="800000"/>
            <a:headEnd type="none" w="sm" len="sm"/>
            <a:tailEnd type="none" w="sm" len="sm"/>
          </a:ln>
        </p:spPr>
        <p:txBody>
          <a:bodyPr>
            <a:spAutoFit/>
          </a:bodyPr>
          <a:lstStyle/>
          <a:p>
            <a:pPr algn="l">
              <a:spcBef>
                <a:spcPct val="50000"/>
              </a:spcBef>
            </a:pPr>
            <a:r>
              <a:rPr lang="en-US" sz="1400">
                <a:latin typeface="Arial Unicode MS" pitchFamily="34" charset="-128"/>
              </a:rPr>
              <a:t>Results on an Intel dual core 1.83 GHz CPU,   Intel IA-32  compiler 10.1 build 2</a:t>
            </a:r>
          </a:p>
        </p:txBody>
      </p:sp>
      <p:graphicFrame>
        <p:nvGraphicFramePr>
          <p:cNvPr id="11" name="Group 8">
            <a:extLst>
              <a:ext uri="{FF2B5EF4-FFF2-40B4-BE49-F238E27FC236}">
                <a16:creationId xmlns:a16="http://schemas.microsoft.com/office/drawing/2014/main" id="{A2A42B9D-FEE3-5441-AC64-98878A0BBFD5}"/>
              </a:ext>
            </a:extLst>
          </p:cNvPr>
          <p:cNvGraphicFramePr>
            <a:graphicFrameLocks noGrp="1"/>
          </p:cNvGraphicFramePr>
          <p:nvPr/>
        </p:nvGraphicFramePr>
        <p:xfrm>
          <a:off x="5901965" y="5126360"/>
          <a:ext cx="4267560" cy="1372998"/>
        </p:xfrm>
        <a:graphic>
          <a:graphicData uri="http://schemas.openxmlformats.org/drawingml/2006/table">
            <a:tbl>
              <a:tblPr/>
              <a:tblGrid>
                <a:gridCol w="1203849">
                  <a:extLst>
                    <a:ext uri="{9D8B030D-6E8A-4147-A177-3AD203B41FA5}">
                      <a16:colId xmlns:a16="http://schemas.microsoft.com/office/drawing/2014/main" val="20000"/>
                    </a:ext>
                  </a:extLst>
                </a:gridCol>
                <a:gridCol w="1706252">
                  <a:extLst>
                    <a:ext uri="{9D8B030D-6E8A-4147-A177-3AD203B41FA5}">
                      <a16:colId xmlns:a16="http://schemas.microsoft.com/office/drawing/2014/main" val="20001"/>
                    </a:ext>
                  </a:extLst>
                </a:gridCol>
                <a:gridCol w="1357459">
                  <a:extLst>
                    <a:ext uri="{9D8B030D-6E8A-4147-A177-3AD203B41FA5}">
                      <a16:colId xmlns:a16="http://schemas.microsoft.com/office/drawing/2014/main" val="20002"/>
                    </a:ext>
                  </a:extLst>
                </a:gridCol>
              </a:tblGrid>
              <a:tr h="316012">
                <a:tc rowSpan="2">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Schedule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h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225377072"/>
                  </a:ext>
                </a:extLst>
              </a:tr>
              <a:tr h="290044">
                <a:tc v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Default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Static,1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48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45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1"/>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39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28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273011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fld id="{611FE75E-5AEE-40E5-BCF0-63668B49A8E6}" type="slidenum">
              <a:rPr lang="zh-CN" altLang="en-US"/>
              <a:pPr>
                <a:defRPr/>
              </a:pPr>
              <a:t>83</a:t>
            </a:fld>
            <a:endParaRPr lang="en-US" altLang="zh-CN"/>
          </a:p>
        </p:txBody>
      </p:sp>
      <p:sp>
        <p:nvSpPr>
          <p:cNvPr id="147459" name="Rectangle 2"/>
          <p:cNvSpPr>
            <a:spLocks noGrp="1" noChangeArrowheads="1"/>
          </p:cNvSpPr>
          <p:nvPr>
            <p:ph type="title"/>
          </p:nvPr>
        </p:nvSpPr>
        <p:spPr>
          <a:xfrm>
            <a:off x="205002" y="107950"/>
            <a:ext cx="8496300" cy="469900"/>
          </a:xfrm>
        </p:spPr>
        <p:txBody>
          <a:bodyPr/>
          <a:lstStyle/>
          <a:p>
            <a:pPr eaLnBrk="1" hangingPunct="1"/>
            <a:r>
              <a:rPr lang="en-US" sz="3600" dirty="0"/>
              <a:t>Linked Lists with OpenMP </a:t>
            </a:r>
            <a:r>
              <a:rPr lang="en-US" sz="2800" dirty="0"/>
              <a:t>(without tasks)</a:t>
            </a:r>
          </a:p>
        </p:txBody>
      </p:sp>
      <p:sp>
        <p:nvSpPr>
          <p:cNvPr id="147461" name="Rectangle 4"/>
          <p:cNvSpPr>
            <a:spLocks noChangeArrowheads="1"/>
          </p:cNvSpPr>
          <p:nvPr/>
        </p:nvSpPr>
        <p:spPr bwMode="auto">
          <a:xfrm>
            <a:off x="370702" y="1073150"/>
            <a:ext cx="7006281" cy="4603750"/>
          </a:xfrm>
          <a:prstGeom prst="rect">
            <a:avLst/>
          </a:prstGeom>
          <a:solidFill>
            <a:srgbClr val="F7FDFF"/>
          </a:solidFill>
          <a:ln w="9525">
            <a:noFill/>
            <a:miter lim="800000"/>
            <a:headEnd/>
            <a:tailEnd/>
          </a:ln>
        </p:spPr>
        <p:txBody>
          <a:bodyPr lIns="92075" tIns="46038" rIns="92075" bIns="46038"/>
          <a:lstStyle/>
          <a:p>
            <a:pPr marL="285750" indent="-285750">
              <a:lnSpc>
                <a:spcPct val="93000"/>
              </a:lnSpc>
              <a:spcBef>
                <a:spcPct val="30000"/>
              </a:spcBef>
              <a:buClr>
                <a:schemeClr val="tx2"/>
              </a:buClr>
              <a:buSzPct val="75000"/>
            </a:pPr>
            <a:r>
              <a:rPr lang="en-US" sz="1600" dirty="0">
                <a:solidFill>
                  <a:srgbClr val="FFFFFF"/>
                </a:solidFill>
                <a:latin typeface="Arial" charset="0"/>
              </a:rPr>
              <a:t> </a:t>
            </a:r>
            <a:r>
              <a:rPr lang="en-US" sz="1600" dirty="0">
                <a:latin typeface="Arial" charset="0"/>
              </a:rPr>
              <a:t>while (p != NULL) {</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count++;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struct node *parr = (struct node*) malloc(count*</a:t>
            </a:r>
            <a:r>
              <a:rPr lang="en-US" sz="1600" dirty="0" err="1">
                <a:latin typeface="Arial" charset="0"/>
              </a:rPr>
              <a:t>sizeof</a:t>
            </a:r>
            <a:r>
              <a:rPr lang="en-US" sz="1600" dirty="0">
                <a:latin typeface="Arial" charset="0"/>
              </a:rPr>
              <a:t>(struct node));</a:t>
            </a:r>
          </a:p>
          <a:p>
            <a:pPr marL="285750" indent="-285750">
              <a:lnSpc>
                <a:spcPct val="93000"/>
              </a:lnSpc>
              <a:spcBef>
                <a:spcPct val="30000"/>
              </a:spcBef>
              <a:buClr>
                <a:schemeClr val="tx2"/>
              </a:buClr>
              <a:buSzPct val="75000"/>
            </a:pPr>
            <a:r>
              <a:rPr lang="en-US" sz="1600" dirty="0">
                <a:latin typeface="Arial" charset="0"/>
              </a:rPr>
              <a:t> p = head;</a:t>
            </a:r>
          </a:p>
          <a:p>
            <a:pPr marL="285750" indent="-285750">
              <a:lnSpc>
                <a:spcPct val="93000"/>
              </a:lnSpc>
              <a:spcBef>
                <a:spcPct val="30000"/>
              </a:spcBef>
              <a:buClr>
                <a:schemeClr val="tx2"/>
              </a:buClr>
              <a:buSzPct val="75000"/>
            </a:pPr>
            <a:r>
              <a:rPr lang="en-US" sz="1600" dirty="0">
                <a:latin typeface="Arial" charset="0"/>
              </a:rPr>
              <a:t> for(i=0; i&lt;count; i++) {</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parr</a:t>
            </a:r>
            <a:r>
              <a:rPr lang="en-US" sz="1600" dirty="0">
                <a:latin typeface="Arial" charset="0"/>
              </a:rPr>
              <a:t>[i] = p;</a:t>
            </a:r>
          </a:p>
          <a:p>
            <a:pPr marL="285750" indent="-285750">
              <a:lnSpc>
                <a:spcPct val="93000"/>
              </a:lnSpc>
              <a:spcBef>
                <a:spcPct val="30000"/>
              </a:spcBef>
              <a:buClr>
                <a:schemeClr val="tx2"/>
              </a:buClr>
              <a:buSzPct val="75000"/>
            </a:pPr>
            <a:r>
              <a:rPr lang="en-US" sz="1600" dirty="0">
                <a:latin typeface="Arial" charset="0"/>
              </a:rPr>
              <a:t>       p = p-&gt;next;</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parallel </a:t>
            </a:r>
          </a:p>
          <a:p>
            <a:pPr marL="285750" indent="-285750">
              <a:lnSpc>
                <a:spcPct val="93000"/>
              </a:lnSpc>
              <a:spcBef>
                <a:spcPct val="30000"/>
              </a:spcBef>
              <a:buClr>
                <a:schemeClr val="tx2"/>
              </a:buClr>
              <a:buSzPct val="75000"/>
            </a:pPr>
            <a:r>
              <a:rPr lang="en-US" sz="1600" dirty="0">
                <a:latin typeface="Arial" charset="0"/>
              </a:rPr>
              <a:t> {</a:t>
            </a:r>
          </a:p>
          <a:p>
            <a:pPr marL="285750" indent="-285750">
              <a:lnSpc>
                <a:spcPct val="93000"/>
              </a:lnSpc>
              <a:spcBef>
                <a:spcPct val="30000"/>
              </a:spcBef>
              <a:buClr>
                <a:schemeClr val="tx2"/>
              </a:buClr>
              <a:buSzPct val="75000"/>
            </a:pPr>
            <a:r>
              <a:rPr lang="en-US" sz="1600" dirty="0">
                <a:latin typeface="Arial" charset="0"/>
              </a:rPr>
              <a:t>      #pragma </a:t>
            </a:r>
            <a:r>
              <a:rPr lang="en-US" sz="1600" dirty="0" err="1">
                <a:latin typeface="Arial" charset="0"/>
              </a:rPr>
              <a:t>omp</a:t>
            </a:r>
            <a:r>
              <a:rPr lang="en-US" sz="1600" dirty="0">
                <a:latin typeface="Arial" charset="0"/>
              </a:rPr>
              <a:t> for schedule(static,1)</a:t>
            </a:r>
          </a:p>
          <a:p>
            <a:pPr marL="285750" indent="-285750">
              <a:lnSpc>
                <a:spcPct val="93000"/>
              </a:lnSpc>
              <a:spcBef>
                <a:spcPct val="30000"/>
              </a:spcBef>
              <a:buClr>
                <a:schemeClr val="tx2"/>
              </a:buClr>
              <a:buSzPct val="75000"/>
            </a:pPr>
            <a:r>
              <a:rPr lang="en-US" sz="1600" dirty="0">
                <a:latin typeface="Arial" charset="0"/>
              </a:rPr>
              <a:t>      for(i=0; i&lt;count; i++)</a:t>
            </a:r>
          </a:p>
          <a:p>
            <a:pPr marL="285750" indent="-285750">
              <a:lnSpc>
                <a:spcPct val="93000"/>
              </a:lnSpc>
              <a:spcBef>
                <a:spcPct val="30000"/>
              </a:spcBef>
              <a:buClr>
                <a:schemeClr val="tx2"/>
              </a:buClr>
              <a:buSzPct val="75000"/>
            </a:pPr>
            <a:r>
              <a:rPr lang="en-US" sz="1600" dirty="0">
                <a:latin typeface="Arial" charset="0"/>
              </a:rPr>
              <a:t>         </a:t>
            </a:r>
            <a:r>
              <a:rPr lang="en-US" sz="1600" dirty="0" err="1">
                <a:latin typeface="Arial" charset="0"/>
              </a:rPr>
              <a:t>processwork</a:t>
            </a:r>
            <a:r>
              <a:rPr lang="en-US" sz="1600" dirty="0">
                <a:latin typeface="Arial" charset="0"/>
              </a:rPr>
              <a:t>(</a:t>
            </a:r>
            <a:r>
              <a:rPr lang="en-US" sz="1600" dirty="0" err="1">
                <a:latin typeface="Arial" charset="0"/>
              </a:rPr>
              <a:t>parr</a:t>
            </a:r>
            <a:r>
              <a:rPr lang="en-US" sz="1600" dirty="0">
                <a:latin typeface="Arial" charset="0"/>
              </a:rPr>
              <a:t>[i]);</a:t>
            </a:r>
          </a:p>
          <a:p>
            <a:pPr marL="285750" indent="-285750">
              <a:lnSpc>
                <a:spcPct val="93000"/>
              </a:lnSpc>
              <a:spcBef>
                <a:spcPct val="30000"/>
              </a:spcBef>
              <a:buClr>
                <a:schemeClr val="tx2"/>
              </a:buClr>
              <a:buSzPct val="75000"/>
            </a:pPr>
            <a:r>
              <a:rPr lang="en-US" sz="1600" dirty="0">
                <a:latin typeface="Arial" charset="0"/>
              </a:rPr>
              <a:t> }</a:t>
            </a:r>
          </a:p>
        </p:txBody>
      </p:sp>
      <p:sp>
        <p:nvSpPr>
          <p:cNvPr id="147462" name="Text Box 5"/>
          <p:cNvSpPr txBox="1">
            <a:spLocks noChangeArrowheads="1"/>
          </p:cNvSpPr>
          <p:nvPr/>
        </p:nvSpPr>
        <p:spPr bwMode="auto">
          <a:xfrm>
            <a:off x="5775325" y="13970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Count number of items in the linked list</a:t>
            </a:r>
          </a:p>
        </p:txBody>
      </p:sp>
      <p:sp>
        <p:nvSpPr>
          <p:cNvPr id="147463" name="Text Box 6"/>
          <p:cNvSpPr txBox="1">
            <a:spLocks noChangeArrowheads="1"/>
          </p:cNvSpPr>
          <p:nvPr/>
        </p:nvSpPr>
        <p:spPr bwMode="auto">
          <a:xfrm>
            <a:off x="5775325" y="3035300"/>
            <a:ext cx="43688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Copy pointer to each node into an array</a:t>
            </a:r>
          </a:p>
        </p:txBody>
      </p:sp>
      <p:sp>
        <p:nvSpPr>
          <p:cNvPr id="147464" name="Text Box 7"/>
          <p:cNvSpPr txBox="1">
            <a:spLocks noChangeArrowheads="1"/>
          </p:cNvSpPr>
          <p:nvPr/>
        </p:nvSpPr>
        <p:spPr bwMode="auto">
          <a:xfrm>
            <a:off x="5775325" y="4673600"/>
            <a:ext cx="4394200" cy="349250"/>
          </a:xfrm>
          <a:prstGeom prst="rect">
            <a:avLst/>
          </a:prstGeom>
          <a:solidFill>
            <a:srgbClr val="FFFFE7"/>
          </a:solidFill>
          <a:ln w="12700">
            <a:solidFill>
              <a:schemeClr val="bg2"/>
            </a:solidFill>
            <a:miter lim="800000"/>
            <a:headEnd type="none" w="sm" len="sm"/>
            <a:tailEnd type="none" w="sm" len="sm"/>
          </a:ln>
        </p:spPr>
        <p:txBody>
          <a:bodyPr>
            <a:spAutoFit/>
          </a:bodyPr>
          <a:lstStyle/>
          <a:p>
            <a:pPr algn="l">
              <a:spcBef>
                <a:spcPct val="50000"/>
              </a:spcBef>
            </a:pPr>
            <a:r>
              <a:rPr lang="en-US" sz="1600">
                <a:solidFill>
                  <a:schemeClr val="bg2"/>
                </a:solidFill>
                <a:latin typeface="Arial Unicode MS" pitchFamily="34" charset="-128"/>
              </a:rPr>
              <a:t>Process nodes in parallel with a for loop</a:t>
            </a:r>
          </a:p>
        </p:txBody>
      </p:sp>
      <p:sp>
        <p:nvSpPr>
          <p:cNvPr id="147483" name="Text Box 26"/>
          <p:cNvSpPr txBox="1">
            <a:spLocks noChangeArrowheads="1"/>
          </p:cNvSpPr>
          <p:nvPr/>
        </p:nvSpPr>
        <p:spPr bwMode="auto">
          <a:xfrm>
            <a:off x="2057400" y="6553200"/>
            <a:ext cx="7543800" cy="304800"/>
          </a:xfrm>
          <a:prstGeom prst="rect">
            <a:avLst/>
          </a:prstGeom>
          <a:noFill/>
          <a:ln w="12700">
            <a:noFill/>
            <a:miter lim="800000"/>
            <a:headEnd type="none" w="sm" len="sm"/>
            <a:tailEnd type="none" w="sm" len="sm"/>
          </a:ln>
        </p:spPr>
        <p:txBody>
          <a:bodyPr>
            <a:spAutoFit/>
          </a:bodyPr>
          <a:lstStyle/>
          <a:p>
            <a:pPr algn="l">
              <a:spcBef>
                <a:spcPct val="50000"/>
              </a:spcBef>
            </a:pPr>
            <a:r>
              <a:rPr lang="en-US" sz="1400">
                <a:latin typeface="Arial Unicode MS" pitchFamily="34" charset="-128"/>
              </a:rPr>
              <a:t>Results on an Intel dual core 1.83 GHz CPU,   Intel IA-32  compiler 10.1 build 2</a:t>
            </a:r>
          </a:p>
        </p:txBody>
      </p:sp>
      <p:graphicFrame>
        <p:nvGraphicFramePr>
          <p:cNvPr id="11" name="Group 8">
            <a:extLst>
              <a:ext uri="{FF2B5EF4-FFF2-40B4-BE49-F238E27FC236}">
                <a16:creationId xmlns:a16="http://schemas.microsoft.com/office/drawing/2014/main" id="{A2A42B9D-FEE3-5441-AC64-98878A0BBFD5}"/>
              </a:ext>
            </a:extLst>
          </p:cNvPr>
          <p:cNvGraphicFramePr>
            <a:graphicFrameLocks noGrp="1"/>
          </p:cNvGraphicFramePr>
          <p:nvPr/>
        </p:nvGraphicFramePr>
        <p:xfrm>
          <a:off x="5901965" y="5126360"/>
          <a:ext cx="4267560" cy="1372998"/>
        </p:xfrm>
        <a:graphic>
          <a:graphicData uri="http://schemas.openxmlformats.org/drawingml/2006/table">
            <a:tbl>
              <a:tblPr/>
              <a:tblGrid>
                <a:gridCol w="1203849">
                  <a:extLst>
                    <a:ext uri="{9D8B030D-6E8A-4147-A177-3AD203B41FA5}">
                      <a16:colId xmlns:a16="http://schemas.microsoft.com/office/drawing/2014/main" val="20000"/>
                    </a:ext>
                  </a:extLst>
                </a:gridCol>
                <a:gridCol w="1706252">
                  <a:extLst>
                    <a:ext uri="{9D8B030D-6E8A-4147-A177-3AD203B41FA5}">
                      <a16:colId xmlns:a16="http://schemas.microsoft.com/office/drawing/2014/main" val="20001"/>
                    </a:ext>
                  </a:extLst>
                </a:gridCol>
                <a:gridCol w="1357459">
                  <a:extLst>
                    <a:ext uri="{9D8B030D-6E8A-4147-A177-3AD203B41FA5}">
                      <a16:colId xmlns:a16="http://schemas.microsoft.com/office/drawing/2014/main" val="20002"/>
                    </a:ext>
                  </a:extLst>
                </a:gridCol>
              </a:tblGrid>
              <a:tr h="316012">
                <a:tc rowSpan="2">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gridSpan="2">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Schedule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h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225377072"/>
                  </a:ext>
                </a:extLst>
              </a:tr>
              <a:tr h="290044">
                <a:tc vMerge="1">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Number of threads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ctr"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Default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Static,1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48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45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1"/>
                  </a:ext>
                </a:extLst>
              </a:tr>
              <a:tr h="368300">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39 seconds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tc>
                  <a:txBody>
                    <a:bodyPr/>
                    <a:lstStyle/>
                    <a:p>
                      <a:pPr marL="0" marR="0" lvl="0" indent="0" algn="l" defTabSz="914400" rtl="0" eaLnBrk="1" fontAlgn="base" latinLnBrk="0" hangingPunct="1">
                        <a:lnSpc>
                          <a:spcPct val="93000"/>
                        </a:lnSpc>
                        <a:spcBef>
                          <a:spcPct val="30000"/>
                        </a:spcBef>
                        <a:spcAft>
                          <a:spcPct val="0"/>
                        </a:spcAft>
                        <a:buClr>
                          <a:schemeClr val="tx2"/>
                        </a:buClr>
                        <a:buSzPct val="75000"/>
                        <a:buFont typeface="Wingdings" pitchFamily="2" charset="2"/>
                        <a:buNone/>
                        <a:tabLst/>
                      </a:pPr>
                      <a:r>
                        <a:rPr kumimoji="0" lang="en-US" sz="1600" b="0" i="0" u="none" strike="noStrike" cap="none" normalizeH="0" baseline="0" dirty="0">
                          <a:ln>
                            <a:noFill/>
                          </a:ln>
                          <a:solidFill>
                            <a:schemeClr val="tx1"/>
                          </a:solidFill>
                          <a:effectLst/>
                          <a:latin typeface="Arial" charset="0"/>
                        </a:rPr>
                        <a:t>28 seconds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BFFB1"/>
                    </a:solidFill>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EDB73DE-9C4D-D446-A801-FC79EC64235E}"/>
              </a:ext>
            </a:extLst>
          </p:cNvPr>
          <p:cNvSpPr txBox="1"/>
          <p:nvPr/>
        </p:nvSpPr>
        <p:spPr>
          <a:xfrm>
            <a:off x="4900865" y="2479944"/>
            <a:ext cx="5005137" cy="1323439"/>
          </a:xfrm>
          <a:prstGeom prst="rect">
            <a:avLst/>
          </a:prstGeom>
          <a:solidFill>
            <a:srgbClr val="EAF3FC"/>
          </a:solidFill>
          <a:ln w="28575">
            <a:solidFill>
              <a:schemeClr val="bg2">
                <a:lumMod val="50000"/>
              </a:schemeClr>
            </a:solidFill>
          </a:ln>
        </p:spPr>
        <p:txBody>
          <a:bodyPr wrap="square" rtlCol="0">
            <a:spAutoFit/>
          </a:bodyPr>
          <a:lstStyle/>
          <a:p>
            <a:pPr algn="ctr"/>
            <a:r>
              <a:rPr lang="en-US" sz="2000" dirty="0"/>
              <a:t>With so much code to add and three passes through the data, this is really ugly.</a:t>
            </a:r>
          </a:p>
          <a:p>
            <a:pPr algn="ctr"/>
            <a:endParaRPr lang="en-US" sz="2000" dirty="0"/>
          </a:p>
          <a:p>
            <a:pPr algn="ctr"/>
            <a:r>
              <a:rPr lang="en-US" sz="2000" dirty="0"/>
              <a:t>There has got to be a better way to do this</a:t>
            </a:r>
          </a:p>
        </p:txBody>
      </p:sp>
      <p:sp>
        <p:nvSpPr>
          <p:cNvPr id="13" name="Rectangle 3">
            <a:extLst>
              <a:ext uri="{FF2B5EF4-FFF2-40B4-BE49-F238E27FC236}">
                <a16:creationId xmlns:a16="http://schemas.microsoft.com/office/drawing/2014/main" id="{15852971-3DA0-5E43-8E1A-4B0195398449}"/>
              </a:ext>
            </a:extLst>
          </p:cNvPr>
          <p:cNvSpPr txBox="1">
            <a:spLocks noChangeArrowheads="1"/>
          </p:cNvSpPr>
          <p:nvPr/>
        </p:nvSpPr>
        <p:spPr bwMode="auto">
          <a:xfrm>
            <a:off x="2693489" y="731235"/>
            <a:ext cx="8515350" cy="3619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83000"/>
              </a:lnSpc>
            </a:pPr>
            <a:r>
              <a:rPr lang="en-US" sz="2000" kern="0"/>
              <a:t>See the file solutions/linked_notasks.c</a:t>
            </a:r>
            <a:endParaRPr lang="en-US" sz="2000" kern="0" dirty="0"/>
          </a:p>
        </p:txBody>
      </p:sp>
    </p:spTree>
    <p:extLst>
      <p:ext uri="{BB962C8B-B14F-4D97-AF65-F5344CB8AC3E}">
        <p14:creationId xmlns:p14="http://schemas.microsoft.com/office/powerpoint/2010/main" val="149346489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7487" y="171451"/>
            <a:ext cx="8237538" cy="427037"/>
          </a:xfrm>
        </p:spPr>
        <p:txBody>
          <a:bodyPr/>
          <a:lstStyle/>
          <a:p>
            <a:pPr eaLnBrk="1" hangingPunct="1">
              <a:defRPr/>
            </a:pPr>
            <a:r>
              <a:rPr lang="en-US" dirty="0"/>
              <a:t>What are Tasks?</a:t>
            </a:r>
          </a:p>
        </p:txBody>
      </p:sp>
      <p:sp>
        <p:nvSpPr>
          <p:cNvPr id="3075" name="Rectangle 3"/>
          <p:cNvSpPr>
            <a:spLocks noGrp="1" noChangeArrowheads="1"/>
          </p:cNvSpPr>
          <p:nvPr>
            <p:ph type="body" idx="1"/>
          </p:nvPr>
        </p:nvSpPr>
        <p:spPr>
          <a:xfrm>
            <a:off x="249410" y="1104900"/>
            <a:ext cx="7370590" cy="4434176"/>
          </a:xfrm>
        </p:spPr>
        <p:txBody>
          <a:bodyPr/>
          <a:lstStyle/>
          <a:p>
            <a:pPr eaLnBrk="1" hangingPunct="1">
              <a:defRPr/>
            </a:pPr>
            <a:r>
              <a:rPr lang="en-US" dirty="0"/>
              <a:t>Tasks are independent units of work</a:t>
            </a:r>
          </a:p>
          <a:p>
            <a:pPr eaLnBrk="1" hangingPunct="1">
              <a:defRPr/>
            </a:pPr>
            <a:endParaRPr lang="en-US" dirty="0"/>
          </a:p>
          <a:p>
            <a:pPr eaLnBrk="1" hangingPunct="1">
              <a:defRPr/>
            </a:pPr>
            <a:r>
              <a:rPr lang="en-US" dirty="0"/>
              <a:t>Tasks are composed of:</a:t>
            </a:r>
          </a:p>
          <a:p>
            <a:pPr lvl="1" eaLnBrk="1" hangingPunct="1">
              <a:defRPr/>
            </a:pPr>
            <a:r>
              <a:rPr lang="en-US" dirty="0"/>
              <a:t>code to execute</a:t>
            </a:r>
          </a:p>
          <a:p>
            <a:pPr lvl="1" eaLnBrk="1" hangingPunct="1">
              <a:defRPr/>
            </a:pPr>
            <a:r>
              <a:rPr lang="en-US" dirty="0"/>
              <a:t>data to compute with</a:t>
            </a:r>
          </a:p>
          <a:p>
            <a:pPr eaLnBrk="1" hangingPunct="1">
              <a:defRPr/>
            </a:pPr>
            <a:endParaRPr lang="en-US" dirty="0"/>
          </a:p>
          <a:p>
            <a:pPr eaLnBrk="1" hangingPunct="1">
              <a:defRPr/>
            </a:pPr>
            <a:r>
              <a:rPr lang="en-US" dirty="0"/>
              <a:t>Threads are assigned to perform the work of each task.</a:t>
            </a:r>
          </a:p>
          <a:p>
            <a:pPr lvl="1" eaLnBrk="1" hangingPunct="1">
              <a:defRPr/>
            </a:pPr>
            <a:r>
              <a:rPr lang="en-US" dirty="0"/>
              <a:t>The thread that encounters the task construct may execute the task immediately.</a:t>
            </a:r>
          </a:p>
          <a:p>
            <a:pPr lvl="1" eaLnBrk="1" hangingPunct="1">
              <a:defRPr/>
            </a:pPr>
            <a:r>
              <a:rPr lang="en-US" dirty="0"/>
              <a:t>The threads may defer execution until later</a:t>
            </a:r>
          </a:p>
        </p:txBody>
      </p:sp>
      <p:sp>
        <p:nvSpPr>
          <p:cNvPr id="15363" name="Rectangle 4"/>
          <p:cNvSpPr>
            <a:spLocks noChangeArrowheads="1"/>
          </p:cNvSpPr>
          <p:nvPr/>
        </p:nvSpPr>
        <p:spPr bwMode="auto">
          <a:xfrm>
            <a:off x="801687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4" name="Rectangle 5"/>
          <p:cNvSpPr>
            <a:spLocks noChangeArrowheads="1"/>
          </p:cNvSpPr>
          <p:nvPr/>
        </p:nvSpPr>
        <p:spPr bwMode="auto">
          <a:xfrm>
            <a:off x="8016875" y="2220913"/>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5" name="Rectangle 6"/>
          <p:cNvSpPr>
            <a:spLocks noChangeArrowheads="1"/>
          </p:cNvSpPr>
          <p:nvPr/>
        </p:nvSpPr>
        <p:spPr bwMode="auto">
          <a:xfrm>
            <a:off x="8016875" y="2982913"/>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6" name="Line 7"/>
          <p:cNvSpPr>
            <a:spLocks noChangeShapeType="1"/>
          </p:cNvSpPr>
          <p:nvPr/>
        </p:nvSpPr>
        <p:spPr bwMode="auto">
          <a:xfrm flipH="1">
            <a:off x="7997825" y="723901"/>
            <a:ext cx="26988" cy="38592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67" name="Rectangle 8"/>
          <p:cNvSpPr>
            <a:spLocks noChangeArrowheads="1"/>
          </p:cNvSpPr>
          <p:nvPr/>
        </p:nvSpPr>
        <p:spPr bwMode="auto">
          <a:xfrm>
            <a:off x="959802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8" name="Rectangle 9"/>
          <p:cNvSpPr>
            <a:spLocks noChangeArrowheads="1"/>
          </p:cNvSpPr>
          <p:nvPr/>
        </p:nvSpPr>
        <p:spPr bwMode="auto">
          <a:xfrm>
            <a:off x="9826625" y="1806575"/>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9" name="Line 10"/>
          <p:cNvSpPr>
            <a:spLocks noChangeShapeType="1"/>
          </p:cNvSpPr>
          <p:nvPr/>
        </p:nvSpPr>
        <p:spPr bwMode="auto">
          <a:xfrm>
            <a:off x="9580563" y="954089"/>
            <a:ext cx="17462" cy="36290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74" name="AutoShape 15"/>
          <p:cNvSpPr>
            <a:spLocks noChangeArrowheads="1"/>
          </p:cNvSpPr>
          <p:nvPr/>
        </p:nvSpPr>
        <p:spPr bwMode="auto">
          <a:xfrm>
            <a:off x="8455025" y="1535113"/>
            <a:ext cx="838200" cy="533400"/>
          </a:xfrm>
          <a:prstGeom prst="rightArrow">
            <a:avLst>
              <a:gd name="adj1" fmla="val 50000"/>
              <a:gd name="adj2" fmla="val 39286"/>
            </a:avLst>
          </a:prstGeom>
          <a:solidFill>
            <a:schemeClr val="accent1"/>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75" name="Text Box 16"/>
          <p:cNvSpPr txBox="1">
            <a:spLocks noChangeArrowheads="1"/>
          </p:cNvSpPr>
          <p:nvPr/>
        </p:nvSpPr>
        <p:spPr bwMode="auto">
          <a:xfrm>
            <a:off x="7648576" y="4529138"/>
            <a:ext cx="1014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Serial</a:t>
            </a:r>
          </a:p>
        </p:txBody>
      </p:sp>
      <p:sp>
        <p:nvSpPr>
          <p:cNvPr id="15376" name="Text Box 17"/>
          <p:cNvSpPr txBox="1">
            <a:spLocks noChangeArrowheads="1"/>
          </p:cNvSpPr>
          <p:nvPr/>
        </p:nvSpPr>
        <p:spPr bwMode="auto">
          <a:xfrm>
            <a:off x="9399588" y="4529138"/>
            <a:ext cx="12684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Parallel</a:t>
            </a:r>
          </a:p>
        </p:txBody>
      </p:sp>
      <p:sp>
        <p:nvSpPr>
          <p:cNvPr id="15378" name="Rectangle 19"/>
          <p:cNvSpPr>
            <a:spLocks noChangeArrowheads="1"/>
          </p:cNvSpPr>
          <p:nvPr/>
        </p:nvSpPr>
        <p:spPr bwMode="auto">
          <a:xfrm>
            <a:off x="10056813" y="1487488"/>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6" name="Slide Number Placeholder 3">
            <a:extLst>
              <a:ext uri="{FF2B5EF4-FFF2-40B4-BE49-F238E27FC236}">
                <a16:creationId xmlns:a16="http://schemas.microsoft.com/office/drawing/2014/main" id="{D8F3A910-B7B6-124A-85C3-640DF12C20A7}"/>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84</a:t>
            </a:fld>
            <a:endParaRPr lang="en-US" altLang="zh-CN" dirty="0"/>
          </a:p>
        </p:txBody>
      </p:sp>
    </p:spTree>
    <p:custDataLst>
      <p:tags r:id="rId1"/>
    </p:custDataLst>
    <p:extLst>
      <p:ext uri="{BB962C8B-B14F-4D97-AF65-F5344CB8AC3E}">
        <p14:creationId xmlns:p14="http://schemas.microsoft.com/office/powerpoint/2010/main" val="208609151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7487" y="178612"/>
            <a:ext cx="8237538" cy="427037"/>
          </a:xfrm>
        </p:spPr>
        <p:txBody>
          <a:bodyPr/>
          <a:lstStyle/>
          <a:p>
            <a:pPr eaLnBrk="1" hangingPunct="1">
              <a:defRPr/>
            </a:pPr>
            <a:r>
              <a:rPr lang="en-US" dirty="0"/>
              <a:t>What are Tasks?</a:t>
            </a:r>
          </a:p>
        </p:txBody>
      </p:sp>
      <p:sp>
        <p:nvSpPr>
          <p:cNvPr id="3075" name="Rectangle 3"/>
          <p:cNvSpPr>
            <a:spLocks noGrp="1" noChangeArrowheads="1"/>
          </p:cNvSpPr>
          <p:nvPr>
            <p:ph type="body" idx="1"/>
          </p:nvPr>
        </p:nvSpPr>
        <p:spPr>
          <a:xfrm>
            <a:off x="190500" y="1084262"/>
            <a:ext cx="7597775" cy="4152756"/>
          </a:xfrm>
        </p:spPr>
        <p:txBody>
          <a:bodyPr/>
          <a:lstStyle/>
          <a:p>
            <a:pPr marL="285750" indent="-285750" eaLnBrk="1" hangingPunct="1">
              <a:defRPr/>
            </a:pPr>
            <a:r>
              <a:rPr lang="en-US" dirty="0"/>
              <a:t>The task construct includes a structured block of code</a:t>
            </a:r>
          </a:p>
          <a:p>
            <a:pPr marL="285750" indent="-285750" eaLnBrk="1" hangingPunct="1">
              <a:defRPr/>
            </a:pPr>
            <a:endParaRPr lang="en-US" dirty="0"/>
          </a:p>
          <a:p>
            <a:pPr marL="285750" indent="-285750" eaLnBrk="1" hangingPunct="1">
              <a:defRPr/>
            </a:pPr>
            <a:r>
              <a:rPr lang="en-US" dirty="0"/>
              <a:t>Inside a parallel region, a thread encountering a task construct will package up the code block and its data for execution</a:t>
            </a:r>
          </a:p>
          <a:p>
            <a:pPr marL="285750" indent="-285750" eaLnBrk="1" hangingPunct="1">
              <a:defRPr/>
            </a:pPr>
            <a:endParaRPr lang="en-US" dirty="0"/>
          </a:p>
          <a:p>
            <a:pPr marL="285750" indent="-285750" eaLnBrk="1" hangingPunct="1">
              <a:defRPr/>
            </a:pPr>
            <a:r>
              <a:rPr lang="en-US" dirty="0"/>
              <a:t>Tasks can be nested: i.e. a task may itself generate tasks.</a:t>
            </a:r>
          </a:p>
        </p:txBody>
      </p:sp>
      <p:sp>
        <p:nvSpPr>
          <p:cNvPr id="15363" name="Rectangle 4"/>
          <p:cNvSpPr>
            <a:spLocks noChangeArrowheads="1"/>
          </p:cNvSpPr>
          <p:nvPr/>
        </p:nvSpPr>
        <p:spPr bwMode="auto">
          <a:xfrm>
            <a:off x="801687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4" name="Rectangle 5"/>
          <p:cNvSpPr>
            <a:spLocks noChangeArrowheads="1"/>
          </p:cNvSpPr>
          <p:nvPr/>
        </p:nvSpPr>
        <p:spPr bwMode="auto">
          <a:xfrm>
            <a:off x="8016875" y="2220913"/>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5" name="Rectangle 6"/>
          <p:cNvSpPr>
            <a:spLocks noChangeArrowheads="1"/>
          </p:cNvSpPr>
          <p:nvPr/>
        </p:nvSpPr>
        <p:spPr bwMode="auto">
          <a:xfrm>
            <a:off x="8016875" y="2982913"/>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6" name="Line 7"/>
          <p:cNvSpPr>
            <a:spLocks noChangeShapeType="1"/>
          </p:cNvSpPr>
          <p:nvPr/>
        </p:nvSpPr>
        <p:spPr bwMode="auto">
          <a:xfrm flipH="1">
            <a:off x="7997825" y="723901"/>
            <a:ext cx="26988" cy="38592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67" name="Rectangle 8"/>
          <p:cNvSpPr>
            <a:spLocks noChangeArrowheads="1"/>
          </p:cNvSpPr>
          <p:nvPr/>
        </p:nvSpPr>
        <p:spPr bwMode="auto">
          <a:xfrm>
            <a:off x="9598025" y="1230313"/>
            <a:ext cx="228600" cy="990600"/>
          </a:xfrm>
          <a:prstGeom prst="rect">
            <a:avLst/>
          </a:prstGeom>
          <a:solidFill>
            <a:srgbClr val="FF99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8" name="Rectangle 9"/>
          <p:cNvSpPr>
            <a:spLocks noChangeArrowheads="1"/>
          </p:cNvSpPr>
          <p:nvPr/>
        </p:nvSpPr>
        <p:spPr bwMode="auto">
          <a:xfrm>
            <a:off x="9826625" y="1806575"/>
            <a:ext cx="228600" cy="762000"/>
          </a:xfrm>
          <a:prstGeom prst="rect">
            <a:avLst/>
          </a:prstGeom>
          <a:solidFill>
            <a:srgbClr val="CCFFCC"/>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69" name="Line 10"/>
          <p:cNvSpPr>
            <a:spLocks noChangeShapeType="1"/>
          </p:cNvSpPr>
          <p:nvPr/>
        </p:nvSpPr>
        <p:spPr bwMode="auto">
          <a:xfrm>
            <a:off x="9580563" y="954089"/>
            <a:ext cx="17462" cy="36290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374" name="AutoShape 15"/>
          <p:cNvSpPr>
            <a:spLocks noChangeArrowheads="1"/>
          </p:cNvSpPr>
          <p:nvPr/>
        </p:nvSpPr>
        <p:spPr bwMode="auto">
          <a:xfrm>
            <a:off x="8455025" y="1535113"/>
            <a:ext cx="838200" cy="533400"/>
          </a:xfrm>
          <a:prstGeom prst="rightArrow">
            <a:avLst>
              <a:gd name="adj1" fmla="val 50000"/>
              <a:gd name="adj2" fmla="val 39286"/>
            </a:avLst>
          </a:prstGeom>
          <a:solidFill>
            <a:schemeClr val="accent1"/>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5375" name="Text Box 16"/>
          <p:cNvSpPr txBox="1">
            <a:spLocks noChangeArrowheads="1"/>
          </p:cNvSpPr>
          <p:nvPr/>
        </p:nvSpPr>
        <p:spPr bwMode="auto">
          <a:xfrm>
            <a:off x="7648576" y="4529138"/>
            <a:ext cx="1014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Serial</a:t>
            </a:r>
          </a:p>
        </p:txBody>
      </p:sp>
      <p:sp>
        <p:nvSpPr>
          <p:cNvPr id="15376" name="Text Box 17"/>
          <p:cNvSpPr txBox="1">
            <a:spLocks noChangeArrowheads="1"/>
          </p:cNvSpPr>
          <p:nvPr/>
        </p:nvSpPr>
        <p:spPr bwMode="auto">
          <a:xfrm>
            <a:off x="9399588" y="4529138"/>
            <a:ext cx="12684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a:t>Parallel</a:t>
            </a:r>
          </a:p>
        </p:txBody>
      </p:sp>
      <p:sp>
        <p:nvSpPr>
          <p:cNvPr id="15378" name="Rectangle 19"/>
          <p:cNvSpPr>
            <a:spLocks noChangeArrowheads="1"/>
          </p:cNvSpPr>
          <p:nvPr/>
        </p:nvSpPr>
        <p:spPr bwMode="auto">
          <a:xfrm>
            <a:off x="10056813" y="1487488"/>
            <a:ext cx="228600" cy="1295400"/>
          </a:xfrm>
          <a:prstGeom prst="rect">
            <a:avLst/>
          </a:prstGeom>
          <a:solidFill>
            <a:srgbClr val="9966FF"/>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 name="TextBox 1"/>
          <p:cNvSpPr txBox="1"/>
          <p:nvPr/>
        </p:nvSpPr>
        <p:spPr>
          <a:xfrm>
            <a:off x="2103550" y="5473521"/>
            <a:ext cx="8191389" cy="707886"/>
          </a:xfrm>
          <a:prstGeom prst="rect">
            <a:avLst/>
          </a:prstGeom>
          <a:solidFill>
            <a:srgbClr val="FFFFE7"/>
          </a:solidFill>
          <a:ln w="38100">
            <a:solidFill>
              <a:srgbClr val="0070C0"/>
            </a:solidFill>
          </a:ln>
        </p:spPr>
        <p:txBody>
          <a:bodyPr wrap="square" rtlCol="0">
            <a:spAutoFit/>
          </a:bodyPr>
          <a:lstStyle/>
          <a:p>
            <a:pPr algn="ctr"/>
            <a:r>
              <a:rPr lang="en-US" sz="2000" dirty="0"/>
              <a:t>A common Pattern is to have one thread create the tasks while the other threads wait at a barrier and execute the tasks</a:t>
            </a:r>
          </a:p>
        </p:txBody>
      </p:sp>
      <p:sp>
        <p:nvSpPr>
          <p:cNvPr id="21" name="Slide Number Placeholder 3">
            <a:extLst>
              <a:ext uri="{FF2B5EF4-FFF2-40B4-BE49-F238E27FC236}">
                <a16:creationId xmlns:a16="http://schemas.microsoft.com/office/drawing/2014/main" id="{AEE411D9-865A-514F-A786-B86784BC47C3}"/>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85</a:t>
            </a:fld>
            <a:endParaRPr lang="en-US" altLang="zh-CN" dirty="0"/>
          </a:p>
        </p:txBody>
      </p:sp>
    </p:spTree>
    <p:custDataLst>
      <p:tags r:id="rId1"/>
    </p:custDataLst>
    <p:extLst>
      <p:ext uri="{BB962C8B-B14F-4D97-AF65-F5344CB8AC3E}">
        <p14:creationId xmlns:p14="http://schemas.microsoft.com/office/powerpoint/2010/main" val="188734712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1ABDBDF8-D12D-4DA9-A8D3-BA5075CEC691}" type="slidenum">
              <a:rPr lang="zh-CN" altLang="en-US"/>
              <a:pPr>
                <a:defRPr/>
              </a:pPr>
              <a:t>86</a:t>
            </a:fld>
            <a:endParaRPr lang="en-US" altLang="zh-CN"/>
          </a:p>
        </p:txBody>
      </p:sp>
      <p:sp>
        <p:nvSpPr>
          <p:cNvPr id="51203" name="Rectangle 2"/>
          <p:cNvSpPr>
            <a:spLocks noGrp="1" noChangeArrowheads="1"/>
          </p:cNvSpPr>
          <p:nvPr>
            <p:ph type="title"/>
          </p:nvPr>
        </p:nvSpPr>
        <p:spPr>
          <a:noFill/>
        </p:spPr>
        <p:txBody>
          <a:bodyPr/>
          <a:lstStyle/>
          <a:p>
            <a:pPr eaLnBrk="1" hangingPunct="1">
              <a:lnSpc>
                <a:spcPct val="89000"/>
              </a:lnSpc>
            </a:pPr>
            <a:r>
              <a:rPr lang="en-US" altLang="zh-CN" dirty="0">
                <a:ea typeface="SimSun" pitchFamily="2" charset="-122"/>
              </a:rPr>
              <a:t>Single </a:t>
            </a:r>
            <a:r>
              <a:rPr lang="en-US" altLang="zh-CN" dirty="0" err="1">
                <a:ea typeface="SimSun" pitchFamily="2" charset="-122"/>
              </a:rPr>
              <a:t>Worksharing</a:t>
            </a:r>
            <a:r>
              <a:rPr lang="en-US" altLang="zh-CN" dirty="0">
                <a:ea typeface="SimSun" pitchFamily="2" charset="-122"/>
              </a:rPr>
              <a:t> Construct</a:t>
            </a:r>
          </a:p>
        </p:txBody>
      </p:sp>
      <p:sp>
        <p:nvSpPr>
          <p:cNvPr id="51204" name="Rectangle 3"/>
          <p:cNvSpPr>
            <a:spLocks noGrp="1" noChangeArrowheads="1"/>
          </p:cNvSpPr>
          <p:nvPr>
            <p:ph type="body" idx="1"/>
          </p:nvPr>
        </p:nvSpPr>
        <p:spPr>
          <a:xfrm>
            <a:off x="222252" y="1327150"/>
            <a:ext cx="11343672" cy="2381250"/>
          </a:xfrm>
          <a:noFill/>
        </p:spPr>
        <p:txBody>
          <a:bodyPr/>
          <a:lstStyle/>
          <a:p>
            <a:pPr eaLnBrk="1" hangingPunct="1">
              <a:lnSpc>
                <a:spcPct val="94000"/>
              </a:lnSpc>
            </a:pPr>
            <a:r>
              <a:rPr lang="en-US" altLang="zh-CN" dirty="0">
                <a:ea typeface="SimSun" pitchFamily="2" charset="-122"/>
              </a:rPr>
              <a:t>The </a:t>
            </a:r>
            <a:r>
              <a:rPr lang="en-US" altLang="zh-CN" b="1" dirty="0">
                <a:solidFill>
                  <a:srgbClr val="C00000"/>
                </a:solidFill>
                <a:ea typeface="SimSun" pitchFamily="2" charset="-122"/>
              </a:rPr>
              <a:t>single</a:t>
            </a:r>
            <a:r>
              <a:rPr lang="en-US" altLang="zh-CN" dirty="0">
                <a:solidFill>
                  <a:srgbClr val="C00000"/>
                </a:solidFill>
                <a:ea typeface="SimSun" pitchFamily="2" charset="-122"/>
              </a:rPr>
              <a:t> </a:t>
            </a:r>
            <a:r>
              <a:rPr lang="en-US" altLang="zh-CN" dirty="0">
                <a:ea typeface="SimSun" pitchFamily="2" charset="-122"/>
              </a:rPr>
              <a:t>construct denotes a block of code that is executed by only one thread (not necessarily the primary* thread).</a:t>
            </a:r>
          </a:p>
          <a:p>
            <a:pPr eaLnBrk="1" hangingPunct="1">
              <a:lnSpc>
                <a:spcPct val="94000"/>
              </a:lnSpc>
            </a:pPr>
            <a:endParaRPr lang="en-US" altLang="zh-CN" sz="800" dirty="0">
              <a:ea typeface="SimSun" pitchFamily="2" charset="-122"/>
            </a:endParaRPr>
          </a:p>
          <a:p>
            <a:pPr eaLnBrk="1" hangingPunct="1">
              <a:lnSpc>
                <a:spcPct val="94000"/>
              </a:lnSpc>
            </a:pPr>
            <a:r>
              <a:rPr lang="en-US" altLang="zh-CN" dirty="0">
                <a:ea typeface="SimSun" pitchFamily="2" charset="-122"/>
              </a:rPr>
              <a:t>A barrier is implied at the end of the single block (can remove the barrier with a </a:t>
            </a:r>
            <a:r>
              <a:rPr lang="en-US" altLang="zh-CN" i="1" dirty="0" err="1">
                <a:ea typeface="SimSun" pitchFamily="2" charset="-122"/>
              </a:rPr>
              <a:t>nowait</a:t>
            </a:r>
            <a:r>
              <a:rPr lang="en-US" altLang="zh-CN" dirty="0">
                <a:ea typeface="SimSun" pitchFamily="2" charset="-122"/>
              </a:rPr>
              <a:t> clause).</a:t>
            </a:r>
          </a:p>
        </p:txBody>
      </p:sp>
      <p:sp>
        <p:nvSpPr>
          <p:cNvPr id="51205" name="Rectangle 4"/>
          <p:cNvSpPr>
            <a:spLocks noChangeArrowheads="1"/>
          </p:cNvSpPr>
          <p:nvPr/>
        </p:nvSpPr>
        <p:spPr bwMode="auto">
          <a:xfrm>
            <a:off x="3804851" y="3709773"/>
            <a:ext cx="4582297" cy="2185856"/>
          </a:xfrm>
          <a:prstGeom prst="rect">
            <a:avLst/>
          </a:prstGeom>
          <a:solidFill>
            <a:srgbClr val="EAF3FC"/>
          </a:solidFill>
          <a:ln w="9525">
            <a:noFill/>
            <a:miter lim="800000"/>
            <a:headEnd/>
            <a:tailEnd/>
          </a:ln>
        </p:spPr>
        <p:txBody>
          <a:bodyPr wrap="square" lIns="92075" tIns="46038" rIns="92075" bIns="46038">
            <a:spAutoFit/>
          </a:bodyPr>
          <a:lstStyle/>
          <a:p>
            <a:pPr algn="l">
              <a:spcBef>
                <a:spcPct val="50000"/>
              </a:spcBef>
            </a:pPr>
            <a:r>
              <a:rPr lang="en-US" altLang="zh-CN" dirty="0">
                <a:latin typeface="Arial" charset="0"/>
              </a:rPr>
              <a:t>#pragma </a:t>
            </a:r>
            <a:r>
              <a:rPr lang="en-US" altLang="zh-CN" dirty="0" err="1">
                <a:latin typeface="Arial" charset="0"/>
              </a:rPr>
              <a:t>omp</a:t>
            </a:r>
            <a:r>
              <a:rPr lang="en-US" altLang="zh-CN" dirty="0">
                <a:latin typeface="Arial" charset="0"/>
              </a:rPr>
              <a:t> parallel  </a:t>
            </a:r>
            <a:br>
              <a:rPr lang="en-US" altLang="zh-CN" dirty="0">
                <a:latin typeface="Arial" charset="0"/>
              </a:rPr>
            </a:br>
            <a:r>
              <a:rPr lang="en-US" altLang="zh-CN" dirty="0">
                <a:latin typeface="Arial" charset="0"/>
              </a:rPr>
              <a:t>{	</a:t>
            </a:r>
            <a:br>
              <a:rPr lang="en-US" altLang="zh-CN" dirty="0">
                <a:latin typeface="Arial" charset="0"/>
              </a:rPr>
            </a:br>
            <a:r>
              <a:rPr lang="en-US" altLang="zh-CN" dirty="0">
                <a:latin typeface="Arial" charset="0"/>
              </a:rPr>
              <a:t>	</a:t>
            </a:r>
            <a:r>
              <a:rPr lang="en-US" altLang="zh-CN" dirty="0" err="1">
                <a:latin typeface="Arial" charset="0"/>
              </a:rPr>
              <a:t>do_many_things</a:t>
            </a:r>
            <a:r>
              <a:rPr lang="en-US" altLang="zh-CN" dirty="0">
                <a:latin typeface="Arial" charset="0"/>
              </a:rPr>
              <a:t>();</a:t>
            </a:r>
            <a:br>
              <a:rPr lang="en-US" altLang="zh-CN" dirty="0">
                <a:latin typeface="Arial" charset="0"/>
              </a:rPr>
            </a:br>
            <a:r>
              <a:rPr lang="en-US" altLang="zh-CN" dirty="0">
                <a:latin typeface="Arial" charset="0"/>
              </a:rPr>
              <a:t>      #pragma </a:t>
            </a:r>
            <a:r>
              <a:rPr lang="en-US" altLang="zh-CN" dirty="0" err="1">
                <a:latin typeface="Arial" charset="0"/>
              </a:rPr>
              <a:t>omp</a:t>
            </a:r>
            <a:r>
              <a:rPr lang="en-US" altLang="zh-CN" dirty="0">
                <a:latin typeface="Arial" charset="0"/>
              </a:rPr>
              <a:t> single</a:t>
            </a:r>
            <a:br>
              <a:rPr lang="en-US" altLang="zh-CN" dirty="0">
                <a:latin typeface="Arial" charset="0"/>
              </a:rPr>
            </a:br>
            <a:r>
              <a:rPr lang="en-US" altLang="zh-CN" dirty="0">
                <a:latin typeface="Arial" charset="0"/>
              </a:rPr>
              <a:t>	{     </a:t>
            </a:r>
            <a:r>
              <a:rPr lang="en-US" altLang="zh-CN" dirty="0" err="1">
                <a:latin typeface="Arial" charset="0"/>
              </a:rPr>
              <a:t>exchange_boundaries</a:t>
            </a:r>
            <a:r>
              <a:rPr lang="en-US" altLang="zh-CN" dirty="0">
                <a:latin typeface="Arial" charset="0"/>
              </a:rPr>
              <a:t>();   }</a:t>
            </a:r>
            <a:br>
              <a:rPr lang="en-US" altLang="zh-CN" dirty="0">
                <a:latin typeface="Arial" charset="0"/>
              </a:rPr>
            </a:br>
            <a:r>
              <a:rPr lang="en-US" altLang="zh-CN" dirty="0">
                <a:latin typeface="Arial" charset="0"/>
              </a:rPr>
              <a:t>	</a:t>
            </a:r>
            <a:r>
              <a:rPr lang="en-US" altLang="zh-CN" dirty="0" err="1">
                <a:latin typeface="Arial" charset="0"/>
              </a:rPr>
              <a:t>do_many_other_things</a:t>
            </a:r>
            <a:r>
              <a:rPr lang="en-US" altLang="zh-CN" dirty="0">
                <a:latin typeface="Arial" charset="0"/>
              </a:rPr>
              <a:t>();</a:t>
            </a:r>
            <a:br>
              <a:rPr lang="en-US" altLang="zh-CN" dirty="0">
                <a:latin typeface="Arial" charset="0"/>
              </a:rPr>
            </a:br>
            <a:r>
              <a:rPr lang="en-US" altLang="zh-CN" dirty="0">
                <a:latin typeface="Arial" charset="0"/>
              </a:rPr>
              <a:t>}</a:t>
            </a:r>
            <a:r>
              <a:rPr lang="en-US" altLang="zh-CN" sz="2800" dirty="0">
                <a:latin typeface="Arial" charset="0"/>
              </a:rPr>
              <a:t> </a:t>
            </a:r>
          </a:p>
        </p:txBody>
      </p:sp>
      <p:sp>
        <p:nvSpPr>
          <p:cNvPr id="2" name="TextBox 1">
            <a:extLst>
              <a:ext uri="{FF2B5EF4-FFF2-40B4-BE49-F238E27FC236}">
                <a16:creationId xmlns:a16="http://schemas.microsoft.com/office/drawing/2014/main" id="{386E8F5F-2182-2A4A-B758-1593F374839D}"/>
              </a:ext>
            </a:extLst>
          </p:cNvPr>
          <p:cNvSpPr txBox="1"/>
          <p:nvPr/>
        </p:nvSpPr>
        <p:spPr>
          <a:xfrm>
            <a:off x="424163" y="6425815"/>
            <a:ext cx="11343672" cy="307777"/>
          </a:xfrm>
          <a:prstGeom prst="rect">
            <a:avLst/>
          </a:prstGeom>
          <a:noFill/>
        </p:spPr>
        <p:txBody>
          <a:bodyPr wrap="square" rtlCol="0">
            <a:spAutoFit/>
          </a:bodyPr>
          <a:lstStyle/>
          <a:p>
            <a:r>
              <a:rPr lang="en-US" sz="1400" dirty="0"/>
              <a:t>*This used to be called the “master thread”.  The term “master” has been deprecated in OpenMP 5.1 and replaced with the term “primary”.    </a:t>
            </a:r>
          </a:p>
        </p:txBody>
      </p:sp>
    </p:spTree>
    <p:extLst>
      <p:ext uri="{BB962C8B-B14F-4D97-AF65-F5344CB8AC3E}">
        <p14:creationId xmlns:p14="http://schemas.microsoft.com/office/powerpoint/2010/main" val="98659791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Task Directive</a:t>
            </a:r>
          </a:p>
        </p:txBody>
      </p:sp>
      <p:sp>
        <p:nvSpPr>
          <p:cNvPr id="4" name="Slide Number Placeholder 3"/>
          <p:cNvSpPr>
            <a:spLocks noGrp="1"/>
          </p:cNvSpPr>
          <p:nvPr>
            <p:ph type="sldNum" sz="quarter" idx="4294967295"/>
          </p:nvPr>
        </p:nvSpPr>
        <p:spPr>
          <a:xfrm>
            <a:off x="8583113" y="7190748"/>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r"/>
            <a:fld id="{5460984D-254E-4CEE-80EA-D2D3CF2705EB}" type="slidenum">
              <a:rPr lang="en-US" altLang="en-US" sz="1400" b="0"/>
              <a:pPr algn="r"/>
              <a:t>87</a:t>
            </a:fld>
            <a:endParaRPr lang="en-US" altLang="en-US" sz="1400" b="0"/>
          </a:p>
        </p:txBody>
      </p:sp>
      <p:sp>
        <p:nvSpPr>
          <p:cNvPr id="21507" name="Rectangle 3"/>
          <p:cNvSpPr>
            <a:spLocks noChangeArrowheads="1"/>
          </p:cNvSpPr>
          <p:nvPr/>
        </p:nvSpPr>
        <p:spPr bwMode="auto">
          <a:xfrm>
            <a:off x="2001839" y="2190751"/>
            <a:ext cx="8064500"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grpSp>
        <p:nvGrpSpPr>
          <p:cNvPr id="5" name="Group 4"/>
          <p:cNvGrpSpPr/>
          <p:nvPr/>
        </p:nvGrpSpPr>
        <p:grpSpPr>
          <a:xfrm>
            <a:off x="5818189" y="2982914"/>
            <a:ext cx="4686300" cy="708025"/>
            <a:chOff x="4140200" y="1773238"/>
            <a:chExt cx="4686300" cy="708025"/>
          </a:xfrm>
        </p:grpSpPr>
        <p:sp>
          <p:nvSpPr>
            <p:cNvPr id="8" name="Text Box 4"/>
            <p:cNvSpPr txBox="1">
              <a:spLocks noChangeArrowheads="1"/>
            </p:cNvSpPr>
            <p:nvPr/>
          </p:nvSpPr>
          <p:spPr bwMode="auto">
            <a:xfrm>
              <a:off x="6156325" y="1773238"/>
              <a:ext cx="2670175" cy="708025"/>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solidFill>
                    <a:schemeClr val="hlink"/>
                  </a:solidFill>
                  <a:ea typeface="SimSun" panose="02010600030101010101" pitchFamily="2" charset="-122"/>
                </a:rPr>
                <a:t>One Thread packages tasks</a:t>
              </a:r>
            </a:p>
          </p:txBody>
        </p:sp>
        <p:cxnSp>
          <p:nvCxnSpPr>
            <p:cNvPr id="10" name="Straight Arrow Connector 9"/>
            <p:cNvCxnSpPr>
              <a:cxnSpLocks noChangeShapeType="1"/>
            </p:cNvCxnSpPr>
            <p:nvPr/>
          </p:nvCxnSpPr>
          <p:spPr bwMode="auto">
            <a:xfrm flipH="1" flipV="1">
              <a:off x="4140200" y="2060575"/>
              <a:ext cx="1871663" cy="73025"/>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 name="Group 2"/>
          <p:cNvGrpSpPr/>
          <p:nvPr/>
        </p:nvGrpSpPr>
        <p:grpSpPr>
          <a:xfrm>
            <a:off x="5818189" y="2190750"/>
            <a:ext cx="4110038" cy="400050"/>
            <a:chOff x="4140200" y="981075"/>
            <a:chExt cx="4110038" cy="400050"/>
          </a:xfrm>
        </p:grpSpPr>
        <p:sp>
          <p:nvSpPr>
            <p:cNvPr id="13" name="Text Box 4"/>
            <p:cNvSpPr txBox="1">
              <a:spLocks noChangeArrowheads="1"/>
            </p:cNvSpPr>
            <p:nvPr/>
          </p:nvSpPr>
          <p:spPr bwMode="auto">
            <a:xfrm>
              <a:off x="5580063" y="981075"/>
              <a:ext cx="2670175" cy="400050"/>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Create some threads</a:t>
              </a:r>
            </a:p>
          </p:txBody>
        </p:sp>
        <p:cxnSp>
          <p:nvCxnSpPr>
            <p:cNvPr id="15" name="Straight Arrow Connector 14"/>
            <p:cNvCxnSpPr>
              <a:cxnSpLocks noChangeShapeType="1"/>
            </p:cNvCxnSpPr>
            <p:nvPr/>
          </p:nvCxnSpPr>
          <p:spPr bwMode="auto">
            <a:xfrm flipH="1">
              <a:off x="4140200" y="1196975"/>
              <a:ext cx="1295400" cy="71438"/>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6034089" y="4062413"/>
            <a:ext cx="4470400" cy="1592262"/>
            <a:chOff x="4356100" y="2852738"/>
            <a:chExt cx="4470400" cy="1592262"/>
          </a:xfrm>
        </p:grpSpPr>
        <p:sp>
          <p:nvSpPr>
            <p:cNvPr id="16" name="Text Box 4"/>
            <p:cNvSpPr txBox="1">
              <a:spLocks noChangeArrowheads="1"/>
            </p:cNvSpPr>
            <p:nvPr/>
          </p:nvSpPr>
          <p:spPr bwMode="auto">
            <a:xfrm>
              <a:off x="6156325" y="3429000"/>
              <a:ext cx="2670175" cy="1016000"/>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Tasks executed by some thread in some order</a:t>
              </a:r>
            </a:p>
          </p:txBody>
        </p:sp>
        <p:cxnSp>
          <p:nvCxnSpPr>
            <p:cNvPr id="18" name="Straight Arrow Connector 17"/>
            <p:cNvCxnSpPr>
              <a:cxnSpLocks noChangeShapeType="1"/>
            </p:cNvCxnSpPr>
            <p:nvPr/>
          </p:nvCxnSpPr>
          <p:spPr bwMode="auto">
            <a:xfrm flipH="1" flipV="1">
              <a:off x="4356100" y="2852738"/>
              <a:ext cx="1584325" cy="863600"/>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cxnSpLocks noChangeShapeType="1"/>
            </p:cNvCxnSpPr>
            <p:nvPr/>
          </p:nvCxnSpPr>
          <p:spPr bwMode="auto">
            <a:xfrm flipH="1" flipV="1">
              <a:off x="4356100" y="3500438"/>
              <a:ext cx="1584325" cy="215900"/>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H="1">
              <a:off x="4356100" y="3716338"/>
              <a:ext cx="1584325" cy="576262"/>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4" name="Text Box 4"/>
          <p:cNvSpPr txBox="1">
            <a:spLocks noChangeArrowheads="1"/>
          </p:cNvSpPr>
          <p:nvPr/>
        </p:nvSpPr>
        <p:spPr bwMode="auto">
          <a:xfrm>
            <a:off x="4124254" y="6246954"/>
            <a:ext cx="5636397" cy="400110"/>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solidFill>
                  <a:schemeClr val="hlink"/>
                </a:solidFill>
                <a:ea typeface="SimSun" panose="02010600030101010101" pitchFamily="2" charset="-122"/>
              </a:rPr>
              <a:t>All tasks complete before this barrier is released</a:t>
            </a:r>
          </a:p>
        </p:txBody>
      </p:sp>
      <p:cxnSp>
        <p:nvCxnSpPr>
          <p:cNvPr id="17" name="Straight Arrow Connector 16"/>
          <p:cNvCxnSpPr>
            <a:cxnSpLocks noChangeShapeType="1"/>
          </p:cNvCxnSpPr>
          <p:nvPr/>
        </p:nvCxnSpPr>
        <p:spPr bwMode="auto">
          <a:xfrm flipH="1" flipV="1">
            <a:off x="2798165" y="6130977"/>
            <a:ext cx="1326089" cy="331022"/>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Rectangle 8"/>
          <p:cNvSpPr txBox="1">
            <a:spLocks noChangeArrowheads="1"/>
          </p:cNvSpPr>
          <p:nvPr/>
        </p:nvSpPr>
        <p:spPr bwMode="auto">
          <a:xfrm>
            <a:off x="3499912" y="803657"/>
            <a:ext cx="6026177" cy="1621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lnSpc>
                <a:spcPct val="120000"/>
              </a:lnSpc>
              <a:buFontTx/>
              <a:buNone/>
              <a:defRPr/>
            </a:pPr>
            <a:r>
              <a:rPr lang="en-US" b="1" kern="0">
                <a:latin typeface="Courier New" charset="0"/>
              </a:rPr>
              <a:t>#</a:t>
            </a:r>
            <a:r>
              <a:rPr lang="en-US" b="1" kern="0" dirty="0">
                <a:latin typeface="Courier New" charset="0"/>
              </a:rPr>
              <a:t>pragma </a:t>
            </a:r>
            <a:r>
              <a:rPr lang="en-US" b="1" kern="0" dirty="0" err="1">
                <a:latin typeface="Courier New" charset="0"/>
              </a:rPr>
              <a:t>omp</a:t>
            </a:r>
            <a:r>
              <a:rPr lang="en-US" b="1" kern="0" dirty="0">
                <a:latin typeface="Courier New" charset="0"/>
              </a:rPr>
              <a:t> task </a:t>
            </a:r>
            <a:r>
              <a:rPr lang="en-GB" i="1" kern="0" dirty="0"/>
              <a:t>[clauses]</a:t>
            </a:r>
            <a:endParaRPr lang="en-US" b="1" kern="0" dirty="0">
              <a:latin typeface="Courier New" charset="0"/>
            </a:endParaRPr>
          </a:p>
          <a:p>
            <a:pPr eaLnBrk="1" hangingPunct="1">
              <a:lnSpc>
                <a:spcPct val="120000"/>
              </a:lnSpc>
              <a:buFontTx/>
              <a:buNone/>
              <a:defRPr/>
            </a:pPr>
            <a:r>
              <a:rPr lang="en-US" b="1" i="1" kern="0" dirty="0"/>
              <a:t>                     </a:t>
            </a:r>
            <a:r>
              <a:rPr lang="en-US" i="1" kern="0" dirty="0"/>
              <a:t>structured-block    </a:t>
            </a:r>
          </a:p>
          <a:p>
            <a:pPr eaLnBrk="1" hangingPunct="1">
              <a:lnSpc>
                <a:spcPct val="120000"/>
              </a:lnSpc>
              <a:defRPr/>
            </a:pPr>
            <a:endParaRPr lang="en-GB" kern="0" dirty="0"/>
          </a:p>
        </p:txBody>
      </p:sp>
      <p:cxnSp>
        <p:nvCxnSpPr>
          <p:cNvPr id="22" name="Straight Connector 21"/>
          <p:cNvCxnSpPr/>
          <p:nvPr/>
        </p:nvCxnSpPr>
        <p:spPr bwMode="auto">
          <a:xfrm>
            <a:off x="2117559" y="1866900"/>
            <a:ext cx="7948781" cy="0"/>
          </a:xfrm>
          <a:prstGeom prst="line">
            <a:avLst/>
          </a:prstGeom>
          <a:noFill/>
          <a:ln w="60325" cap="flat" cmpd="sng" algn="ctr">
            <a:solidFill>
              <a:schemeClr val="bg2"/>
            </a:solidFill>
            <a:prstDash val="solid"/>
            <a:round/>
            <a:headEnd type="none" w="med" len="med"/>
            <a:tailEnd type="none" w="med" len="med"/>
          </a:ln>
          <a:effectLst/>
        </p:spPr>
      </p:cxnSp>
      <p:sp>
        <p:nvSpPr>
          <p:cNvPr id="21" name="Slide Number Placeholder 3">
            <a:extLst>
              <a:ext uri="{FF2B5EF4-FFF2-40B4-BE49-F238E27FC236}">
                <a16:creationId xmlns:a16="http://schemas.microsoft.com/office/drawing/2014/main" id="{F251E6BA-B450-1A4A-9D8D-E36CF935DDD0}"/>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87</a:t>
            </a:fld>
            <a:endParaRPr lang="en-US" altLang="zh-CN" dirty="0"/>
          </a:p>
        </p:txBody>
      </p:sp>
    </p:spTree>
    <p:extLst>
      <p:ext uri="{BB962C8B-B14F-4D97-AF65-F5344CB8AC3E}">
        <p14:creationId xmlns:p14="http://schemas.microsoft.com/office/powerpoint/2010/main" val="38200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Simple tasks</a:t>
            </a:r>
          </a:p>
        </p:txBody>
      </p:sp>
      <p:sp>
        <p:nvSpPr>
          <p:cNvPr id="3" name="Content Placeholder 2"/>
          <p:cNvSpPr>
            <a:spLocks noGrp="1"/>
          </p:cNvSpPr>
          <p:nvPr>
            <p:ph idx="1"/>
          </p:nvPr>
        </p:nvSpPr>
        <p:spPr>
          <a:xfrm>
            <a:off x="222252" y="840751"/>
            <a:ext cx="10134652" cy="5908207"/>
          </a:xfrm>
        </p:spPr>
        <p:txBody>
          <a:bodyPr/>
          <a:lstStyle/>
          <a:p>
            <a:r>
              <a:rPr lang="en-US" sz="2000" dirty="0"/>
              <a:t>Write a program using tasks that will “randomly” generate one of two strings:</a:t>
            </a:r>
          </a:p>
          <a:p>
            <a:pPr lvl="1"/>
            <a:r>
              <a:rPr lang="en-US" dirty="0"/>
              <a:t>“I think “ “race” “car”  “s are fun”</a:t>
            </a:r>
          </a:p>
          <a:p>
            <a:pPr lvl="1"/>
            <a:r>
              <a:rPr lang="en-US" dirty="0"/>
              <a:t>“I think “ “car” “race”  “s are fun”</a:t>
            </a:r>
          </a:p>
          <a:p>
            <a:pPr lvl="1"/>
            <a:endParaRPr lang="en-US" dirty="0"/>
          </a:p>
          <a:p>
            <a:r>
              <a:rPr lang="en-US" sz="2000" dirty="0"/>
              <a:t>Hint: use tasks to print the indeterminate part of the output (i.e. the “race” or “car” parts).    </a:t>
            </a:r>
          </a:p>
          <a:p>
            <a:pPr lvl="4"/>
            <a:endParaRPr lang="en-US" sz="1000" dirty="0"/>
          </a:p>
          <a:p>
            <a:r>
              <a:rPr lang="en-US" sz="2000" dirty="0"/>
              <a:t>This is called a “Race Condition”.  It occurs when the result of a program depends on how the OS schedules the threads.</a:t>
            </a:r>
          </a:p>
          <a:p>
            <a:pPr lvl="4"/>
            <a:endParaRPr lang="en-US" sz="1000" dirty="0"/>
          </a:p>
          <a:p>
            <a:r>
              <a:rPr lang="en-US" sz="2000" dirty="0"/>
              <a:t>NOTE: A “data race” is when threads “race to update a shared variable”.  They produce race conditions.  Programs containing data races are undefined (in </a:t>
            </a:r>
            <a:r>
              <a:rPr lang="en-US" sz="2000" dirty="0" err="1"/>
              <a:t>OpenMP</a:t>
            </a:r>
            <a:r>
              <a:rPr lang="en-US" sz="2000" dirty="0"/>
              <a:t> but also ANSI standards C++’11 and beyond).</a:t>
            </a:r>
          </a:p>
          <a:p>
            <a:endParaRPr lang="en-US" sz="2000" dirty="0"/>
          </a:p>
          <a:p>
            <a:pPr marL="339725" lvl="1" indent="0">
              <a:buNone/>
            </a:pPr>
            <a:r>
              <a:rPr lang="en-US" dirty="0"/>
              <a:t>#pragma </a:t>
            </a:r>
            <a:r>
              <a:rPr lang="en-US" dirty="0" err="1"/>
              <a:t>omp</a:t>
            </a:r>
            <a:r>
              <a:rPr lang="en-US" dirty="0"/>
              <a:t> parallel</a:t>
            </a:r>
          </a:p>
          <a:p>
            <a:pPr marL="339725" lvl="1" indent="0">
              <a:buNone/>
            </a:pPr>
            <a:r>
              <a:rPr lang="en-US" dirty="0"/>
              <a:t>#pragma </a:t>
            </a:r>
            <a:r>
              <a:rPr lang="en-US" dirty="0" err="1"/>
              <a:t>omp</a:t>
            </a:r>
            <a:r>
              <a:rPr lang="en-US" dirty="0"/>
              <a:t> task</a:t>
            </a:r>
          </a:p>
          <a:p>
            <a:pPr marL="339725" lvl="1" indent="0">
              <a:buNone/>
            </a:pPr>
            <a:r>
              <a:rPr lang="en-US" dirty="0"/>
              <a:t>#pragma </a:t>
            </a:r>
            <a:r>
              <a:rPr lang="en-US" dirty="0" err="1"/>
              <a:t>omp</a:t>
            </a:r>
            <a:r>
              <a:rPr lang="en-US" dirty="0"/>
              <a:t> single</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88</a:t>
            </a:fld>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0E61A699-BE41-D745-A085-27B048965964}"/>
              </a:ext>
            </a:extLst>
          </p:cNvPr>
          <p:cNvSpPr txBox="1"/>
          <p:nvPr/>
        </p:nvSpPr>
        <p:spPr>
          <a:xfrm>
            <a:off x="6918436" y="6617035"/>
            <a:ext cx="3342289" cy="246221"/>
          </a:xfrm>
          <a:prstGeom prst="rect">
            <a:avLst/>
          </a:prstGeom>
          <a:noFill/>
        </p:spPr>
        <p:txBody>
          <a:bodyPr wrap="square" rtlCol="0">
            <a:spAutoFit/>
          </a:bodyPr>
          <a:lstStyle/>
          <a:p>
            <a:r>
              <a:rPr lang="en-US" sz="1000" dirty="0"/>
              <a:t>This exercise comes from Ruud van der Pas of Oracle</a:t>
            </a:r>
          </a:p>
        </p:txBody>
      </p:sp>
    </p:spTree>
    <p:extLst>
      <p:ext uri="{BB962C8B-B14F-4D97-AF65-F5344CB8AC3E}">
        <p14:creationId xmlns:p14="http://schemas.microsoft.com/office/powerpoint/2010/main" val="207937406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19" y="0"/>
            <a:ext cx="8237538" cy="889000"/>
          </a:xfrm>
        </p:spPr>
        <p:txBody>
          <a:bodyPr/>
          <a:lstStyle/>
          <a:p>
            <a:r>
              <a:rPr lang="en-US" dirty="0" err="1"/>
              <a:t>Racey</a:t>
            </a:r>
            <a:r>
              <a:rPr lang="en-US" dirty="0"/>
              <a:t> Cars: Solution</a:t>
            </a:r>
          </a:p>
        </p:txBody>
      </p:sp>
      <p:sp>
        <p:nvSpPr>
          <p:cNvPr id="3" name="Content Placeholder 2"/>
          <p:cNvSpPr>
            <a:spLocks noGrp="1"/>
          </p:cNvSpPr>
          <p:nvPr>
            <p:ph idx="1"/>
          </p:nvPr>
        </p:nvSpPr>
        <p:spPr>
          <a:xfrm>
            <a:off x="1764030" y="652932"/>
            <a:ext cx="8743950" cy="6136339"/>
          </a:xfrm>
        </p:spPr>
        <p:txBody>
          <a:bodyPr/>
          <a:lstStyle/>
          <a:p>
            <a:pPr marL="0" indent="0">
              <a:buNone/>
            </a:pPr>
            <a:r>
              <a:rPr lang="is-IS" sz="2000" dirty="0"/>
              <a:t>#include &lt;stdio.h&gt;</a:t>
            </a:r>
          </a:p>
          <a:p>
            <a:pPr marL="0" indent="0">
              <a:buNone/>
            </a:pPr>
            <a:r>
              <a:rPr lang="is-IS" sz="2000" b="1" dirty="0">
                <a:solidFill>
                  <a:srgbClr val="C00000"/>
                </a:solidFill>
              </a:rPr>
              <a:t>#include &lt;omp.h&gt;</a:t>
            </a:r>
            <a:br>
              <a:rPr lang="is-IS" sz="2000" dirty="0"/>
            </a:br>
            <a:r>
              <a:rPr lang="is-IS" sz="2000" dirty="0"/>
              <a:t>int main()</a:t>
            </a:r>
          </a:p>
          <a:p>
            <a:pPr marL="0" indent="0">
              <a:buNone/>
            </a:pPr>
            <a:r>
              <a:rPr lang="is-IS" sz="2000" dirty="0"/>
              <a:t>{  printf("I think");</a:t>
            </a:r>
          </a:p>
          <a:p>
            <a:pPr marL="0" indent="0">
              <a:buNone/>
            </a:pPr>
            <a:r>
              <a:rPr lang="is-IS" sz="2000" dirty="0"/>
              <a:t>  </a:t>
            </a:r>
            <a:r>
              <a:rPr lang="is-IS" sz="2000" b="1" dirty="0">
                <a:solidFill>
                  <a:srgbClr val="C00000"/>
                </a:solidFill>
              </a:rPr>
              <a:t> #pragma omp parallel</a:t>
            </a:r>
          </a:p>
          <a:p>
            <a:pPr marL="0" indent="0">
              <a:buNone/>
            </a:pPr>
            <a:r>
              <a:rPr lang="is-IS" sz="2000" dirty="0"/>
              <a:t>   {</a:t>
            </a:r>
          </a:p>
          <a:p>
            <a:pPr marL="0" indent="0">
              <a:buNone/>
            </a:pPr>
            <a:r>
              <a:rPr lang="is-IS" sz="2000" dirty="0"/>
              <a:t>     </a:t>
            </a:r>
            <a:r>
              <a:rPr lang="is-IS" sz="2000" b="1" dirty="0">
                <a:solidFill>
                  <a:srgbClr val="C00000"/>
                </a:solidFill>
              </a:rPr>
              <a:t> #pragma omp single</a:t>
            </a:r>
          </a:p>
          <a:p>
            <a:pPr marL="0" indent="0">
              <a:buNone/>
            </a:pPr>
            <a:r>
              <a:rPr lang="is-IS" sz="2000" dirty="0"/>
              <a:t>      {</a:t>
            </a:r>
          </a:p>
          <a:p>
            <a:pPr marL="0" indent="0">
              <a:buNone/>
            </a:pPr>
            <a:r>
              <a:rPr lang="is-IS" sz="2000" dirty="0"/>
              <a:t>         </a:t>
            </a:r>
            <a:r>
              <a:rPr lang="is-IS" sz="2000" b="1" dirty="0">
                <a:solidFill>
                  <a:srgbClr val="C00000"/>
                </a:solidFill>
              </a:rPr>
              <a:t>#pragma omp task</a:t>
            </a:r>
          </a:p>
          <a:p>
            <a:pPr marL="0" indent="0">
              <a:buNone/>
            </a:pPr>
            <a:r>
              <a:rPr lang="is-IS" sz="2000" dirty="0"/>
              <a:t>            printf(" car");</a:t>
            </a:r>
          </a:p>
          <a:p>
            <a:pPr marL="0" indent="0">
              <a:buNone/>
            </a:pPr>
            <a:r>
              <a:rPr lang="is-IS" sz="2000" dirty="0"/>
              <a:t>         </a:t>
            </a:r>
            <a:r>
              <a:rPr lang="is-IS" sz="2000" b="1" dirty="0">
                <a:solidFill>
                  <a:srgbClr val="C00000"/>
                </a:solidFill>
              </a:rPr>
              <a:t>#pragma omp task</a:t>
            </a:r>
          </a:p>
          <a:p>
            <a:pPr marL="0" indent="0">
              <a:buNone/>
            </a:pPr>
            <a:r>
              <a:rPr lang="is-IS" sz="2000" dirty="0"/>
              <a:t>            printf(" race");</a:t>
            </a:r>
          </a:p>
          <a:p>
            <a:pPr marL="0" indent="0">
              <a:buNone/>
            </a:pPr>
            <a:r>
              <a:rPr lang="is-IS" sz="2000" dirty="0"/>
              <a:t>      }</a:t>
            </a:r>
          </a:p>
          <a:p>
            <a:pPr marL="0" indent="0">
              <a:buNone/>
            </a:pPr>
            <a:r>
              <a:rPr lang="is-IS" sz="2000" dirty="0"/>
              <a:t>   }</a:t>
            </a:r>
          </a:p>
          <a:p>
            <a:pPr marL="0" indent="0">
              <a:buNone/>
            </a:pPr>
            <a:r>
              <a:rPr lang="is-IS" sz="2000" dirty="0"/>
              <a:t>   printf("s");</a:t>
            </a:r>
          </a:p>
          <a:p>
            <a:pPr marL="0" indent="0">
              <a:buNone/>
            </a:pPr>
            <a:r>
              <a:rPr lang="is-IS" sz="2000" dirty="0"/>
              <a:t>   printf(" are fun!\n");</a:t>
            </a:r>
          </a:p>
          <a:p>
            <a:pPr marL="0" indent="0">
              <a:buNone/>
            </a:pPr>
            <a:r>
              <a:rPr lang="is-IS" sz="2000" dirty="0"/>
              <a:t>}</a:t>
            </a:r>
          </a:p>
          <a:p>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89</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949004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9</a:t>
            </a:fld>
            <a:endParaRPr lang="en-US" altLang="zh-CN"/>
          </a:p>
        </p:txBody>
      </p:sp>
      <p:sp>
        <p:nvSpPr>
          <p:cNvPr id="109571" name="Rectangle 2"/>
          <p:cNvSpPr>
            <a:spLocks noGrp="1" noChangeArrowheads="1"/>
          </p:cNvSpPr>
          <p:nvPr>
            <p:ph type="title"/>
          </p:nvPr>
        </p:nvSpPr>
        <p:spPr>
          <a:xfrm>
            <a:off x="228600" y="104347"/>
            <a:ext cx="8496300" cy="1143000"/>
          </a:xfrm>
        </p:spPr>
        <p:txBody>
          <a:bodyPr/>
          <a:lstStyle/>
          <a:p>
            <a:pPr eaLnBrk="1" hangingPunct="1"/>
            <a:r>
              <a:rPr lang="en-US" dirty="0"/>
              <a:t>Outline</a:t>
            </a:r>
          </a:p>
        </p:txBody>
      </p:sp>
      <p:sp>
        <p:nvSpPr>
          <p:cNvPr id="109573" name="AutoShape 4"/>
          <p:cNvSpPr>
            <a:spLocks noChangeArrowheads="1"/>
          </p:cNvSpPr>
          <p:nvPr/>
        </p:nvSpPr>
        <p:spPr bwMode="auto">
          <a:xfrm>
            <a:off x="411669" y="721875"/>
            <a:ext cx="457200" cy="304800"/>
          </a:xfrm>
          <a:prstGeom prst="rightArrow">
            <a:avLst>
              <a:gd name="adj1" fmla="val 50000"/>
              <a:gd name="adj2" fmla="val 37500"/>
            </a:avLst>
          </a:prstGeom>
          <a:solidFill>
            <a:schemeClr val="accent1"/>
          </a:solidFill>
          <a:ln w="12700">
            <a:solidFill>
              <a:schemeClr val="tx1"/>
            </a:solidFill>
            <a:miter lim="800000"/>
            <a:headEnd type="none" w="sm" len="sm"/>
            <a:tailEnd type="none" w="sm" len="sm"/>
          </a:ln>
        </p:spPr>
        <p:txBody>
          <a:bodyPr wrap="none" anchor="ctr"/>
          <a:lstStyle/>
          <a:p>
            <a:endParaRPr lang="en-GB" sz="2800">
              <a:latin typeface="Arial Unicode MS" pitchFamily="34" charset="-128"/>
            </a:endParaRPr>
          </a:p>
        </p:txBody>
      </p:sp>
      <p:pic>
        <p:nvPicPr>
          <p:cNvPr id="6" name="Picture 5">
            <a:extLst>
              <a:ext uri="{FF2B5EF4-FFF2-40B4-BE49-F238E27FC236}">
                <a16:creationId xmlns:a16="http://schemas.microsoft.com/office/drawing/2014/main" id="{36696028-07D3-0144-97A6-BC4B35451ED3}"/>
              </a:ext>
            </a:extLst>
          </p:cNvPr>
          <p:cNvPicPr>
            <a:picLocks noChangeAspect="1"/>
          </p:cNvPicPr>
          <p:nvPr/>
        </p:nvPicPr>
        <p:blipFill>
          <a:blip r:embed="rId3"/>
          <a:stretch>
            <a:fillRect/>
          </a:stretch>
        </p:blipFill>
        <p:spPr>
          <a:xfrm>
            <a:off x="10016690" y="150375"/>
            <a:ext cx="1977058" cy="518186"/>
          </a:xfrm>
          <a:prstGeom prst="rect">
            <a:avLst/>
          </a:prstGeom>
        </p:spPr>
      </p:pic>
      <p:sp>
        <p:nvSpPr>
          <p:cNvPr id="7" name="Rectangle 3">
            <a:extLst>
              <a:ext uri="{FF2B5EF4-FFF2-40B4-BE49-F238E27FC236}">
                <a16:creationId xmlns:a16="http://schemas.microsoft.com/office/drawing/2014/main" id="{6A16D429-6B64-3844-B098-AFF564949FA5}"/>
              </a:ext>
            </a:extLst>
          </p:cNvPr>
          <p:cNvSpPr txBox="1">
            <a:spLocks noChangeArrowheads="1"/>
          </p:cNvSpPr>
          <p:nvPr/>
        </p:nvSpPr>
        <p:spPr bwMode="auto">
          <a:xfrm>
            <a:off x="1062946" y="675847"/>
            <a:ext cx="8035925" cy="58840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kern="0" dirty="0"/>
              <a:t>Introduction to OpenMP</a:t>
            </a:r>
          </a:p>
          <a:p>
            <a:pPr eaLnBrk="1" hangingPunct="1"/>
            <a:r>
              <a:rPr lang="en-US" kern="0" dirty="0"/>
              <a:t>Creating Threads</a:t>
            </a:r>
          </a:p>
          <a:p>
            <a:pPr eaLnBrk="1" hangingPunct="1"/>
            <a:r>
              <a:rPr lang="en-US" kern="0" dirty="0"/>
              <a:t>Synchronization</a:t>
            </a:r>
          </a:p>
          <a:p>
            <a:pPr eaLnBrk="1" hangingPunct="1"/>
            <a:r>
              <a:rPr lang="en-US" kern="0" dirty="0"/>
              <a:t>Parallel Loops</a:t>
            </a:r>
          </a:p>
          <a:p>
            <a:pPr eaLnBrk="1" hangingPunct="1"/>
            <a:r>
              <a:rPr lang="en-US" kern="0" dirty="0"/>
              <a:t>Data Environment</a:t>
            </a:r>
          </a:p>
          <a:p>
            <a:pPr eaLnBrk="1" hangingPunct="1"/>
            <a:r>
              <a:rPr lang="en-US" kern="0" dirty="0"/>
              <a:t>Memory Model</a:t>
            </a:r>
          </a:p>
          <a:p>
            <a:pPr eaLnBrk="1" hangingPunct="1"/>
            <a:r>
              <a:rPr lang="en-US" kern="0" dirty="0"/>
              <a:t>Irregular Parallelism and Tasks</a:t>
            </a:r>
          </a:p>
          <a:p>
            <a:pPr eaLnBrk="1" hangingPunct="1"/>
            <a:r>
              <a:rPr lang="en-US" kern="0" dirty="0"/>
              <a:t>Recap</a:t>
            </a:r>
          </a:p>
          <a:p>
            <a:pPr eaLnBrk="1" hangingPunct="1"/>
            <a:r>
              <a:rPr lang="en-US" kern="0" dirty="0"/>
              <a:t>Beyond the Common Core:</a:t>
            </a:r>
          </a:p>
          <a:p>
            <a:pPr lvl="1" eaLnBrk="1" hangingPunct="1"/>
            <a:r>
              <a:rPr lang="en-US" kern="0" dirty="0" err="1"/>
              <a:t>Worksharing</a:t>
            </a:r>
            <a:r>
              <a:rPr lang="en-US" kern="0" dirty="0"/>
              <a:t> Revisited</a:t>
            </a:r>
          </a:p>
          <a:p>
            <a:pPr lvl="1" eaLnBrk="1" hangingPunct="1"/>
            <a:r>
              <a:rPr lang="en-US" kern="0" dirty="0"/>
              <a:t>Synchronization Revisited: Options for Mutual exclusion</a:t>
            </a:r>
          </a:p>
          <a:p>
            <a:pPr lvl="1" eaLnBrk="1" hangingPunct="1"/>
            <a:r>
              <a:rPr lang="en-US" kern="0" dirty="0"/>
              <a:t>Thread Affinity and Data Locality</a:t>
            </a:r>
          </a:p>
          <a:p>
            <a:pPr lvl="1" eaLnBrk="1" hangingPunct="1"/>
            <a:r>
              <a:rPr lang="en-US" kern="0" dirty="0"/>
              <a:t>Thread Private Data</a:t>
            </a:r>
          </a:p>
          <a:p>
            <a:pPr lvl="1" eaLnBrk="1" hangingPunct="1"/>
            <a:r>
              <a:rPr lang="en-US" kern="0" dirty="0"/>
              <a:t>Memory Models and Point-to-Point Synchronization</a:t>
            </a:r>
          </a:p>
          <a:p>
            <a:pPr lvl="1" eaLnBrk="1" hangingPunct="1"/>
            <a:r>
              <a:rPr lang="en-US" kern="0" dirty="0"/>
              <a:t>Programming your GPU with OpenMP</a:t>
            </a:r>
          </a:p>
        </p:txBody>
      </p:sp>
    </p:spTree>
    <p:extLst>
      <p:ext uri="{BB962C8B-B14F-4D97-AF65-F5344CB8AC3E}">
        <p14:creationId xmlns:p14="http://schemas.microsoft.com/office/powerpoint/2010/main" val="3357105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 Scoping with Tasks</a:t>
            </a:r>
          </a:p>
        </p:txBody>
      </p:sp>
      <p:sp>
        <p:nvSpPr>
          <p:cNvPr id="3" name="Content Placeholder 2"/>
          <p:cNvSpPr>
            <a:spLocks noGrp="1"/>
          </p:cNvSpPr>
          <p:nvPr>
            <p:ph idx="1"/>
          </p:nvPr>
        </p:nvSpPr>
        <p:spPr>
          <a:xfrm>
            <a:off x="190500" y="908050"/>
            <a:ext cx="10099675" cy="5683250"/>
          </a:xfrm>
        </p:spPr>
        <p:txBody>
          <a:bodyPr/>
          <a:lstStyle/>
          <a:p>
            <a:pPr>
              <a:defRPr/>
            </a:pPr>
            <a:r>
              <a:rPr lang="en-US" dirty="0"/>
              <a:t>Variables can be shared, private or </a:t>
            </a:r>
            <a:r>
              <a:rPr lang="en-US" dirty="0" err="1"/>
              <a:t>firstprivate</a:t>
            </a:r>
            <a:r>
              <a:rPr lang="en-US" dirty="0"/>
              <a:t> with respect to task</a:t>
            </a:r>
          </a:p>
          <a:p>
            <a:pPr lvl="8">
              <a:defRPr/>
            </a:pPr>
            <a:endParaRPr lang="en-US" dirty="0"/>
          </a:p>
          <a:p>
            <a:pPr>
              <a:defRPr/>
            </a:pPr>
            <a:r>
              <a:rPr lang="en-US" dirty="0"/>
              <a:t>These concepts are a little bit different compared with threads:</a:t>
            </a:r>
          </a:p>
          <a:p>
            <a:pPr lvl="1">
              <a:defRPr/>
            </a:pPr>
            <a:r>
              <a:rPr lang="en-US" dirty="0"/>
              <a:t>If a variable is </a:t>
            </a:r>
            <a:r>
              <a:rPr lang="en-US" dirty="0">
                <a:solidFill>
                  <a:srgbClr val="CD120E"/>
                </a:solidFill>
              </a:rPr>
              <a:t>shared</a:t>
            </a:r>
            <a:r>
              <a:rPr lang="en-US" dirty="0">
                <a:solidFill>
                  <a:srgbClr val="002060"/>
                </a:solidFill>
              </a:rPr>
              <a:t> </a:t>
            </a:r>
            <a:r>
              <a:rPr lang="en-US" dirty="0"/>
              <a:t>on a task construct, the references to it inside the construct are to the storage with that name at the point where the task was encountered</a:t>
            </a:r>
          </a:p>
          <a:p>
            <a:pPr lvl="8">
              <a:defRPr/>
            </a:pPr>
            <a:endParaRPr lang="en-US" dirty="0"/>
          </a:p>
          <a:p>
            <a:pPr lvl="1">
              <a:defRPr/>
            </a:pPr>
            <a:r>
              <a:rPr lang="en-US" dirty="0"/>
              <a:t>If a variable is </a:t>
            </a:r>
            <a:r>
              <a:rPr lang="en-US" dirty="0">
                <a:solidFill>
                  <a:srgbClr val="CD120E"/>
                </a:solidFill>
              </a:rPr>
              <a:t>private</a:t>
            </a:r>
            <a:r>
              <a:rPr lang="en-US" dirty="0"/>
              <a:t> on a task construct, the references to it inside the construct are to new uninitialized storage that is created when the task is executed</a:t>
            </a:r>
          </a:p>
          <a:p>
            <a:pPr lvl="8">
              <a:defRPr/>
            </a:pPr>
            <a:endParaRPr lang="en-US" dirty="0"/>
          </a:p>
          <a:p>
            <a:pPr lvl="1">
              <a:defRPr/>
            </a:pPr>
            <a:r>
              <a:rPr lang="en-US" dirty="0"/>
              <a:t>If a variable is </a:t>
            </a:r>
            <a:r>
              <a:rPr lang="en-US" dirty="0" err="1">
                <a:solidFill>
                  <a:srgbClr val="CD120E"/>
                </a:solidFill>
              </a:rPr>
              <a:t>firstprivate</a:t>
            </a:r>
            <a:r>
              <a:rPr lang="en-US" dirty="0"/>
              <a:t> on a construct, the references to it inside the construct are to new storage that is created and initialized with the value of the existing storage of that name when the task is encountered</a:t>
            </a:r>
          </a:p>
          <a:p>
            <a:pPr lvl="1">
              <a:defRPr/>
            </a:pPr>
            <a:endParaRPr lang="en-US" dirty="0"/>
          </a:p>
          <a:p>
            <a:pPr lvl="1">
              <a:defRPr/>
            </a:pPr>
            <a:endParaRPr lang="en-US" dirty="0"/>
          </a:p>
          <a:p>
            <a:pPr lvl="1">
              <a:defRPr/>
            </a:pPr>
            <a:endParaRPr lang="en-US" dirty="0"/>
          </a:p>
        </p:txBody>
      </p:sp>
      <p:sp>
        <p:nvSpPr>
          <p:cNvPr id="4" name="Slide Number Placeholder 3"/>
          <p:cNvSpPr>
            <a:spLocks noGrp="1"/>
          </p:cNvSpPr>
          <p:nvPr>
            <p:ph type="sldNum" sz="quarter" idx="4294967295"/>
          </p:nvPr>
        </p:nvSpPr>
        <p:spPr>
          <a:xfrm>
            <a:off x="1684338" y="6591300"/>
            <a:ext cx="1897062"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a:fld id="{C30B6807-C2A6-4974-82BD-34049A18361E}" type="slidenum">
              <a:rPr lang="zh-CN" altLang="en-US" sz="1400" b="0">
                <a:solidFill>
                  <a:schemeClr val="bg1"/>
                </a:solidFill>
              </a:rPr>
              <a:pPr algn="l"/>
              <a:t>90</a:t>
            </a:fld>
            <a:endParaRPr lang="en-US" altLang="zh-CN" sz="1400" b="0">
              <a:solidFill>
                <a:schemeClr val="bg1"/>
              </a:solidFill>
            </a:endParaRPr>
          </a:p>
        </p:txBody>
      </p:sp>
      <p:sp>
        <p:nvSpPr>
          <p:cNvPr id="5" name="Slide Number Placeholder 3">
            <a:extLst>
              <a:ext uri="{FF2B5EF4-FFF2-40B4-BE49-F238E27FC236}">
                <a16:creationId xmlns:a16="http://schemas.microsoft.com/office/drawing/2014/main" id="{1363A482-134E-5743-8F13-92DFA20E09D3}"/>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90</a:t>
            </a:fld>
            <a:endParaRPr lang="en-US" altLang="zh-CN" dirty="0"/>
          </a:p>
        </p:txBody>
      </p:sp>
    </p:spTree>
    <p:extLst>
      <p:ext uri="{BB962C8B-B14F-4D97-AF65-F5344CB8AC3E}">
        <p14:creationId xmlns:p14="http://schemas.microsoft.com/office/powerpoint/2010/main" val="63967593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ED355D8-9841-4E00-9BF3-41FE02F4569F}" type="slidenum">
              <a:rPr lang="en-US" altLang="en-US" sz="1400" b="0">
                <a:solidFill>
                  <a:schemeClr val="bg1"/>
                </a:solidFill>
              </a:rPr>
              <a:pPr/>
              <a:t>91</a:t>
            </a:fld>
            <a:endParaRPr lang="en-US" altLang="en-US" sz="1400" b="0">
              <a:solidFill>
                <a:schemeClr val="bg1"/>
              </a:solidFill>
            </a:endParaRPr>
          </a:p>
        </p:txBody>
      </p:sp>
      <p:sp>
        <p:nvSpPr>
          <p:cNvPr id="64515" name="Rectangle 2"/>
          <p:cNvSpPr>
            <a:spLocks noGrp="1" noChangeArrowheads="1"/>
          </p:cNvSpPr>
          <p:nvPr>
            <p:ph type="title" idx="4294967295"/>
          </p:nvPr>
        </p:nvSpPr>
        <p:spPr>
          <a:xfrm>
            <a:off x="1703389" y="103188"/>
            <a:ext cx="8286695" cy="481012"/>
          </a:xfrm>
        </p:spPr>
        <p:txBody>
          <a:bodyPr vert="horz" wrap="square" lIns="90488" tIns="44450" rIns="90488" bIns="44450" numCol="1" anchor="b" anchorCtr="0" compatLnSpc="1">
            <a:prstTxWarp prst="textNoShape">
              <a:avLst/>
            </a:prstTxWarp>
          </a:bodyPr>
          <a:lstStyle/>
          <a:p>
            <a:pPr eaLnBrk="1" hangingPunct="1">
              <a:lnSpc>
                <a:spcPct val="89000"/>
              </a:lnSpc>
              <a:defRPr/>
            </a:pPr>
            <a:r>
              <a:rPr lang="en-US" altLang="zh-CN" dirty="0">
                <a:ea typeface="SimSun" charset="0"/>
                <a:cs typeface="SimSun" charset="0"/>
              </a:rPr>
              <a:t>Data Scoping Defaults</a:t>
            </a:r>
          </a:p>
        </p:txBody>
      </p:sp>
      <p:sp>
        <p:nvSpPr>
          <p:cNvPr id="64516" name="Rectangle 7"/>
          <p:cNvSpPr>
            <a:spLocks noGrp="1" noChangeArrowheads="1"/>
          </p:cNvSpPr>
          <p:nvPr>
            <p:ph type="body" idx="4294967295"/>
          </p:nvPr>
        </p:nvSpPr>
        <p:spPr>
          <a:xfrm>
            <a:off x="190501" y="765175"/>
            <a:ext cx="10271126" cy="2574373"/>
          </a:xfrm>
        </p:spPr>
        <p:txBody>
          <a:bodyPr vert="horz" wrap="square" lIns="92075" tIns="46038" rIns="92075" bIns="46038" numCol="1" anchor="t" anchorCtr="0" compatLnSpc="1">
            <a:prstTxWarp prst="textNoShape">
              <a:avLst/>
            </a:prstTxWarp>
          </a:bodyPr>
          <a:lstStyle/>
          <a:p>
            <a:pPr marL="285750" indent="-285750" eaLnBrk="1" hangingPunct="1">
              <a:defRPr/>
            </a:pPr>
            <a:r>
              <a:rPr lang="en-US" sz="2000" dirty="0"/>
              <a:t>The behavior you want for tasks is usually </a:t>
            </a:r>
            <a:r>
              <a:rPr lang="en-US" sz="2000" dirty="0" err="1"/>
              <a:t>firstprivate</a:t>
            </a:r>
            <a:r>
              <a:rPr lang="en-US" sz="2000" dirty="0"/>
              <a:t>, because the task may not be executed until later (and variables may have gone out of scope)</a:t>
            </a:r>
          </a:p>
          <a:p>
            <a:pPr marL="685800" lvl="1" eaLnBrk="1" hangingPunct="1">
              <a:defRPr/>
            </a:pPr>
            <a:r>
              <a:rPr lang="en-US" sz="1600" dirty="0">
                <a:cs typeface="+mn-cs"/>
              </a:rPr>
              <a:t>Variables that are private when the task construct is encountered are </a:t>
            </a:r>
            <a:r>
              <a:rPr lang="en-US" sz="1600" dirty="0" err="1">
                <a:cs typeface="+mn-cs"/>
              </a:rPr>
              <a:t>firstprivate</a:t>
            </a:r>
            <a:r>
              <a:rPr lang="en-US" sz="1600" dirty="0">
                <a:cs typeface="+mn-cs"/>
              </a:rPr>
              <a:t> by </a:t>
            </a:r>
            <a:r>
              <a:rPr lang="en-US" sz="1800" dirty="0">
                <a:cs typeface="+mn-cs"/>
              </a:rPr>
              <a:t>default</a:t>
            </a:r>
          </a:p>
          <a:p>
            <a:pPr marL="685800" lvl="1" eaLnBrk="1" hangingPunct="1">
              <a:defRPr/>
            </a:pPr>
            <a:endParaRPr lang="en-US" sz="1800" dirty="0">
              <a:cs typeface="+mn-cs"/>
            </a:endParaRPr>
          </a:p>
          <a:p>
            <a:pPr marL="285750" indent="-285750" eaLnBrk="1" hangingPunct="1">
              <a:defRPr/>
            </a:pPr>
            <a:r>
              <a:rPr lang="en-US" sz="2000" dirty="0"/>
              <a:t>Variables that are shared in all constructs starting from the innermost enclosing parallel construct are shared by default</a:t>
            </a:r>
          </a:p>
        </p:txBody>
      </p:sp>
      <p:sp>
        <p:nvSpPr>
          <p:cNvPr id="31748" name="Rectangle 9"/>
          <p:cNvSpPr>
            <a:spLocks noChangeArrowheads="1"/>
          </p:cNvSpPr>
          <p:nvPr/>
        </p:nvSpPr>
        <p:spPr bwMode="auto">
          <a:xfrm>
            <a:off x="1841086" y="3512892"/>
            <a:ext cx="7408932" cy="3078408"/>
          </a:xfrm>
          <a:prstGeom prst="rect">
            <a:avLst/>
          </a:prstGeom>
          <a:noFill/>
          <a:ln>
            <a:noFill/>
          </a:ln>
          <a:extLst>
            <a:ext uri="{909E8E84-426E-40dd-AFC4-6F175D3DCCD1}">
              <a14:hiddenFill xmlns="" xmlns:a14="http://schemas.microsoft.com/office/drawing/2010/main">
                <a:solidFill>
                  <a:srgbClr val="001B72"/>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#pragma </a:t>
            </a:r>
            <a:r>
              <a:rPr lang="en-US" altLang="zh-CN" sz="2000" dirty="0" err="1">
                <a:latin typeface="Courier New" panose="02070309020205020404" pitchFamily="49" charset="0"/>
                <a:ea typeface="SimSun" panose="02010600030101010101" pitchFamily="2" charset="-122"/>
              </a:rPr>
              <a:t>omp</a:t>
            </a:r>
            <a:r>
              <a:rPr lang="en-US" altLang="zh-CN" sz="2000" dirty="0">
                <a:latin typeface="Courier New" panose="02070309020205020404" pitchFamily="49" charset="0"/>
                <a:ea typeface="SimSun" panose="02010600030101010101" pitchFamily="2" charset="-122"/>
              </a:rPr>
              <a:t> parallel shared(A) private(B)</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#pragma </a:t>
            </a:r>
            <a:r>
              <a:rPr lang="en-US" altLang="zh-CN" sz="2000" dirty="0" err="1">
                <a:latin typeface="Courier New" panose="02070309020205020404" pitchFamily="49" charset="0"/>
                <a:ea typeface="SimSun" panose="02010600030101010101" pitchFamily="2" charset="-122"/>
              </a:rPr>
              <a:t>omp</a:t>
            </a:r>
            <a:r>
              <a:rPr lang="en-US" altLang="zh-CN" sz="2000" dirty="0">
                <a:latin typeface="Courier New" panose="02070309020205020404" pitchFamily="49" charset="0"/>
                <a:ea typeface="SimSun" panose="02010600030101010101" pitchFamily="2" charset="-122"/>
              </a:rPr>
              <a:t> task</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r>
              <a:rPr lang="en-US" altLang="zh-CN" sz="2000" dirty="0" err="1">
                <a:latin typeface="Courier New" panose="02070309020205020404" pitchFamily="49" charset="0"/>
                <a:ea typeface="SimSun" panose="02010600030101010101" pitchFamily="2" charset="-122"/>
              </a:rPr>
              <a:t>int</a:t>
            </a:r>
            <a:r>
              <a:rPr lang="en-US" altLang="zh-CN" sz="2000" dirty="0">
                <a:latin typeface="Courier New" panose="02070309020205020404" pitchFamily="49" charset="0"/>
                <a:ea typeface="SimSun" panose="02010600030101010101" pitchFamily="2" charset="-122"/>
              </a:rPr>
              <a:t> C;</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compute(A, B, C);</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   }</a:t>
            </a:r>
          </a:p>
          <a:p>
            <a:pPr algn="l">
              <a:lnSpc>
                <a:spcPct val="90000"/>
              </a:lnSpc>
              <a:spcBef>
                <a:spcPct val="20000"/>
              </a:spcBef>
            </a:pPr>
            <a:r>
              <a:rPr lang="en-US" altLang="zh-CN" sz="2000" dirty="0">
                <a:latin typeface="Courier New" panose="02070309020205020404" pitchFamily="49" charset="0"/>
                <a:ea typeface="SimSun" panose="02010600030101010101" pitchFamily="2" charset="-122"/>
              </a:rPr>
              <a:t>}</a:t>
            </a:r>
          </a:p>
        </p:txBody>
      </p:sp>
      <p:sp>
        <p:nvSpPr>
          <p:cNvPr id="31749" name="Rectangle 12"/>
          <p:cNvSpPr>
            <a:spLocks noChangeArrowheads="1"/>
          </p:cNvSpPr>
          <p:nvPr/>
        </p:nvSpPr>
        <p:spPr bwMode="auto">
          <a:xfrm>
            <a:off x="7680325" y="4437064"/>
            <a:ext cx="2781300" cy="1200971"/>
          </a:xfrm>
          <a:prstGeom prst="rect">
            <a:avLst/>
          </a:prstGeom>
          <a:noFill/>
          <a:ln>
            <a:noFill/>
          </a:ln>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zh-CN" b="0">
                <a:solidFill>
                  <a:schemeClr val="hlink"/>
                </a:solidFill>
                <a:ea typeface="SimSun" panose="02010600030101010101" pitchFamily="2" charset="-122"/>
              </a:rPr>
              <a:t>A is shared</a:t>
            </a:r>
          </a:p>
          <a:p>
            <a:pPr algn="l" eaLnBrk="1" hangingPunct="1"/>
            <a:r>
              <a:rPr lang="en-US" altLang="zh-CN" b="0">
                <a:solidFill>
                  <a:schemeClr val="hlink"/>
                </a:solidFill>
                <a:ea typeface="SimSun" panose="02010600030101010101" pitchFamily="2" charset="-122"/>
              </a:rPr>
              <a:t>B is firstprivate</a:t>
            </a:r>
          </a:p>
          <a:p>
            <a:pPr algn="l" eaLnBrk="1" hangingPunct="1"/>
            <a:r>
              <a:rPr lang="en-US" altLang="zh-CN" b="0">
                <a:solidFill>
                  <a:schemeClr val="hlink"/>
                </a:solidFill>
                <a:ea typeface="SimSun" panose="02010600030101010101" pitchFamily="2" charset="-122"/>
              </a:rPr>
              <a:t>C is private</a:t>
            </a:r>
          </a:p>
        </p:txBody>
      </p:sp>
      <p:sp>
        <p:nvSpPr>
          <p:cNvPr id="31750" name="Line 13"/>
          <p:cNvSpPr>
            <a:spLocks noChangeShapeType="1"/>
          </p:cNvSpPr>
          <p:nvPr/>
        </p:nvSpPr>
        <p:spPr bwMode="auto">
          <a:xfrm flipH="1">
            <a:off x="5686097" y="5013325"/>
            <a:ext cx="1922791" cy="77262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lIns="92075" tIns="46038" rIns="92075" bIns="46038">
            <a:spAutoFit/>
          </a:bodyPr>
          <a:lstStyle/>
          <a:p>
            <a:endParaRPr lang="en-US"/>
          </a:p>
        </p:txBody>
      </p:sp>
      <p:sp>
        <p:nvSpPr>
          <p:cNvPr id="8" name="Slide Number Placeholder 3">
            <a:extLst>
              <a:ext uri="{FF2B5EF4-FFF2-40B4-BE49-F238E27FC236}">
                <a16:creationId xmlns:a16="http://schemas.microsoft.com/office/drawing/2014/main" id="{0D500311-D1B7-8D4C-AB2D-5642F9503078}"/>
              </a:ext>
            </a:extLst>
          </p:cNvPr>
          <p:cNvSpPr>
            <a:spLocks noGrp="1"/>
          </p:cNvSpPr>
          <p:nvPr>
            <p:ph type="sldNum" sz="quarter" idx="10"/>
          </p:nvPr>
        </p:nvSpPr>
        <p:spPr>
          <a:xfrm>
            <a:off x="11102009" y="6579704"/>
            <a:ext cx="1089992" cy="278296"/>
          </a:xfrm>
        </p:spPr>
        <p:txBody>
          <a:bodyPr/>
          <a:lstStyle/>
          <a:p>
            <a:pPr>
              <a:defRPr/>
            </a:pPr>
            <a:fld id="{98C98988-2A24-4B40-B60E-FFE3BB9C8827}" type="slidenum">
              <a:rPr lang="zh-CN" altLang="en-US" smtClean="0"/>
              <a:pPr>
                <a:defRPr/>
              </a:pPr>
              <a:t>91</a:t>
            </a:fld>
            <a:endParaRPr lang="en-US" altLang="zh-CN" dirty="0"/>
          </a:p>
        </p:txBody>
      </p:sp>
    </p:spTree>
    <p:extLst>
      <p:ext uri="{BB962C8B-B14F-4D97-AF65-F5344CB8AC3E}">
        <p14:creationId xmlns:p14="http://schemas.microsoft.com/office/powerpoint/2010/main" val="73023543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CD28AFD2-2AA3-45B5-9C79-528A153D691A}" type="slidenum">
              <a:rPr lang="zh-CN" altLang="en-US"/>
              <a:pPr>
                <a:defRPr/>
              </a:pPr>
              <a:t>92</a:t>
            </a:fld>
            <a:endParaRPr lang="en-US" altLang="zh-CN" dirty="0"/>
          </a:p>
        </p:txBody>
      </p:sp>
      <p:sp>
        <p:nvSpPr>
          <p:cNvPr id="101379" name="Rectangle 2"/>
          <p:cNvSpPr>
            <a:spLocks noGrp="1" noChangeArrowheads="1"/>
          </p:cNvSpPr>
          <p:nvPr>
            <p:ph type="title"/>
          </p:nvPr>
        </p:nvSpPr>
        <p:spPr/>
        <p:txBody>
          <a:bodyPr/>
          <a:lstStyle/>
          <a:p>
            <a:pPr eaLnBrk="1" hangingPunct="1"/>
            <a:r>
              <a:rPr lang="en-US" sz="3600" dirty="0"/>
              <a:t>Exercise: Traversing linked lists  </a:t>
            </a:r>
          </a:p>
        </p:txBody>
      </p:sp>
      <p:sp>
        <p:nvSpPr>
          <p:cNvPr id="101380" name="Rectangle 3"/>
          <p:cNvSpPr>
            <a:spLocks noGrp="1" noChangeArrowheads="1"/>
          </p:cNvSpPr>
          <p:nvPr>
            <p:ph type="body" idx="1"/>
          </p:nvPr>
        </p:nvSpPr>
        <p:spPr>
          <a:xfrm>
            <a:off x="190500" y="929032"/>
            <a:ext cx="10301176" cy="5928968"/>
          </a:xfrm>
        </p:spPr>
        <p:txBody>
          <a:bodyPr/>
          <a:lstStyle/>
          <a:p>
            <a:pPr eaLnBrk="1" hangingPunct="1"/>
            <a:r>
              <a:rPr lang="en-US" dirty="0"/>
              <a:t>Consider the program </a:t>
            </a:r>
            <a:r>
              <a:rPr lang="en-US" dirty="0" err="1"/>
              <a:t>linked.c</a:t>
            </a:r>
            <a:endParaRPr lang="en-US" dirty="0"/>
          </a:p>
          <a:p>
            <a:pPr lvl="1" eaLnBrk="1" hangingPunct="1"/>
            <a:r>
              <a:rPr lang="en-US" dirty="0"/>
              <a:t>Traverses a linked list computing a sequence of Fibonacci numbers at each node.</a:t>
            </a:r>
          </a:p>
          <a:p>
            <a:pPr eaLnBrk="1" hangingPunct="1"/>
            <a:r>
              <a:rPr lang="en-US" dirty="0"/>
              <a:t>Parallelize this program selecting from the following list of constructs:</a:t>
            </a:r>
          </a:p>
          <a:p>
            <a:pPr eaLnBrk="1" hangingPunct="1"/>
            <a:endParaRPr lang="en-US" dirty="0"/>
          </a:p>
          <a:p>
            <a:pPr marL="677862" lvl="2" indent="0" eaLnBrk="1" hangingPunct="1">
              <a:buNone/>
            </a:pPr>
            <a:r>
              <a:rPr lang="en-US" dirty="0"/>
              <a:t>#pragma </a:t>
            </a:r>
            <a:r>
              <a:rPr lang="en-US" dirty="0" err="1"/>
              <a:t>omp</a:t>
            </a:r>
            <a:r>
              <a:rPr lang="en-US" dirty="0"/>
              <a:t> parallel</a:t>
            </a:r>
          </a:p>
          <a:p>
            <a:pPr marL="677862" lvl="2" indent="0" eaLnBrk="1" hangingPunct="1">
              <a:buNone/>
            </a:pPr>
            <a:r>
              <a:rPr lang="en-US" dirty="0"/>
              <a:t>#pragma </a:t>
            </a:r>
            <a:r>
              <a:rPr lang="en-US" dirty="0" err="1"/>
              <a:t>omp</a:t>
            </a:r>
            <a:r>
              <a:rPr lang="en-US" dirty="0"/>
              <a:t> single</a:t>
            </a:r>
          </a:p>
          <a:p>
            <a:pPr marL="677862" lvl="2" indent="0" eaLnBrk="1" hangingPunct="1">
              <a:buNone/>
            </a:pPr>
            <a:r>
              <a:rPr lang="en-US" dirty="0"/>
              <a:t>#pragma </a:t>
            </a:r>
            <a:r>
              <a:rPr lang="en-US" dirty="0" err="1"/>
              <a:t>omp</a:t>
            </a:r>
            <a:r>
              <a:rPr lang="en-US" dirty="0"/>
              <a:t> task</a:t>
            </a:r>
          </a:p>
          <a:p>
            <a:pPr marL="677862" lvl="2" indent="0" eaLnBrk="1" hangingPunct="1">
              <a:buNone/>
            </a:pPr>
            <a:r>
              <a:rPr lang="en-US" dirty="0" err="1"/>
              <a:t>int</a:t>
            </a:r>
            <a:r>
              <a:rPr lang="en-US" dirty="0"/>
              <a:t> </a:t>
            </a:r>
            <a:r>
              <a:rPr lang="en-US" dirty="0" err="1"/>
              <a:t>omp_get_num_threads</a:t>
            </a:r>
            <a:r>
              <a:rPr lang="en-US" dirty="0"/>
              <a:t>();		</a:t>
            </a:r>
          </a:p>
          <a:p>
            <a:pPr marL="677862" lvl="2" indent="0" eaLnBrk="1" hangingPunct="1">
              <a:buNone/>
            </a:pPr>
            <a:r>
              <a:rPr lang="en-US" dirty="0" err="1"/>
              <a:t>int</a:t>
            </a:r>
            <a:r>
              <a:rPr lang="en-US" dirty="0"/>
              <a:t> </a:t>
            </a:r>
            <a:r>
              <a:rPr lang="en-US" dirty="0" err="1"/>
              <a:t>omp_get_thread_num</a:t>
            </a:r>
            <a:r>
              <a:rPr lang="en-US" dirty="0"/>
              <a:t>();</a:t>
            </a:r>
          </a:p>
          <a:p>
            <a:pPr marL="677862" lvl="2" indent="0" eaLnBrk="1" hangingPunct="1">
              <a:buNone/>
            </a:pPr>
            <a:r>
              <a:rPr lang="en-US" dirty="0"/>
              <a:t>double </a:t>
            </a:r>
            <a:r>
              <a:rPr lang="en-US" dirty="0" err="1"/>
              <a:t>omp_get_wtime</a:t>
            </a:r>
            <a:r>
              <a:rPr lang="en-US" dirty="0"/>
              <a:t>();</a:t>
            </a:r>
          </a:p>
          <a:p>
            <a:pPr marL="677862" lvl="2" indent="0" eaLnBrk="1" hangingPunct="1">
              <a:buNone/>
            </a:pPr>
            <a:r>
              <a:rPr lang="en-US" dirty="0"/>
              <a:t>private(), </a:t>
            </a:r>
            <a:r>
              <a:rPr lang="en-US" dirty="0" err="1"/>
              <a:t>firstprivate</a:t>
            </a:r>
            <a:r>
              <a:rPr lang="en-US" dirty="0"/>
              <a:t>()</a:t>
            </a:r>
          </a:p>
        </p:txBody>
      </p:sp>
      <p:sp>
        <p:nvSpPr>
          <p:cNvPr id="7" name="Rectangle 3">
            <a:extLst>
              <a:ext uri="{FF2B5EF4-FFF2-40B4-BE49-F238E27FC236}">
                <a16:creationId xmlns:a16="http://schemas.microsoft.com/office/drawing/2014/main" id="{67694472-0690-FC48-AB09-64621989C591}"/>
              </a:ext>
            </a:extLst>
          </p:cNvPr>
          <p:cNvSpPr txBox="1">
            <a:spLocks noChangeArrowheads="1"/>
          </p:cNvSpPr>
          <p:nvPr/>
        </p:nvSpPr>
        <p:spPr bwMode="auto">
          <a:xfrm>
            <a:off x="2227373" y="6054485"/>
            <a:ext cx="6471784" cy="803515"/>
          </a:xfrm>
          <a:prstGeom prst="rect">
            <a:avLst/>
          </a:prstGeom>
          <a:noFill/>
          <a:ln w="9525">
            <a:solidFill>
              <a:schemeClr val="bg2">
                <a:lumMod val="50000"/>
              </a:schemeClr>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eaLnBrk="1" hangingPunct="1"/>
            <a:r>
              <a:rPr lang="en-US" sz="2000" kern="0" dirty="0"/>
              <a:t>Hint: Just worry about the contents of main().  You don’t need to make any changes to the “list functions”</a:t>
            </a:r>
          </a:p>
        </p:txBody>
      </p:sp>
    </p:spTree>
    <p:extLst>
      <p:ext uri="{BB962C8B-B14F-4D97-AF65-F5344CB8AC3E}">
        <p14:creationId xmlns:p14="http://schemas.microsoft.com/office/powerpoint/2010/main" val="2630843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9F9E2E65-FEEC-416B-A173-E7F1E6419EC4}" type="slidenum">
              <a:rPr lang="en-US" altLang="en-US" sz="1400" b="0">
                <a:solidFill>
                  <a:schemeClr val="bg1"/>
                </a:solidFill>
              </a:rPr>
              <a:pPr/>
              <a:t>93</a:t>
            </a:fld>
            <a:endParaRPr lang="en-US" altLang="en-US" sz="1400" b="0">
              <a:solidFill>
                <a:schemeClr val="bg1"/>
              </a:solidFill>
            </a:endParaRPr>
          </a:p>
        </p:txBody>
      </p:sp>
      <p:sp>
        <p:nvSpPr>
          <p:cNvPr id="69635" name="Rectangle 2"/>
          <p:cNvSpPr>
            <a:spLocks noGrp="1" noChangeArrowheads="1"/>
          </p:cNvSpPr>
          <p:nvPr>
            <p:ph type="title" idx="4294967295"/>
          </p:nvPr>
        </p:nvSpPr>
        <p:spPr/>
        <p:txBody>
          <a:bodyPr vert="horz" wrap="square" lIns="92075" tIns="46038" rIns="92075" bIns="46038" numCol="1" anchor="t" anchorCtr="0" compatLnSpc="1">
            <a:prstTxWarp prst="textNoShape">
              <a:avLst/>
            </a:prstTxWarp>
          </a:bodyPr>
          <a:lstStyle/>
          <a:p>
            <a:pPr eaLnBrk="1" hangingPunct="1">
              <a:defRPr/>
            </a:pPr>
            <a:r>
              <a:rPr lang="en-US" dirty="0">
                <a:cs typeface="+mj-cs"/>
              </a:rPr>
              <a:t>Parallel Linked List Traversal</a:t>
            </a:r>
          </a:p>
        </p:txBody>
      </p:sp>
      <p:sp>
        <p:nvSpPr>
          <p:cNvPr id="26627" name="Rectangle 3"/>
          <p:cNvSpPr>
            <a:spLocks noChangeArrowheads="1"/>
          </p:cNvSpPr>
          <p:nvPr/>
        </p:nvSpPr>
        <p:spPr bwMode="auto">
          <a:xfrm>
            <a:off x="1847850" y="1052513"/>
            <a:ext cx="8064500" cy="5262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 = </a:t>
            </a:r>
            <a:r>
              <a:rPr lang="en-US" altLang="en-US" dirty="0" err="1">
                <a:latin typeface="Courier New" panose="02070309020205020404" pitchFamily="49" charset="0"/>
                <a:ea typeface="SimSun" panose="02010600030101010101" pitchFamily="2" charset="-122"/>
              </a:rPr>
              <a:t>listhead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while (p)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 </a:t>
            </a:r>
            <a:r>
              <a:rPr lang="en-US" altLang="en-US" dirty="0" err="1">
                <a:latin typeface="Courier New" panose="02070309020205020404" pitchFamily="49" charset="0"/>
                <a:ea typeface="SimSun" panose="02010600030101010101" pitchFamily="2" charset="-122"/>
              </a:rPr>
              <a:t>firstprivate</a:t>
            </a:r>
            <a:r>
              <a:rPr lang="en-US" altLang="en-US" dirty="0">
                <a:latin typeface="Courier New" panose="02070309020205020404" pitchFamily="49" charset="0"/>
                <a:ea typeface="SimSun" panose="02010600030101010101" pitchFamily="2" charset="-122"/>
              </a:rPr>
              <a:t>(p)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process (p);</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p=next (p)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sp>
        <p:nvSpPr>
          <p:cNvPr id="3619844" name="Text Box 4"/>
          <p:cNvSpPr txBox="1">
            <a:spLocks noChangeArrowheads="1"/>
          </p:cNvSpPr>
          <p:nvPr/>
        </p:nvSpPr>
        <p:spPr bwMode="auto">
          <a:xfrm>
            <a:off x="7680326" y="4941888"/>
            <a:ext cx="2670175" cy="1016000"/>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makes a copy of </a:t>
            </a:r>
            <a:r>
              <a:rPr lang="en-US" altLang="en-US" sz="2000">
                <a:solidFill>
                  <a:schemeClr val="hlink"/>
                </a:solidFill>
                <a:latin typeface="Courier New" panose="02070309020205020404" pitchFamily="49" charset="0"/>
                <a:ea typeface="SimSun" panose="02010600030101010101" pitchFamily="2" charset="-122"/>
              </a:rPr>
              <a:t>p </a:t>
            </a:r>
            <a:r>
              <a:rPr lang="en-US" altLang="en-US" sz="2000" b="0">
                <a:solidFill>
                  <a:schemeClr val="hlink"/>
                </a:solidFill>
                <a:ea typeface="SimSun" panose="02010600030101010101" pitchFamily="2" charset="-122"/>
              </a:rPr>
              <a:t> when the task is packaged</a:t>
            </a:r>
          </a:p>
        </p:txBody>
      </p:sp>
      <p:sp>
        <p:nvSpPr>
          <p:cNvPr id="3619845" name="Line 5"/>
          <p:cNvSpPr>
            <a:spLocks noChangeShapeType="1"/>
          </p:cNvSpPr>
          <p:nvPr/>
        </p:nvSpPr>
        <p:spPr bwMode="auto">
          <a:xfrm flipH="1" flipV="1">
            <a:off x="7896225" y="3716339"/>
            <a:ext cx="647700" cy="1296987"/>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sp>
        <p:nvSpPr>
          <p:cNvPr id="2" name="Text Box 4"/>
          <p:cNvSpPr txBox="1">
            <a:spLocks noChangeArrowheads="1"/>
          </p:cNvSpPr>
          <p:nvPr/>
        </p:nvSpPr>
        <p:spPr bwMode="auto">
          <a:xfrm>
            <a:off x="7997826" y="692150"/>
            <a:ext cx="2670175" cy="711200"/>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a:solidFill>
                  <a:schemeClr val="hlink"/>
                </a:solidFill>
                <a:ea typeface="SimSun" panose="02010600030101010101" pitchFamily="2" charset="-122"/>
              </a:rPr>
              <a:t>Only one thread packages tasks</a:t>
            </a:r>
          </a:p>
        </p:txBody>
      </p:sp>
      <p:sp>
        <p:nvSpPr>
          <p:cNvPr id="3" name="Line 5"/>
          <p:cNvSpPr>
            <a:spLocks noChangeShapeType="1"/>
          </p:cNvSpPr>
          <p:nvPr/>
        </p:nvSpPr>
        <p:spPr bwMode="auto">
          <a:xfrm flipH="1">
            <a:off x="5591175" y="1052514"/>
            <a:ext cx="2370138" cy="936625"/>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sp>
        <p:nvSpPr>
          <p:cNvPr id="9" name="Slide Number Placeholder 3">
            <a:extLst>
              <a:ext uri="{FF2B5EF4-FFF2-40B4-BE49-F238E27FC236}">
                <a16:creationId xmlns:a16="http://schemas.microsoft.com/office/drawing/2014/main" id="{2338DD84-791D-D144-8CE8-878158F5364E}"/>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93</a:t>
            </a:fld>
            <a:endParaRPr lang="en-US" altLang="zh-CN" dirty="0"/>
          </a:p>
        </p:txBody>
      </p:sp>
    </p:spTree>
    <p:extLst>
      <p:ext uri="{BB962C8B-B14F-4D97-AF65-F5344CB8AC3E}">
        <p14:creationId xmlns:p14="http://schemas.microsoft.com/office/powerpoint/2010/main" val="61768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361984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3619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9844" grpId="0" animBg="1" autoUpdateAnimBg="0"/>
      <p:bldP spid="3619845" grpId="0" animBg="1"/>
      <p:bldP spid="2" grpId="0" animBg="1" autoUpdateAnimBg="0"/>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CD3B8C1F-699D-4E57-89CF-5078EB5FDB81}" type="slidenum">
              <a:rPr lang="en-US" altLang="en-US" sz="1400" b="0">
                <a:solidFill>
                  <a:schemeClr val="bg1"/>
                </a:solidFill>
              </a:rPr>
              <a:pPr/>
              <a:t>94</a:t>
            </a:fld>
            <a:endParaRPr lang="en-US" altLang="en-US" sz="1400" b="0">
              <a:solidFill>
                <a:schemeClr val="bg1"/>
              </a:solidFill>
            </a:endParaRPr>
          </a:p>
        </p:txBody>
      </p:sp>
      <p:sp>
        <p:nvSpPr>
          <p:cNvPr id="22530" name="Rectangle 2"/>
          <p:cNvSpPr>
            <a:spLocks noChangeArrowheads="1"/>
          </p:cNvSpPr>
          <p:nvPr/>
        </p:nvSpPr>
        <p:spPr bwMode="auto">
          <a:xfrm>
            <a:off x="190500" y="51401"/>
            <a:ext cx="7920037"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lnSpc>
                <a:spcPct val="87000"/>
              </a:lnSpc>
            </a:pPr>
            <a:r>
              <a:rPr lang="it-IT" altLang="en-US" sz="3200" dirty="0" err="1">
                <a:solidFill>
                  <a:schemeClr val="tx2"/>
                </a:solidFill>
                <a:ea typeface="SimSun" panose="02010600030101010101" pitchFamily="2" charset="-122"/>
              </a:rPr>
              <a:t>When</a:t>
            </a:r>
            <a:r>
              <a:rPr lang="it-IT" altLang="en-US" sz="3200" dirty="0">
                <a:solidFill>
                  <a:schemeClr val="tx2"/>
                </a:solidFill>
                <a:ea typeface="SimSun" panose="02010600030101010101" pitchFamily="2" charset="-122"/>
              </a:rPr>
              <a:t>/</a:t>
            </a:r>
            <a:r>
              <a:rPr lang="it-IT" altLang="en-US" sz="3200" dirty="0" err="1">
                <a:solidFill>
                  <a:schemeClr val="tx2"/>
                </a:solidFill>
                <a:ea typeface="SimSun" panose="02010600030101010101" pitchFamily="2" charset="-122"/>
              </a:rPr>
              <a:t>Where</a:t>
            </a:r>
            <a:r>
              <a:rPr lang="it-IT" altLang="en-US" sz="3200" dirty="0">
                <a:solidFill>
                  <a:schemeClr val="tx2"/>
                </a:solidFill>
                <a:ea typeface="SimSun" panose="02010600030101010101" pitchFamily="2" charset="-122"/>
              </a:rPr>
              <a:t> are </a:t>
            </a:r>
            <a:r>
              <a:rPr lang="it-IT" altLang="en-US" sz="3200" dirty="0" err="1">
                <a:solidFill>
                  <a:schemeClr val="tx2"/>
                </a:solidFill>
                <a:ea typeface="SimSun" panose="02010600030101010101" pitchFamily="2" charset="-122"/>
              </a:rPr>
              <a:t>Tasks</a:t>
            </a:r>
            <a:r>
              <a:rPr lang="it-IT" altLang="en-US" sz="3200" dirty="0">
                <a:solidFill>
                  <a:schemeClr val="tx2"/>
                </a:solidFill>
                <a:ea typeface="SimSun" panose="02010600030101010101" pitchFamily="2" charset="-122"/>
              </a:rPr>
              <a:t> Complete?</a:t>
            </a:r>
          </a:p>
        </p:txBody>
      </p:sp>
      <p:sp>
        <p:nvSpPr>
          <p:cNvPr id="67590" name="Rectangle 6"/>
          <p:cNvSpPr>
            <a:spLocks noGrp="1" noChangeArrowheads="1"/>
          </p:cNvSpPr>
          <p:nvPr>
            <p:ph type="body" idx="1"/>
          </p:nvPr>
        </p:nvSpPr>
        <p:spPr>
          <a:xfrm>
            <a:off x="190500" y="810612"/>
            <a:ext cx="11400137" cy="5995987"/>
          </a:xfrm>
        </p:spPr>
        <p:txBody>
          <a:bodyPr/>
          <a:lstStyle/>
          <a:p>
            <a:pPr eaLnBrk="1" hangingPunct="1"/>
            <a:r>
              <a:rPr lang="it-IT" altLang="en-US" dirty="0"/>
              <a:t>At thread barriers (explicit or implicit)</a:t>
            </a:r>
          </a:p>
          <a:p>
            <a:pPr lvl="1" eaLnBrk="1" hangingPunct="1"/>
            <a:r>
              <a:rPr lang="it-IT" altLang="en-US" dirty="0" err="1"/>
              <a:t>all</a:t>
            </a:r>
            <a:r>
              <a:rPr lang="it-IT" altLang="en-US" dirty="0"/>
              <a:t> tasks </a:t>
            </a:r>
            <a:r>
              <a:rPr lang="it-IT" altLang="en-US" dirty="0" err="1"/>
              <a:t>generated</a:t>
            </a:r>
            <a:r>
              <a:rPr lang="it-IT" altLang="en-US" dirty="0"/>
              <a:t> inside a </a:t>
            </a:r>
            <a:r>
              <a:rPr lang="it-IT" altLang="en-US" dirty="0" err="1"/>
              <a:t>region</a:t>
            </a:r>
            <a:r>
              <a:rPr lang="it-IT" altLang="en-US" dirty="0"/>
              <a:t> must complete </a:t>
            </a:r>
            <a:r>
              <a:rPr lang="it-IT" altLang="en-US" dirty="0" err="1"/>
              <a:t>at</a:t>
            </a:r>
            <a:r>
              <a:rPr lang="it-IT" altLang="en-US" dirty="0"/>
              <a:t> the </a:t>
            </a:r>
            <a:r>
              <a:rPr lang="it-IT" altLang="en-US" dirty="0" err="1"/>
              <a:t>next</a:t>
            </a:r>
            <a:r>
              <a:rPr lang="it-IT" altLang="en-US" dirty="0"/>
              <a:t> </a:t>
            </a:r>
            <a:r>
              <a:rPr lang="it-IT" altLang="en-US" dirty="0" err="1"/>
              <a:t>barrier</a:t>
            </a:r>
            <a:r>
              <a:rPr lang="it-IT" altLang="en-US" dirty="0"/>
              <a:t> </a:t>
            </a:r>
            <a:r>
              <a:rPr lang="it-IT" altLang="en-US" dirty="0" err="1"/>
              <a:t>encountered</a:t>
            </a:r>
            <a:r>
              <a:rPr lang="it-IT" altLang="en-US" dirty="0"/>
              <a:t> by the </a:t>
            </a:r>
            <a:r>
              <a:rPr lang="it-IT" altLang="en-US" dirty="0" err="1"/>
              <a:t>threads</a:t>
            </a:r>
            <a:r>
              <a:rPr lang="it-IT" altLang="en-US" dirty="0"/>
              <a:t> in </a:t>
            </a:r>
            <a:r>
              <a:rPr lang="it-IT" altLang="en-US" dirty="0" err="1"/>
              <a:t>that</a:t>
            </a:r>
            <a:r>
              <a:rPr lang="it-IT" altLang="en-US" dirty="0"/>
              <a:t> </a:t>
            </a:r>
            <a:r>
              <a:rPr lang="it-IT" altLang="en-US" dirty="0" err="1"/>
              <a:t>region</a:t>
            </a:r>
            <a:r>
              <a:rPr lang="it-IT" altLang="en-US" dirty="0"/>
              <a:t>.  Common </a:t>
            </a:r>
            <a:r>
              <a:rPr lang="it-IT" altLang="en-US" dirty="0" err="1"/>
              <a:t>examples</a:t>
            </a:r>
            <a:r>
              <a:rPr lang="it-IT" altLang="en-US" dirty="0"/>
              <a:t>:</a:t>
            </a:r>
          </a:p>
          <a:p>
            <a:pPr lvl="2" eaLnBrk="1" hangingPunct="1"/>
            <a:r>
              <a:rPr lang="it-IT" altLang="en-US" b="1" dirty="0" err="1"/>
              <a:t>Tasks</a:t>
            </a:r>
            <a:r>
              <a:rPr lang="it-IT" altLang="en-US" b="1" dirty="0"/>
              <a:t> </a:t>
            </a:r>
            <a:r>
              <a:rPr lang="it-IT" altLang="en-US" b="1" dirty="0" err="1"/>
              <a:t>generated</a:t>
            </a:r>
            <a:r>
              <a:rPr lang="it-IT" altLang="en-US" b="1" dirty="0"/>
              <a:t> inside a single </a:t>
            </a:r>
            <a:r>
              <a:rPr lang="it-IT" altLang="en-US" b="1" dirty="0" err="1"/>
              <a:t>construct</a:t>
            </a:r>
            <a:r>
              <a:rPr lang="it-IT" altLang="en-US" dirty="0"/>
              <a:t>:  </a:t>
            </a:r>
            <a:r>
              <a:rPr lang="it-IT" altLang="en-US" dirty="0" err="1"/>
              <a:t>all</a:t>
            </a:r>
            <a:r>
              <a:rPr lang="it-IT" altLang="en-US" dirty="0"/>
              <a:t> </a:t>
            </a:r>
            <a:r>
              <a:rPr lang="it-IT" altLang="en-US" dirty="0" err="1"/>
              <a:t>tasks</a:t>
            </a:r>
            <a:r>
              <a:rPr lang="it-IT" altLang="en-US" dirty="0"/>
              <a:t> complete </a:t>
            </a:r>
            <a:r>
              <a:rPr lang="it-IT" altLang="en-US" dirty="0" err="1"/>
              <a:t>before</a:t>
            </a:r>
            <a:r>
              <a:rPr lang="it-IT" altLang="en-US" dirty="0"/>
              <a:t> </a:t>
            </a:r>
            <a:r>
              <a:rPr lang="it-IT" altLang="en-US" dirty="0" err="1"/>
              <a:t>exiting</a:t>
            </a:r>
            <a:r>
              <a:rPr lang="it-IT" altLang="en-US" dirty="0"/>
              <a:t> the </a:t>
            </a:r>
            <a:r>
              <a:rPr lang="it-IT" altLang="en-US" dirty="0" err="1"/>
              <a:t>barrier</a:t>
            </a:r>
            <a:r>
              <a:rPr lang="it-IT" altLang="en-US" dirty="0"/>
              <a:t> on the single.</a:t>
            </a:r>
          </a:p>
          <a:p>
            <a:pPr lvl="2" eaLnBrk="1" hangingPunct="1"/>
            <a:r>
              <a:rPr lang="it-IT" altLang="en-US" b="1" dirty="0" err="1"/>
              <a:t>Tasks</a:t>
            </a:r>
            <a:r>
              <a:rPr lang="it-IT" altLang="en-US" b="1" dirty="0"/>
              <a:t> </a:t>
            </a:r>
            <a:r>
              <a:rPr lang="it-IT" altLang="en-US" b="1" dirty="0" err="1"/>
              <a:t>generated</a:t>
            </a:r>
            <a:r>
              <a:rPr lang="it-IT" altLang="en-US" b="1" dirty="0"/>
              <a:t> inside a </a:t>
            </a:r>
            <a:r>
              <a:rPr lang="it-IT" altLang="en-US" b="1" dirty="0" err="1"/>
              <a:t>parallel</a:t>
            </a:r>
            <a:r>
              <a:rPr lang="it-IT" altLang="en-US" b="1" dirty="0"/>
              <a:t> </a:t>
            </a:r>
            <a:r>
              <a:rPr lang="it-IT" altLang="en-US" b="1" dirty="0" err="1"/>
              <a:t>region</a:t>
            </a:r>
            <a:r>
              <a:rPr lang="it-IT" altLang="en-US" dirty="0"/>
              <a:t>: </a:t>
            </a:r>
            <a:r>
              <a:rPr lang="it-IT" altLang="en-US" dirty="0" err="1"/>
              <a:t>all</a:t>
            </a:r>
            <a:r>
              <a:rPr lang="it-IT" altLang="en-US" dirty="0"/>
              <a:t> </a:t>
            </a:r>
            <a:r>
              <a:rPr lang="it-IT" altLang="en-US" dirty="0" err="1"/>
              <a:t>tasks</a:t>
            </a:r>
            <a:r>
              <a:rPr lang="it-IT" altLang="en-US" dirty="0"/>
              <a:t> complete </a:t>
            </a:r>
            <a:r>
              <a:rPr lang="it-IT" altLang="en-US" dirty="0" err="1"/>
              <a:t>before</a:t>
            </a:r>
            <a:r>
              <a:rPr lang="it-IT" altLang="en-US" dirty="0"/>
              <a:t> </a:t>
            </a:r>
            <a:r>
              <a:rPr lang="it-IT" altLang="en-US" dirty="0" err="1"/>
              <a:t>exiting</a:t>
            </a:r>
            <a:r>
              <a:rPr lang="it-IT" altLang="en-US" dirty="0"/>
              <a:t> the </a:t>
            </a:r>
            <a:r>
              <a:rPr lang="it-IT" altLang="en-US" dirty="0" err="1"/>
              <a:t>barrier</a:t>
            </a:r>
            <a:r>
              <a:rPr lang="it-IT" altLang="en-US" dirty="0"/>
              <a:t> </a:t>
            </a:r>
            <a:r>
              <a:rPr lang="it-IT" altLang="en-US" dirty="0" err="1"/>
              <a:t>at</a:t>
            </a:r>
            <a:r>
              <a:rPr lang="it-IT" altLang="en-US" dirty="0"/>
              <a:t> the end of the </a:t>
            </a:r>
            <a:r>
              <a:rPr lang="it-IT" altLang="en-US" dirty="0" err="1"/>
              <a:t>parallel</a:t>
            </a:r>
            <a:r>
              <a:rPr lang="it-IT" altLang="en-US" dirty="0"/>
              <a:t> </a:t>
            </a:r>
            <a:r>
              <a:rPr lang="it-IT" altLang="en-US" dirty="0" err="1"/>
              <a:t>region</a:t>
            </a:r>
            <a:r>
              <a:rPr lang="it-IT" altLang="en-US" dirty="0"/>
              <a:t>.   </a:t>
            </a:r>
          </a:p>
          <a:p>
            <a:pPr lvl="5"/>
            <a:endParaRPr lang="it-IT" altLang="en-US" dirty="0"/>
          </a:p>
          <a:p>
            <a:pPr eaLnBrk="1" hangingPunct="1"/>
            <a:r>
              <a:rPr lang="it-IT" altLang="en-US" dirty="0"/>
              <a:t>At taskwait directive</a:t>
            </a:r>
          </a:p>
          <a:p>
            <a:pPr lvl="1" eaLnBrk="1" hangingPunct="1"/>
            <a:r>
              <a:rPr lang="it-IT" altLang="en-US" dirty="0"/>
              <a:t>i.e. Wait until all tasks defined in the current task have completed.  </a:t>
            </a:r>
          </a:p>
          <a:p>
            <a:pPr marL="690562" lvl="2" indent="0" eaLnBrk="1" hangingPunct="1">
              <a:buNone/>
            </a:pPr>
            <a:r>
              <a:rPr lang="it-IT" altLang="en-US" dirty="0"/>
              <a:t> </a:t>
            </a:r>
            <a:r>
              <a:rPr lang="it-IT" altLang="en-US" b="1" dirty="0">
                <a:latin typeface="Courier New" panose="02070309020205020404" pitchFamily="49" charset="0"/>
              </a:rPr>
              <a:t>#pragma </a:t>
            </a:r>
            <a:r>
              <a:rPr lang="it-IT" altLang="en-US" b="1" dirty="0" err="1">
                <a:latin typeface="Courier New" panose="02070309020205020404" pitchFamily="49" charset="0"/>
              </a:rPr>
              <a:t>omp</a:t>
            </a:r>
            <a:r>
              <a:rPr lang="it-IT" altLang="en-US" b="1" dirty="0">
                <a:latin typeface="Courier New" panose="02070309020205020404" pitchFamily="49" charset="0"/>
              </a:rPr>
              <a:t> </a:t>
            </a:r>
            <a:r>
              <a:rPr lang="it-IT" altLang="en-US" b="1" dirty="0" err="1">
                <a:latin typeface="Courier New" panose="02070309020205020404" pitchFamily="49" charset="0"/>
              </a:rPr>
              <a:t>taskwait</a:t>
            </a:r>
            <a:endParaRPr lang="it-IT" altLang="en-US" dirty="0"/>
          </a:p>
          <a:p>
            <a:pPr lvl="1" eaLnBrk="1" hangingPunct="1"/>
            <a:r>
              <a:rPr lang="it-IT" altLang="en-US" dirty="0"/>
              <a:t>Note: applies only to tasks generated in the current task, not to “</a:t>
            </a:r>
            <a:r>
              <a:rPr lang="it-IT" altLang="ja-JP" dirty="0"/>
              <a:t>descendants</a:t>
            </a:r>
            <a:r>
              <a:rPr lang="it-IT" altLang="en-US" dirty="0"/>
              <a:t>”</a:t>
            </a:r>
            <a:r>
              <a:rPr lang="it-IT" altLang="ja-JP" dirty="0"/>
              <a:t> .</a:t>
            </a:r>
          </a:p>
        </p:txBody>
      </p:sp>
      <p:sp>
        <p:nvSpPr>
          <p:cNvPr id="5" name="Slide Number Placeholder 3">
            <a:extLst>
              <a:ext uri="{FF2B5EF4-FFF2-40B4-BE49-F238E27FC236}">
                <a16:creationId xmlns:a16="http://schemas.microsoft.com/office/drawing/2014/main" id="{D4BC672B-2C39-0045-A26E-39D0B98D0595}"/>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94</a:t>
            </a:fld>
            <a:endParaRPr lang="en-US" altLang="zh-CN" dirty="0"/>
          </a:p>
        </p:txBody>
      </p:sp>
    </p:spTree>
    <p:extLst>
      <p:ext uri="{BB962C8B-B14F-4D97-AF65-F5344CB8AC3E}">
        <p14:creationId xmlns:p14="http://schemas.microsoft.com/office/powerpoint/2010/main" val="20385900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727CB879-44D3-4B18-840A-206A74CC0E87}" type="slidenum">
              <a:rPr lang="en-US" altLang="en-US" sz="1400" b="0">
                <a:solidFill>
                  <a:schemeClr val="bg1"/>
                </a:solidFill>
              </a:rPr>
              <a:pPr/>
              <a:t>95</a:t>
            </a:fld>
            <a:endParaRPr lang="en-US" altLang="en-US" sz="1400" b="0">
              <a:solidFill>
                <a:schemeClr val="bg1"/>
              </a:solidFill>
            </a:endParaRPr>
          </a:p>
        </p:txBody>
      </p:sp>
      <p:sp>
        <p:nvSpPr>
          <p:cNvPr id="24579" name="Rectangle 3"/>
          <p:cNvSpPr>
            <a:spLocks noChangeArrowheads="1"/>
          </p:cNvSpPr>
          <p:nvPr/>
        </p:nvSpPr>
        <p:spPr bwMode="auto">
          <a:xfrm>
            <a:off x="1847850" y="1052513"/>
            <a:ext cx="8064500" cy="489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a:t>
            </a:r>
            <a:r>
              <a:rPr lang="en-US" altLang="en-US" dirty="0">
                <a:solidFill>
                  <a:srgbClr val="C00000"/>
                </a:solidFill>
                <a:latin typeface="Courier New" panose="02070309020205020404" pitchFamily="49" charset="0"/>
                <a:ea typeface="SimSun" panose="02010600030101010101" pitchFamily="2" charset="-122"/>
              </a:rPr>
              <a:t>#pragma </a:t>
            </a:r>
            <a:r>
              <a:rPr lang="en-US" altLang="en-US" dirty="0" err="1">
                <a:solidFill>
                  <a:srgbClr val="C00000"/>
                </a:solidFill>
                <a:latin typeface="Courier New" panose="02070309020205020404" pitchFamily="49" charset="0"/>
                <a:ea typeface="SimSun" panose="02010600030101010101" pitchFamily="2" charset="-122"/>
              </a:rPr>
              <a:t>omp</a:t>
            </a:r>
            <a:r>
              <a:rPr lang="en-US" altLang="en-US" dirty="0">
                <a:solidFill>
                  <a:srgbClr val="C00000"/>
                </a:solidFill>
                <a:latin typeface="Courier New" panose="02070309020205020404" pitchFamily="49" charset="0"/>
                <a:ea typeface="SimSun" panose="02010600030101010101" pitchFamily="2" charset="-122"/>
              </a:rPr>
              <a:t> </a:t>
            </a:r>
            <a:r>
              <a:rPr lang="en-US" altLang="en-US" dirty="0" err="1">
                <a:solidFill>
                  <a:srgbClr val="C00000"/>
                </a:solidFill>
                <a:latin typeface="Courier New" panose="02070309020205020404" pitchFamily="49" charset="0"/>
                <a:ea typeface="SimSun" panose="02010600030101010101" pitchFamily="2" charset="-122"/>
              </a:rPr>
              <a:t>taskwait</a:t>
            </a:r>
            <a:endParaRPr lang="en-US" altLang="en-US" dirty="0">
              <a:solidFill>
                <a:srgbClr val="C00000"/>
              </a:solidFill>
              <a:latin typeface="Courier New" panose="02070309020205020404" pitchFamily="49" charset="0"/>
              <a:ea typeface="SimSun" panose="02010600030101010101" pitchFamily="2" charset="-122"/>
            </a:endParaRP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a:t>
            </a:r>
          </a:p>
        </p:txBody>
      </p:sp>
      <p:sp>
        <p:nvSpPr>
          <p:cNvPr id="16" name="Text Box 4"/>
          <p:cNvSpPr txBox="1">
            <a:spLocks noChangeArrowheads="1"/>
          </p:cNvSpPr>
          <p:nvPr/>
        </p:nvSpPr>
        <p:spPr bwMode="auto">
          <a:xfrm>
            <a:off x="7464426" y="2530148"/>
            <a:ext cx="2879725" cy="1938992"/>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err="1">
                <a:latin typeface="Courier New" panose="02070309020205020404" pitchFamily="49" charset="0"/>
                <a:ea typeface="SimSun" panose="02010600030101010101" pitchFamily="2" charset="-122"/>
              </a:rPr>
              <a:t>fred</a:t>
            </a:r>
            <a:r>
              <a:rPr lang="en-US" altLang="en-US" sz="2000" dirty="0">
                <a:latin typeface="Courier New" panose="02070309020205020404" pitchFamily="49" charset="0"/>
                <a:ea typeface="SimSun" panose="02010600030101010101" pitchFamily="2" charset="-122"/>
              </a:rPr>
              <a:t>() </a:t>
            </a:r>
            <a:r>
              <a:rPr lang="en-US" altLang="en-US" sz="2000" b="0" dirty="0">
                <a:ea typeface="SimSun" panose="02010600030101010101" pitchFamily="2" charset="-122"/>
              </a:rPr>
              <a:t>and </a:t>
            </a:r>
            <a:r>
              <a:rPr lang="en-US" altLang="en-US" sz="2000" dirty="0">
                <a:latin typeface="Courier New" panose="02070309020205020404" pitchFamily="49" charset="0"/>
                <a:ea typeface="SimSun" panose="02010600030101010101" pitchFamily="2" charset="-122"/>
              </a:rPr>
              <a:t>daisy()</a:t>
            </a:r>
            <a:r>
              <a:rPr lang="en-US" altLang="en-US" sz="2000" b="0" dirty="0">
                <a:ea typeface="SimSun" panose="02010600030101010101" pitchFamily="2" charset="-122"/>
              </a:rPr>
              <a:t> must complete before </a:t>
            </a:r>
            <a:r>
              <a:rPr lang="en-US" altLang="en-US" sz="2000" dirty="0" err="1">
                <a:latin typeface="Courier New" panose="02070309020205020404" pitchFamily="49" charset="0"/>
                <a:ea typeface="SimSun" panose="02010600030101010101" pitchFamily="2" charset="-122"/>
              </a:rPr>
              <a:t>billy</a:t>
            </a:r>
            <a:r>
              <a:rPr lang="en-US" altLang="en-US" sz="2000" dirty="0">
                <a:latin typeface="Courier New" panose="02070309020205020404" pitchFamily="49" charset="0"/>
                <a:ea typeface="SimSun" panose="02010600030101010101" pitchFamily="2" charset="-122"/>
              </a:rPr>
              <a:t>()</a:t>
            </a:r>
            <a:r>
              <a:rPr lang="en-US" altLang="en-US" sz="2000" b="0" dirty="0">
                <a:ea typeface="SimSun" panose="02010600030101010101" pitchFamily="2" charset="-122"/>
              </a:rPr>
              <a:t> starts, but this does not include tasks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a:t>
            </a:r>
          </a:p>
        </p:txBody>
      </p:sp>
      <p:cxnSp>
        <p:nvCxnSpPr>
          <p:cNvPr id="23" name="Straight Arrow Connector 22"/>
          <p:cNvCxnSpPr>
            <a:cxnSpLocks noChangeShapeType="1"/>
            <a:stCxn id="16" idx="1"/>
          </p:cNvCxnSpPr>
          <p:nvPr/>
        </p:nvCxnSpPr>
        <p:spPr bwMode="auto">
          <a:xfrm flipH="1">
            <a:off x="5880101" y="3499644"/>
            <a:ext cx="1584324" cy="792956"/>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 Box 4">
            <a:extLst>
              <a:ext uri="{FF2B5EF4-FFF2-40B4-BE49-F238E27FC236}">
                <a16:creationId xmlns:a16="http://schemas.microsoft.com/office/drawing/2014/main" id="{FEB151E0-1063-B240-AA1E-8C8CF7843287}"/>
              </a:ext>
            </a:extLst>
          </p:cNvPr>
          <p:cNvSpPr txBox="1">
            <a:spLocks noChangeArrowheads="1"/>
          </p:cNvSpPr>
          <p:nvPr/>
        </p:nvSpPr>
        <p:spPr bwMode="auto">
          <a:xfrm>
            <a:off x="5528628" y="5399098"/>
            <a:ext cx="4599622" cy="1015663"/>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a:latin typeface="Courier New" panose="02070309020205020404" pitchFamily="49" charset="0"/>
                <a:ea typeface="SimSun" panose="02010600030101010101" pitchFamily="2" charset="-122"/>
              </a:rPr>
              <a:t>All tasks </a:t>
            </a:r>
            <a:r>
              <a:rPr lang="en-US" altLang="en-US" sz="2000" b="0" dirty="0">
                <a:ea typeface="SimSun" panose="02010600030101010101" pitchFamily="2" charset="-122"/>
              </a:rPr>
              <a:t>including those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 </a:t>
            </a:r>
            <a:r>
              <a:rPr lang="en-US" altLang="en-US" sz="2000" b="0" dirty="0">
                <a:ea typeface="SimSun" panose="02010600030101010101" pitchFamily="2" charset="-122"/>
              </a:rPr>
              <a:t>must complete before exiting this barrier</a:t>
            </a:r>
          </a:p>
        </p:txBody>
      </p:sp>
      <p:cxnSp>
        <p:nvCxnSpPr>
          <p:cNvPr id="10" name="Straight Arrow Connector 9">
            <a:extLst>
              <a:ext uri="{FF2B5EF4-FFF2-40B4-BE49-F238E27FC236}">
                <a16:creationId xmlns:a16="http://schemas.microsoft.com/office/drawing/2014/main" id="{AF837D57-E62D-6E48-A832-DCF75D28A58F}"/>
              </a:ext>
            </a:extLst>
          </p:cNvPr>
          <p:cNvCxnSpPr>
            <a:cxnSpLocks noChangeShapeType="1"/>
            <a:stCxn id="9" idx="1"/>
          </p:cNvCxnSpPr>
          <p:nvPr/>
        </p:nvCxnSpPr>
        <p:spPr bwMode="auto">
          <a:xfrm flipH="1" flipV="1">
            <a:off x="2726268" y="5399097"/>
            <a:ext cx="2802361" cy="507832"/>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Slide Number Placeholder 3">
            <a:extLst>
              <a:ext uri="{FF2B5EF4-FFF2-40B4-BE49-F238E27FC236}">
                <a16:creationId xmlns:a16="http://schemas.microsoft.com/office/drawing/2014/main" id="{F8A3EEF3-B840-9A4C-8354-879AC9EC5974}"/>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95</a:t>
            </a:fld>
            <a:endParaRPr lang="en-US" altLang="zh-CN" dirty="0"/>
          </a:p>
        </p:txBody>
      </p:sp>
    </p:spTree>
    <p:extLst>
      <p:ext uri="{BB962C8B-B14F-4D97-AF65-F5344CB8AC3E}">
        <p14:creationId xmlns:p14="http://schemas.microsoft.com/office/powerpoint/2010/main" val="79616292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9"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Example</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727CB879-44D3-4B18-840A-206A74CC0E87}" type="slidenum">
              <a:rPr lang="en-US" altLang="en-US" sz="1400" b="0">
                <a:solidFill>
                  <a:schemeClr val="bg1"/>
                </a:solidFill>
              </a:rPr>
              <a:pPr/>
              <a:t>96</a:t>
            </a:fld>
            <a:endParaRPr lang="en-US" altLang="en-US" sz="1400" b="0">
              <a:solidFill>
                <a:schemeClr val="bg1"/>
              </a:solidFill>
            </a:endParaRPr>
          </a:p>
        </p:txBody>
      </p:sp>
      <p:sp>
        <p:nvSpPr>
          <p:cNvPr id="24579" name="Rectangle 3"/>
          <p:cNvSpPr>
            <a:spLocks noChangeArrowheads="1"/>
          </p:cNvSpPr>
          <p:nvPr/>
        </p:nvSpPr>
        <p:spPr bwMode="auto">
          <a:xfrm>
            <a:off x="1847850" y="1052513"/>
            <a:ext cx="8064500" cy="489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dirty="0">
                <a:latin typeface="Courier New" panose="02070309020205020404" pitchFamily="49" charset="0"/>
                <a:ea typeface="SimSun" panose="02010600030101010101" pitchFamily="2" charset="-122"/>
              </a:rPr>
              <a:t>#pragma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parallel</a:t>
            </a:r>
          </a:p>
          <a:p>
            <a:pPr algn="l" eaLnBrk="1" hangingPunct="1"/>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single </a:t>
            </a:r>
            <a:r>
              <a:rPr lang="en-US" altLang="en-US" dirty="0" err="1">
                <a:solidFill>
                  <a:srgbClr val="C00000"/>
                </a:solidFill>
                <a:latin typeface="Courier New" panose="02070309020205020404" pitchFamily="49" charset="0"/>
                <a:ea typeface="SimSun" panose="02010600030101010101" pitchFamily="2" charset="-122"/>
              </a:rPr>
              <a:t>nowait</a:t>
            </a:r>
            <a:r>
              <a:rPr lang="en-US" altLang="en-US" dirty="0">
                <a:solidFill>
                  <a:srgbClr val="C00000"/>
                </a:solidFill>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fred</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daisy(); </a:t>
            </a: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taskwait</a:t>
            </a:r>
            <a:endParaRPr lang="en-US" altLang="en-US" dirty="0">
              <a:latin typeface="Courier New" panose="02070309020205020404" pitchFamily="49" charset="0"/>
              <a:ea typeface="SimSun" panose="02010600030101010101" pitchFamily="2" charset="-122"/>
            </a:endParaRPr>
          </a:p>
          <a:p>
            <a:pPr algn="l" eaLnBrk="1" hangingPunct="1"/>
            <a:r>
              <a:rPr lang="en-US" altLang="en-US" dirty="0">
                <a:latin typeface="Courier New" panose="02070309020205020404" pitchFamily="49" charset="0"/>
                <a:ea typeface="SimSun" panose="02010600030101010101" pitchFamily="2" charset="-122"/>
              </a:rPr>
              <a:t>		#pragma </a:t>
            </a:r>
            <a:r>
              <a:rPr lang="en-US" altLang="en-US" dirty="0" err="1">
                <a:latin typeface="Courier New" panose="02070309020205020404" pitchFamily="49" charset="0"/>
                <a:ea typeface="SimSun" panose="02010600030101010101" pitchFamily="2" charset="-122"/>
              </a:rPr>
              <a:t>omp</a:t>
            </a:r>
            <a:r>
              <a:rPr lang="en-US" altLang="en-US" dirty="0">
                <a:latin typeface="Courier New" panose="02070309020205020404" pitchFamily="49" charset="0"/>
                <a:ea typeface="SimSun" panose="02010600030101010101" pitchFamily="2" charset="-122"/>
              </a:rPr>
              <a:t> task</a:t>
            </a:r>
          </a:p>
          <a:p>
            <a:pPr algn="l" eaLnBrk="1" hangingPunct="1"/>
            <a:r>
              <a:rPr lang="en-US" altLang="en-US" dirty="0">
                <a:latin typeface="Courier New" panose="02070309020205020404" pitchFamily="49" charset="0"/>
                <a:ea typeface="SimSun" panose="02010600030101010101" pitchFamily="2" charset="-122"/>
              </a:rPr>
              <a:t>		   </a:t>
            </a:r>
            <a:r>
              <a:rPr lang="en-US" altLang="en-US" dirty="0" err="1">
                <a:latin typeface="Courier New" panose="02070309020205020404" pitchFamily="49" charset="0"/>
                <a:ea typeface="SimSun" panose="02010600030101010101" pitchFamily="2" charset="-122"/>
              </a:rPr>
              <a:t>billy</a:t>
            </a:r>
            <a:r>
              <a:rPr lang="en-US" altLang="en-US" dirty="0">
                <a:latin typeface="Courier New" panose="02070309020205020404" pitchFamily="49" charset="0"/>
                <a:ea typeface="SimSun" panose="02010600030101010101" pitchFamily="2" charset="-122"/>
              </a:rPr>
              <a:t>(); </a:t>
            </a:r>
          </a:p>
          <a:p>
            <a:pPr algn="l" eaLnBrk="1" hangingPunct="1"/>
            <a:r>
              <a:rPr lang="en-US" altLang="en-US" dirty="0">
                <a:latin typeface="Courier New" panose="02070309020205020404" pitchFamily="49" charset="0"/>
                <a:ea typeface="SimSun" panose="02010600030101010101" pitchFamily="2" charset="-122"/>
              </a:rPr>
              <a:t>   } </a:t>
            </a:r>
          </a:p>
          <a:p>
            <a:pPr algn="l" eaLnBrk="1" hangingPunct="1"/>
            <a:r>
              <a:rPr lang="en-US" altLang="en-US" dirty="0">
                <a:solidFill>
                  <a:srgbClr val="C00000"/>
                </a:solidFill>
                <a:latin typeface="Courier New" panose="02070309020205020404" pitchFamily="49" charset="0"/>
                <a:ea typeface="SimSun" panose="02010600030101010101" pitchFamily="2" charset="-122"/>
              </a:rPr>
              <a:t>}</a:t>
            </a:r>
          </a:p>
        </p:txBody>
      </p:sp>
      <p:sp>
        <p:nvSpPr>
          <p:cNvPr id="16" name="Text Box 4"/>
          <p:cNvSpPr txBox="1">
            <a:spLocks noChangeArrowheads="1"/>
          </p:cNvSpPr>
          <p:nvPr/>
        </p:nvSpPr>
        <p:spPr bwMode="auto">
          <a:xfrm>
            <a:off x="6994525" y="2544435"/>
            <a:ext cx="3384550" cy="1938992"/>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b="0" dirty="0">
                <a:ea typeface="SimSun" panose="02010600030101010101" pitchFamily="2" charset="-122"/>
              </a:rPr>
              <a:t>The barrier at the end of the single is expensive and not needed since you get the barrier at the end of the parallel region.   So use </a:t>
            </a:r>
            <a:r>
              <a:rPr lang="en-US" altLang="en-US" sz="2000" b="0" dirty="0" err="1">
                <a:ea typeface="SimSun" panose="02010600030101010101" pitchFamily="2" charset="-122"/>
              </a:rPr>
              <a:t>nowait</a:t>
            </a:r>
            <a:r>
              <a:rPr lang="en-US" altLang="en-US" sz="2000" b="0" dirty="0">
                <a:ea typeface="SimSun" panose="02010600030101010101" pitchFamily="2" charset="-122"/>
              </a:rPr>
              <a:t> to turn it off.</a:t>
            </a:r>
            <a:endParaRPr lang="en-US" altLang="en-US" sz="2000" dirty="0">
              <a:ea typeface="SimSun" panose="02010600030101010101" pitchFamily="2" charset="-122"/>
            </a:endParaRPr>
          </a:p>
        </p:txBody>
      </p:sp>
      <p:cxnSp>
        <p:nvCxnSpPr>
          <p:cNvPr id="23" name="Straight Arrow Connector 22"/>
          <p:cNvCxnSpPr>
            <a:cxnSpLocks noChangeShapeType="1"/>
            <a:stCxn id="16" idx="0"/>
          </p:cNvCxnSpPr>
          <p:nvPr/>
        </p:nvCxnSpPr>
        <p:spPr bwMode="auto">
          <a:xfrm flipH="1" flipV="1">
            <a:off x="7162800" y="2150533"/>
            <a:ext cx="1524000" cy="393902"/>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 Box 4">
            <a:extLst>
              <a:ext uri="{FF2B5EF4-FFF2-40B4-BE49-F238E27FC236}">
                <a16:creationId xmlns:a16="http://schemas.microsoft.com/office/drawing/2014/main" id="{FEB151E0-1063-B240-AA1E-8C8CF7843287}"/>
              </a:ext>
            </a:extLst>
          </p:cNvPr>
          <p:cNvSpPr txBox="1">
            <a:spLocks noChangeArrowheads="1"/>
          </p:cNvSpPr>
          <p:nvPr/>
        </p:nvSpPr>
        <p:spPr bwMode="auto">
          <a:xfrm>
            <a:off x="5528628" y="5399098"/>
            <a:ext cx="4599622" cy="1015663"/>
          </a:xfrm>
          <a:prstGeom prst="rect">
            <a:avLst/>
          </a:prstGeom>
          <a:noFill/>
          <a:ln w="9525">
            <a:solidFill>
              <a:schemeClr val="bg2"/>
            </a:solidFill>
            <a:miter lim="800000"/>
            <a:headEnd/>
            <a:tailEnd/>
          </a:ln>
          <a:extLst>
            <a:ext uri="{909E8E84-426E-40dd-AFC4-6F175D3DCCD1}">
              <a14:hiddenFill xmlns="" xmlns:a14="http://schemas.microsoft.com/office/drawing/2010/main">
                <a:solidFill>
                  <a:schemeClr val="tx1"/>
                </a:solidFill>
              </a14:hiddenFill>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000" dirty="0">
                <a:latin typeface="Courier New" panose="02070309020205020404" pitchFamily="49" charset="0"/>
                <a:ea typeface="SimSun" panose="02010600030101010101" pitchFamily="2" charset="-122"/>
              </a:rPr>
              <a:t>All tasks </a:t>
            </a:r>
            <a:r>
              <a:rPr lang="en-US" altLang="en-US" sz="2000" b="0" dirty="0">
                <a:ea typeface="SimSun" panose="02010600030101010101" pitchFamily="2" charset="-122"/>
              </a:rPr>
              <a:t>including those created inside </a:t>
            </a:r>
            <a:r>
              <a:rPr lang="en-US" altLang="en-US" sz="2000" dirty="0" err="1">
                <a:ea typeface="SimSun" panose="02010600030101010101" pitchFamily="2" charset="-122"/>
              </a:rPr>
              <a:t>fred</a:t>
            </a:r>
            <a:r>
              <a:rPr lang="en-US" altLang="en-US" sz="2000" dirty="0">
                <a:ea typeface="SimSun" panose="02010600030101010101" pitchFamily="2" charset="-122"/>
              </a:rPr>
              <a:t>() </a:t>
            </a:r>
            <a:r>
              <a:rPr lang="en-US" altLang="en-US" sz="2000" b="0" dirty="0">
                <a:ea typeface="SimSun" panose="02010600030101010101" pitchFamily="2" charset="-122"/>
              </a:rPr>
              <a:t>and </a:t>
            </a:r>
            <a:r>
              <a:rPr lang="en-US" altLang="en-US" sz="2000" dirty="0">
                <a:ea typeface="SimSun" panose="02010600030101010101" pitchFamily="2" charset="-122"/>
              </a:rPr>
              <a:t>daisy() </a:t>
            </a:r>
            <a:r>
              <a:rPr lang="en-US" altLang="en-US" sz="2000" b="0" dirty="0">
                <a:ea typeface="SimSun" panose="02010600030101010101" pitchFamily="2" charset="-122"/>
              </a:rPr>
              <a:t>must complete before exiting this barrier</a:t>
            </a:r>
          </a:p>
        </p:txBody>
      </p:sp>
      <p:cxnSp>
        <p:nvCxnSpPr>
          <p:cNvPr id="10" name="Straight Arrow Connector 9">
            <a:extLst>
              <a:ext uri="{FF2B5EF4-FFF2-40B4-BE49-F238E27FC236}">
                <a16:creationId xmlns:a16="http://schemas.microsoft.com/office/drawing/2014/main" id="{AF837D57-E62D-6E48-A832-DCF75D28A58F}"/>
              </a:ext>
            </a:extLst>
          </p:cNvPr>
          <p:cNvCxnSpPr>
            <a:cxnSpLocks noChangeShapeType="1"/>
            <a:stCxn id="9" idx="1"/>
          </p:cNvCxnSpPr>
          <p:nvPr/>
        </p:nvCxnSpPr>
        <p:spPr bwMode="auto">
          <a:xfrm flipH="1" flipV="1">
            <a:off x="2279650" y="5672667"/>
            <a:ext cx="3248978" cy="234262"/>
          </a:xfrm>
          <a:prstGeom prst="straightConnector1">
            <a:avLst/>
          </a:prstGeom>
          <a:noFill/>
          <a:ln w="9525">
            <a:solidFill>
              <a:schemeClr val="hlink"/>
            </a:solidFill>
            <a:round/>
            <a:headEn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Slide Number Placeholder 3">
            <a:extLst>
              <a:ext uri="{FF2B5EF4-FFF2-40B4-BE49-F238E27FC236}">
                <a16:creationId xmlns:a16="http://schemas.microsoft.com/office/drawing/2014/main" id="{62535E32-FAD3-BE49-9DAD-ED45E5FA0950}"/>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96</a:t>
            </a:fld>
            <a:endParaRPr lang="en-US" altLang="zh-CN" dirty="0"/>
          </a:p>
        </p:txBody>
      </p:sp>
    </p:spTree>
    <p:extLst>
      <p:ext uri="{BB962C8B-B14F-4D97-AF65-F5344CB8AC3E}">
        <p14:creationId xmlns:p14="http://schemas.microsoft.com/office/powerpoint/2010/main" val="27056429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9"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228600" y="106336"/>
            <a:ext cx="8237538" cy="523875"/>
          </a:xfrm>
        </p:spPr>
        <p:txBody>
          <a:bodyPr/>
          <a:lstStyle/>
          <a:p>
            <a:pPr eaLnBrk="1" hangingPunct="1">
              <a:defRPr/>
            </a:pPr>
            <a:r>
              <a:rPr lang="en-US" dirty="0"/>
              <a:t>Example: Fibonacci numbers</a:t>
            </a:r>
          </a:p>
        </p:txBody>
      </p:sp>
      <p:sp>
        <p:nvSpPr>
          <p:cNvPr id="6" name="Rectangle 9"/>
          <p:cNvSpPr txBox="1">
            <a:spLocks noChangeArrowheads="1"/>
          </p:cNvSpPr>
          <p:nvPr/>
        </p:nvSpPr>
        <p:spPr bwMode="auto">
          <a:xfrm>
            <a:off x="6311901" y="1351948"/>
            <a:ext cx="3700463" cy="217427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rtl="0" eaLnBrk="0" fontAlgn="base" hangingPunct="0">
              <a:lnSpc>
                <a:spcPct val="130000"/>
              </a:lnSpc>
              <a:spcBef>
                <a:spcPct val="20000"/>
              </a:spcBef>
              <a:spcAft>
                <a:spcPct val="0"/>
              </a:spcAft>
              <a:buSzPct val="120000"/>
              <a:buChar char="•"/>
              <a:defRPr sz="2400">
                <a:solidFill>
                  <a:srgbClr val="00114D"/>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rgbClr val="00114D"/>
                </a:solidFill>
                <a:latin typeface="+mn-lt"/>
                <a:ea typeface="+mn-ea"/>
              </a:defRPr>
            </a:lvl2pPr>
            <a:lvl3pPr marL="1143000" indent="-228600" algn="l" rtl="0" eaLnBrk="0" fontAlgn="base" hangingPunct="0">
              <a:spcBef>
                <a:spcPct val="20000"/>
              </a:spcBef>
              <a:spcAft>
                <a:spcPct val="0"/>
              </a:spcAft>
              <a:buChar char="–"/>
              <a:defRPr sz="2000">
                <a:solidFill>
                  <a:srgbClr val="00114D"/>
                </a:solidFill>
                <a:latin typeface="+mn-lt"/>
                <a:ea typeface="+mn-ea"/>
              </a:defRPr>
            </a:lvl3pPr>
            <a:lvl4pPr marL="1600200" indent="-228600" algn="l" rtl="0" eaLnBrk="0" fontAlgn="base" hangingPunct="0">
              <a:spcBef>
                <a:spcPct val="20000"/>
              </a:spcBef>
              <a:spcAft>
                <a:spcPct val="0"/>
              </a:spcAft>
              <a:buChar char="–"/>
              <a:defRPr sz="2000">
                <a:solidFill>
                  <a:srgbClr val="00114D"/>
                </a:solidFill>
                <a:latin typeface="+mn-lt"/>
                <a:ea typeface="+mn-ea"/>
              </a:defRPr>
            </a:lvl4pPr>
            <a:lvl5pPr marL="2057400" indent="-228600" algn="l" rtl="0" eaLnBrk="0" fontAlgn="base" hangingPunct="0">
              <a:spcBef>
                <a:spcPct val="20000"/>
              </a:spcBef>
              <a:spcAft>
                <a:spcPct val="0"/>
              </a:spcAft>
              <a:buChar char="–"/>
              <a:defRPr sz="2000">
                <a:solidFill>
                  <a:srgbClr val="00114D"/>
                </a:solidFill>
                <a:latin typeface="+mn-lt"/>
                <a:ea typeface="+mn-ea"/>
              </a:defRPr>
            </a:lvl5pPr>
            <a:lvl6pPr marL="2514600" indent="-228600" algn="l" rtl="0" fontAlgn="base">
              <a:spcBef>
                <a:spcPct val="20000"/>
              </a:spcBef>
              <a:spcAft>
                <a:spcPct val="0"/>
              </a:spcAft>
              <a:buChar char="–"/>
              <a:defRPr sz="2000">
                <a:solidFill>
                  <a:srgbClr val="00114D"/>
                </a:solidFill>
                <a:latin typeface="+mn-lt"/>
                <a:ea typeface="+mn-ea"/>
              </a:defRPr>
            </a:lvl6pPr>
            <a:lvl7pPr marL="2971800" indent="-228600" algn="l" rtl="0" fontAlgn="base">
              <a:spcBef>
                <a:spcPct val="20000"/>
              </a:spcBef>
              <a:spcAft>
                <a:spcPct val="0"/>
              </a:spcAft>
              <a:buChar char="–"/>
              <a:defRPr sz="2000">
                <a:solidFill>
                  <a:srgbClr val="00114D"/>
                </a:solidFill>
                <a:latin typeface="+mn-lt"/>
                <a:ea typeface="+mn-ea"/>
              </a:defRPr>
            </a:lvl7pPr>
            <a:lvl8pPr marL="3429000" indent="-228600" algn="l" rtl="0" fontAlgn="base">
              <a:spcBef>
                <a:spcPct val="20000"/>
              </a:spcBef>
              <a:spcAft>
                <a:spcPct val="0"/>
              </a:spcAft>
              <a:buChar char="–"/>
              <a:defRPr sz="2000">
                <a:solidFill>
                  <a:srgbClr val="00114D"/>
                </a:solidFill>
                <a:latin typeface="+mn-lt"/>
                <a:ea typeface="+mn-ea"/>
              </a:defRPr>
            </a:lvl8pPr>
            <a:lvl9pPr marL="3886200" indent="-228600" algn="l" rtl="0" fontAlgn="base">
              <a:spcBef>
                <a:spcPct val="20000"/>
              </a:spcBef>
              <a:spcAft>
                <a:spcPct val="0"/>
              </a:spcAft>
              <a:buChar char="–"/>
              <a:defRPr sz="2000">
                <a:solidFill>
                  <a:srgbClr val="00114D"/>
                </a:solidFill>
                <a:latin typeface="+mn-lt"/>
                <a:ea typeface="+mn-ea"/>
              </a:defRPr>
            </a:lvl9pPr>
          </a:lstStyle>
          <a:p>
            <a:pPr eaLnBrk="1" hangingPunct="1">
              <a:defRPr/>
            </a:pPr>
            <a:r>
              <a:rPr lang="en-GB" sz="2000" dirty="0" err="1">
                <a:cs typeface="+mn-cs"/>
              </a:rPr>
              <a:t>F</a:t>
            </a:r>
            <a:r>
              <a:rPr lang="en-GB" sz="2000" baseline="-25000" dirty="0" err="1">
                <a:cs typeface="+mn-cs"/>
              </a:rPr>
              <a:t>n</a:t>
            </a:r>
            <a:r>
              <a:rPr lang="en-GB" sz="2000" dirty="0">
                <a:cs typeface="+mn-cs"/>
              </a:rPr>
              <a:t> = F</a:t>
            </a:r>
            <a:r>
              <a:rPr lang="en-GB" sz="2000" baseline="-25000" dirty="0">
                <a:cs typeface="+mn-cs"/>
              </a:rPr>
              <a:t>n-1 </a:t>
            </a:r>
            <a:r>
              <a:rPr lang="en-GB" sz="2000" dirty="0">
                <a:cs typeface="+mn-cs"/>
              </a:rPr>
              <a:t>+ F</a:t>
            </a:r>
            <a:r>
              <a:rPr lang="en-GB" sz="2000" baseline="-25000" dirty="0">
                <a:cs typeface="+mn-cs"/>
              </a:rPr>
              <a:t>n-2</a:t>
            </a:r>
          </a:p>
          <a:p>
            <a:pPr eaLnBrk="1" hangingPunct="1">
              <a:defRPr/>
            </a:pPr>
            <a:r>
              <a:rPr lang="en-GB" sz="2000" dirty="0">
                <a:cs typeface="+mn-cs"/>
              </a:rPr>
              <a:t>Inefficient O(n</a:t>
            </a:r>
            <a:r>
              <a:rPr lang="en-GB" sz="2000" baseline="30000" dirty="0">
                <a:cs typeface="+mn-cs"/>
              </a:rPr>
              <a:t>2</a:t>
            </a:r>
            <a:r>
              <a:rPr lang="en-GB" sz="2000" dirty="0">
                <a:cs typeface="+mn-cs"/>
              </a:rPr>
              <a:t>) recursive implementation!</a:t>
            </a:r>
          </a:p>
        </p:txBody>
      </p:sp>
      <p:sp>
        <p:nvSpPr>
          <p:cNvPr id="2" name="TextBox 1"/>
          <p:cNvSpPr txBox="1"/>
          <p:nvPr/>
        </p:nvSpPr>
        <p:spPr>
          <a:xfrm>
            <a:off x="1933904" y="1119353"/>
            <a:ext cx="3959691" cy="5632311"/>
          </a:xfrm>
          <a:prstGeom prst="rect">
            <a:avLst/>
          </a:prstGeom>
          <a:noFill/>
        </p:spPr>
        <p:txBody>
          <a:bodyPr wrap="square" rtlCol="0">
            <a:spAutoFit/>
          </a:bodyPr>
          <a:lstStyle/>
          <a:p>
            <a:r>
              <a:rPr lang="en-US" sz="2400" dirty="0" err="1"/>
              <a:t>int</a:t>
            </a:r>
            <a:r>
              <a:rPr lang="en-US" sz="2400" dirty="0"/>
              <a:t> fib (</a:t>
            </a:r>
            <a:r>
              <a:rPr lang="en-US" sz="2400" dirty="0" err="1"/>
              <a:t>int</a:t>
            </a:r>
            <a:r>
              <a:rPr lang="en-US" sz="2400" dirty="0"/>
              <a:t> n)</a:t>
            </a:r>
          </a:p>
          <a:p>
            <a:r>
              <a:rPr lang="en-US" sz="2400" dirty="0"/>
              <a:t>{</a:t>
            </a:r>
          </a:p>
          <a:p>
            <a:r>
              <a:rPr lang="en-US" sz="2400" dirty="0"/>
              <a:t>   </a:t>
            </a:r>
            <a:r>
              <a:rPr lang="en-US" sz="2400" dirty="0" err="1"/>
              <a:t>int</a:t>
            </a:r>
            <a:r>
              <a:rPr lang="en-US" sz="2400" dirty="0"/>
              <a:t> </a:t>
            </a:r>
            <a:r>
              <a:rPr lang="en-US" sz="2400" dirty="0" err="1"/>
              <a:t>x,y</a:t>
            </a:r>
            <a:r>
              <a:rPr lang="en-US" sz="2400" dirty="0"/>
              <a:t>;</a:t>
            </a:r>
          </a:p>
          <a:p>
            <a:r>
              <a:rPr lang="en-US" sz="2400" dirty="0"/>
              <a:t>   if (n &lt; 2) return n;</a:t>
            </a:r>
          </a:p>
          <a:p>
            <a:endParaRPr lang="en-US" sz="2400" dirty="0"/>
          </a:p>
          <a:p>
            <a:r>
              <a:rPr lang="en-US" sz="2400" dirty="0"/>
              <a:t>   x = fib(n-1);</a:t>
            </a:r>
          </a:p>
          <a:p>
            <a:r>
              <a:rPr lang="en-US" sz="2400" dirty="0"/>
              <a:t>   y = fib (n-2);</a:t>
            </a:r>
          </a:p>
          <a:p>
            <a:r>
              <a:rPr lang="en-US" sz="2400" dirty="0"/>
              <a:t>   return (</a:t>
            </a:r>
            <a:r>
              <a:rPr lang="en-US" sz="2400" dirty="0" err="1"/>
              <a:t>x+y</a:t>
            </a:r>
            <a:r>
              <a:rPr lang="en-US" sz="2400" dirty="0"/>
              <a:t>);</a:t>
            </a:r>
          </a:p>
          <a:p>
            <a:r>
              <a:rPr lang="en-US" sz="2400" dirty="0"/>
              <a:t>}</a:t>
            </a:r>
          </a:p>
          <a:p>
            <a:endParaRPr lang="en-US" sz="2400" dirty="0"/>
          </a:p>
          <a:p>
            <a:r>
              <a:rPr lang="en-US" sz="2400" dirty="0" err="1"/>
              <a:t>Int</a:t>
            </a:r>
            <a:r>
              <a:rPr lang="en-US" sz="2400" dirty="0"/>
              <a:t> main()</a:t>
            </a:r>
          </a:p>
          <a:p>
            <a:r>
              <a:rPr lang="en-US" sz="2400" dirty="0"/>
              <a:t>{</a:t>
            </a:r>
          </a:p>
          <a:p>
            <a:r>
              <a:rPr lang="en-US" sz="2400" dirty="0"/>
              <a:t>   </a:t>
            </a:r>
            <a:r>
              <a:rPr lang="en-US" sz="2400" dirty="0" err="1"/>
              <a:t>int</a:t>
            </a:r>
            <a:r>
              <a:rPr lang="en-US" sz="2400" dirty="0"/>
              <a:t> NW = 5000;</a:t>
            </a:r>
          </a:p>
          <a:p>
            <a:r>
              <a:rPr lang="en-US" sz="2400" dirty="0"/>
              <a:t>   fib(NW);</a:t>
            </a:r>
          </a:p>
          <a:p>
            <a:r>
              <a:rPr lang="en-US" sz="2400" dirty="0"/>
              <a:t>}</a:t>
            </a:r>
          </a:p>
        </p:txBody>
      </p:sp>
      <p:sp>
        <p:nvSpPr>
          <p:cNvPr id="5" name="Slide Number Placeholder 3">
            <a:extLst>
              <a:ext uri="{FF2B5EF4-FFF2-40B4-BE49-F238E27FC236}">
                <a16:creationId xmlns:a16="http://schemas.microsoft.com/office/drawing/2014/main" id="{623F300B-505A-6C4B-9031-2DF1231C8FF1}"/>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97</a:t>
            </a:fld>
            <a:endParaRPr lang="en-US" altLang="zh-CN" dirty="0"/>
          </a:p>
        </p:txBody>
      </p:sp>
    </p:spTree>
    <p:custDataLst>
      <p:tags r:id="rId1"/>
    </p:custDataLst>
    <p:extLst>
      <p:ext uri="{BB962C8B-B14F-4D97-AF65-F5344CB8AC3E}">
        <p14:creationId xmlns:p14="http://schemas.microsoft.com/office/powerpoint/2010/main" val="202650052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Parallel Fibonacci</a:t>
            </a:r>
          </a:p>
        </p:txBody>
      </p:sp>
      <p:sp>
        <p:nvSpPr>
          <p:cNvPr id="4" name="Slide Number Placeholder 3"/>
          <p:cNvSpPr>
            <a:spLocks noGrp="1"/>
          </p:cNvSpPr>
          <p:nvPr>
            <p:ph type="sldNum" sz="quarter" idx="4294967295"/>
          </p:nvPr>
        </p:nvSpPr>
        <p:spPr>
          <a:xfrm>
            <a:off x="8686800" y="6591300"/>
            <a:ext cx="1885950" cy="457200"/>
          </a:xfrm>
          <a:prstGeom prst="rect">
            <a:avLst/>
          </a:prstGeom>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D37D3A42-009D-4CAF-9490-3AF93713CF24}" type="slidenum">
              <a:rPr lang="en-US" altLang="en-US" sz="1400" b="0">
                <a:solidFill>
                  <a:schemeClr val="bg1"/>
                </a:solidFill>
              </a:rPr>
              <a:pPr/>
              <a:t>98</a:t>
            </a:fld>
            <a:endParaRPr lang="en-US" altLang="en-US" sz="1400" b="0">
              <a:solidFill>
                <a:schemeClr val="bg1"/>
              </a:solidFill>
            </a:endParaRPr>
          </a:p>
        </p:txBody>
      </p:sp>
      <p:sp>
        <p:nvSpPr>
          <p:cNvPr id="6" name="Rectangle 9"/>
          <p:cNvSpPr txBox="1">
            <a:spLocks noChangeArrowheads="1"/>
          </p:cNvSpPr>
          <p:nvPr/>
        </p:nvSpPr>
        <p:spPr bwMode="auto">
          <a:xfrm>
            <a:off x="6159062" y="1063024"/>
            <a:ext cx="4413688" cy="541134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l" eaLnBrk="1" hangingPunct="1">
              <a:lnSpc>
                <a:spcPct val="130000"/>
              </a:lnSpc>
              <a:spcBef>
                <a:spcPct val="20000"/>
              </a:spcBef>
              <a:buSzPct val="120000"/>
              <a:buFontTx/>
              <a:buChar char="•"/>
            </a:pPr>
            <a:r>
              <a:rPr lang="en-GB" altLang="en-US" sz="2000" b="0" dirty="0">
                <a:solidFill>
                  <a:srgbClr val="00114D"/>
                </a:solidFill>
              </a:rPr>
              <a:t>Binary tree of tasks</a:t>
            </a:r>
          </a:p>
          <a:p>
            <a:pPr algn="l" eaLnBrk="1" hangingPunct="1">
              <a:lnSpc>
                <a:spcPct val="130000"/>
              </a:lnSpc>
              <a:spcBef>
                <a:spcPct val="20000"/>
              </a:spcBef>
              <a:buSzPct val="120000"/>
              <a:buFontTx/>
              <a:buChar char="•"/>
            </a:pPr>
            <a:r>
              <a:rPr lang="en-GB" altLang="en-US" sz="2000" b="0" dirty="0">
                <a:solidFill>
                  <a:srgbClr val="00114D"/>
                </a:solidFill>
              </a:rPr>
              <a:t>Traversed using a recursive function</a:t>
            </a:r>
          </a:p>
          <a:p>
            <a:pPr algn="l" eaLnBrk="1" hangingPunct="1">
              <a:lnSpc>
                <a:spcPct val="130000"/>
              </a:lnSpc>
              <a:spcBef>
                <a:spcPct val="20000"/>
              </a:spcBef>
              <a:buSzPct val="120000"/>
              <a:buFontTx/>
              <a:buChar char="•"/>
            </a:pPr>
            <a:r>
              <a:rPr lang="en-GB" altLang="en-US" sz="2000" b="0" dirty="0">
                <a:solidFill>
                  <a:srgbClr val="00114D"/>
                </a:solidFill>
              </a:rPr>
              <a:t>A task cannot complete until all tasks below it in the tree are complete (enforced with </a:t>
            </a:r>
            <a:r>
              <a:rPr lang="en-GB" altLang="en-US" sz="2000" b="0" dirty="0" err="1">
                <a:solidFill>
                  <a:srgbClr val="00114D"/>
                </a:solidFill>
              </a:rPr>
              <a:t>taskwait</a:t>
            </a:r>
            <a:r>
              <a:rPr lang="en-GB" altLang="en-US" sz="2000" b="0" dirty="0">
                <a:solidFill>
                  <a:srgbClr val="00114D"/>
                </a:solidFill>
              </a:rPr>
              <a:t>)</a:t>
            </a:r>
          </a:p>
          <a:p>
            <a:pPr algn="l" eaLnBrk="1" hangingPunct="1">
              <a:lnSpc>
                <a:spcPct val="130000"/>
              </a:lnSpc>
              <a:spcBef>
                <a:spcPct val="20000"/>
              </a:spcBef>
              <a:buSzPct val="120000"/>
              <a:buFontTx/>
              <a:buChar char="•"/>
            </a:pPr>
            <a:r>
              <a:rPr lang="en-GB" altLang="en-US" sz="2000" dirty="0" err="1">
                <a:solidFill>
                  <a:srgbClr val="CD120E"/>
                </a:solidFill>
                <a:latin typeface="Courier New" panose="02070309020205020404" pitchFamily="49" charset="0"/>
                <a:cs typeface="Courier New" panose="02070309020205020404" pitchFamily="49" charset="0"/>
              </a:rPr>
              <a:t>x,y</a:t>
            </a:r>
            <a:r>
              <a:rPr lang="en-GB" altLang="en-US" sz="2000" dirty="0">
                <a:solidFill>
                  <a:srgbClr val="CD120E"/>
                </a:solidFill>
                <a:latin typeface="Courier New" panose="02070309020205020404" pitchFamily="49" charset="0"/>
                <a:cs typeface="Courier New" panose="02070309020205020404" pitchFamily="49" charset="0"/>
              </a:rPr>
              <a:t> </a:t>
            </a:r>
            <a:r>
              <a:rPr lang="en-GB" altLang="en-US" sz="2000" b="0" dirty="0">
                <a:solidFill>
                  <a:srgbClr val="00114D"/>
                </a:solidFill>
              </a:rPr>
              <a:t>are local, and so by default they are  private to current task</a:t>
            </a:r>
          </a:p>
          <a:p>
            <a:pPr lvl="1" algn="l" eaLnBrk="1" hangingPunct="1">
              <a:spcBef>
                <a:spcPct val="20000"/>
              </a:spcBef>
              <a:buFontTx/>
              <a:buChar char="–"/>
            </a:pPr>
            <a:r>
              <a:rPr lang="en-GB" altLang="en-US" sz="1600" b="0" dirty="0">
                <a:solidFill>
                  <a:srgbClr val="00114D"/>
                </a:solidFill>
              </a:rPr>
              <a:t>must be shared on child tasks so they don’t create their own </a:t>
            </a:r>
            <a:r>
              <a:rPr lang="en-GB" altLang="en-US" sz="1600" b="0" dirty="0" err="1">
                <a:solidFill>
                  <a:srgbClr val="00114D"/>
                </a:solidFill>
              </a:rPr>
              <a:t>firstprivate</a:t>
            </a:r>
            <a:r>
              <a:rPr lang="en-GB" altLang="en-US" sz="1600" b="0" dirty="0">
                <a:solidFill>
                  <a:srgbClr val="00114D"/>
                </a:solidFill>
              </a:rPr>
              <a:t> copies at this level! </a:t>
            </a:r>
          </a:p>
        </p:txBody>
      </p:sp>
      <p:sp>
        <p:nvSpPr>
          <p:cNvPr id="7" name="TextBox 6"/>
          <p:cNvSpPr txBox="1"/>
          <p:nvPr/>
        </p:nvSpPr>
        <p:spPr>
          <a:xfrm>
            <a:off x="2154622" y="652328"/>
            <a:ext cx="4004440" cy="6247864"/>
          </a:xfrm>
          <a:prstGeom prst="rect">
            <a:avLst/>
          </a:prstGeom>
          <a:noFill/>
        </p:spPr>
        <p:txBody>
          <a:bodyPr wrap="square" rtlCol="0">
            <a:spAutoFit/>
          </a:bodyPr>
          <a:lstStyle/>
          <a:p>
            <a:r>
              <a:rPr lang="en-US" sz="2000" dirty="0" err="1"/>
              <a:t>int</a:t>
            </a:r>
            <a:r>
              <a:rPr lang="en-US" sz="2000" dirty="0"/>
              <a:t> fib (</a:t>
            </a:r>
            <a:r>
              <a:rPr lang="en-US" sz="2000" dirty="0" err="1"/>
              <a:t>int</a:t>
            </a:r>
            <a:r>
              <a:rPr lang="en-US" sz="2000" dirty="0"/>
              <a:t> n)</a:t>
            </a:r>
          </a:p>
          <a:p>
            <a:r>
              <a:rPr lang="en-US" sz="2000" dirty="0"/>
              <a:t>{   </a:t>
            </a:r>
            <a:r>
              <a:rPr lang="en-US" sz="2000" dirty="0" err="1"/>
              <a:t>int</a:t>
            </a:r>
            <a:r>
              <a:rPr lang="en-US" sz="2000" dirty="0"/>
              <a:t> </a:t>
            </a:r>
            <a:r>
              <a:rPr lang="en-US" sz="2000" dirty="0" err="1"/>
              <a:t>x,y</a:t>
            </a:r>
            <a:r>
              <a:rPr lang="en-US" sz="2000" dirty="0"/>
              <a:t>;</a:t>
            </a:r>
          </a:p>
          <a:p>
            <a:r>
              <a:rPr lang="en-US" sz="2000" dirty="0"/>
              <a:t>   if (n &lt; 2) return n;</a:t>
            </a:r>
          </a:p>
          <a:p>
            <a:endParaRPr lang="en-US" sz="2000" dirty="0"/>
          </a:p>
          <a:p>
            <a:r>
              <a:rPr lang="en-US" sz="2000" b="1" dirty="0">
                <a:solidFill>
                  <a:srgbClr val="C00000"/>
                </a:solidFill>
              </a:rPr>
              <a:t>#pragma </a:t>
            </a:r>
            <a:r>
              <a:rPr lang="en-US" sz="2000" b="1" dirty="0" err="1">
                <a:solidFill>
                  <a:srgbClr val="C00000"/>
                </a:solidFill>
              </a:rPr>
              <a:t>omp</a:t>
            </a:r>
            <a:r>
              <a:rPr lang="en-US" sz="2000" b="1" dirty="0">
                <a:solidFill>
                  <a:srgbClr val="C00000"/>
                </a:solidFill>
              </a:rPr>
              <a:t> task shared(x)</a:t>
            </a:r>
          </a:p>
          <a:p>
            <a:r>
              <a:rPr lang="en-US" sz="2000" dirty="0"/>
              <a:t>   x = fib(n-1);</a:t>
            </a:r>
          </a:p>
          <a:p>
            <a:r>
              <a:rPr lang="en-US" sz="2000" b="1" dirty="0">
                <a:solidFill>
                  <a:srgbClr val="C00000"/>
                </a:solidFill>
              </a:rPr>
              <a:t>#pragma </a:t>
            </a:r>
            <a:r>
              <a:rPr lang="en-US" sz="2000" b="1" dirty="0" err="1">
                <a:solidFill>
                  <a:srgbClr val="C00000"/>
                </a:solidFill>
              </a:rPr>
              <a:t>omp</a:t>
            </a:r>
            <a:r>
              <a:rPr lang="en-US" sz="2000" b="1" dirty="0">
                <a:solidFill>
                  <a:srgbClr val="C00000"/>
                </a:solidFill>
              </a:rPr>
              <a:t> task shared(y)</a:t>
            </a:r>
          </a:p>
          <a:p>
            <a:r>
              <a:rPr lang="en-US" sz="2000" dirty="0"/>
              <a:t>   y = fib (n-2);</a:t>
            </a:r>
          </a:p>
          <a:p>
            <a:r>
              <a:rPr lang="en-US" sz="2000" b="1" dirty="0">
                <a:solidFill>
                  <a:srgbClr val="C00000"/>
                </a:solidFill>
              </a:rPr>
              <a:t>#pragma </a:t>
            </a:r>
            <a:r>
              <a:rPr lang="en-US" sz="2000" b="1" dirty="0" err="1">
                <a:solidFill>
                  <a:srgbClr val="C00000"/>
                </a:solidFill>
              </a:rPr>
              <a:t>omp</a:t>
            </a:r>
            <a:r>
              <a:rPr lang="en-US" sz="2000" b="1" dirty="0">
                <a:solidFill>
                  <a:srgbClr val="C00000"/>
                </a:solidFill>
              </a:rPr>
              <a:t> </a:t>
            </a:r>
            <a:r>
              <a:rPr lang="en-US" sz="2000" b="1" dirty="0" err="1">
                <a:solidFill>
                  <a:srgbClr val="C00000"/>
                </a:solidFill>
              </a:rPr>
              <a:t>taskwait</a:t>
            </a:r>
            <a:endParaRPr lang="en-US" sz="2000" b="1" dirty="0">
              <a:solidFill>
                <a:srgbClr val="C00000"/>
              </a:solidFill>
            </a:endParaRPr>
          </a:p>
          <a:p>
            <a:r>
              <a:rPr lang="en-US" sz="2000" dirty="0"/>
              <a:t>   return (</a:t>
            </a:r>
            <a:r>
              <a:rPr lang="en-US" sz="2000" dirty="0" err="1"/>
              <a:t>x+y</a:t>
            </a:r>
            <a:r>
              <a:rPr lang="en-US" sz="2000" dirty="0"/>
              <a:t>);</a:t>
            </a:r>
          </a:p>
          <a:p>
            <a:r>
              <a:rPr lang="en-US" sz="2000" dirty="0"/>
              <a:t>}</a:t>
            </a:r>
          </a:p>
          <a:p>
            <a:endParaRPr lang="en-US" sz="2000" dirty="0"/>
          </a:p>
          <a:p>
            <a:r>
              <a:rPr lang="en-US" sz="2000" dirty="0" err="1"/>
              <a:t>Int</a:t>
            </a:r>
            <a:r>
              <a:rPr lang="en-US" sz="2000" dirty="0"/>
              <a:t> main()</a:t>
            </a:r>
          </a:p>
          <a:p>
            <a:r>
              <a:rPr lang="en-US" sz="2000" dirty="0"/>
              <a:t>{  </a:t>
            </a:r>
            <a:r>
              <a:rPr lang="en-US" sz="2000" dirty="0" err="1"/>
              <a:t>int</a:t>
            </a:r>
            <a:r>
              <a:rPr lang="en-US" sz="2000" dirty="0"/>
              <a:t> NW = 5000;</a:t>
            </a:r>
          </a:p>
          <a:p>
            <a:r>
              <a:rPr lang="en-US" sz="2000" dirty="0"/>
              <a:t>   </a:t>
            </a:r>
            <a:r>
              <a:rPr lang="en-US" sz="2000" b="1" dirty="0">
                <a:solidFill>
                  <a:srgbClr val="C00000"/>
                </a:solidFill>
              </a:rPr>
              <a:t>#pragma </a:t>
            </a:r>
            <a:r>
              <a:rPr lang="en-US" sz="2000" b="1" dirty="0" err="1">
                <a:solidFill>
                  <a:srgbClr val="C00000"/>
                </a:solidFill>
              </a:rPr>
              <a:t>omp</a:t>
            </a:r>
            <a:r>
              <a:rPr lang="en-US" sz="2000" b="1" dirty="0">
                <a:solidFill>
                  <a:srgbClr val="C00000"/>
                </a:solidFill>
              </a:rPr>
              <a:t> parallel</a:t>
            </a:r>
          </a:p>
          <a:p>
            <a:r>
              <a:rPr lang="en-US" sz="2000" dirty="0"/>
              <a:t>   { </a:t>
            </a:r>
          </a:p>
          <a:p>
            <a:r>
              <a:rPr lang="en-US" sz="2000" dirty="0"/>
              <a:t>       </a:t>
            </a:r>
            <a:r>
              <a:rPr lang="en-US" sz="2000" b="1" dirty="0">
                <a:solidFill>
                  <a:srgbClr val="C00000"/>
                </a:solidFill>
              </a:rPr>
              <a:t>#pragma </a:t>
            </a:r>
            <a:r>
              <a:rPr lang="en-US" sz="2000" b="1" dirty="0" err="1">
                <a:solidFill>
                  <a:srgbClr val="C00000"/>
                </a:solidFill>
              </a:rPr>
              <a:t>omp</a:t>
            </a:r>
            <a:r>
              <a:rPr lang="en-US" sz="2000" b="1" dirty="0">
                <a:solidFill>
                  <a:srgbClr val="C00000"/>
                </a:solidFill>
              </a:rPr>
              <a:t> single</a:t>
            </a:r>
          </a:p>
          <a:p>
            <a:r>
              <a:rPr lang="en-US" sz="2000" dirty="0"/>
              <a:t>             fib(NW);</a:t>
            </a:r>
          </a:p>
          <a:p>
            <a:r>
              <a:rPr lang="en-US" sz="2000" dirty="0"/>
              <a:t>   }</a:t>
            </a:r>
          </a:p>
          <a:p>
            <a:r>
              <a:rPr lang="en-US" sz="2000" dirty="0"/>
              <a:t>}</a:t>
            </a:r>
          </a:p>
        </p:txBody>
      </p:sp>
      <p:sp>
        <p:nvSpPr>
          <p:cNvPr id="8" name="Slide Number Placeholder 3">
            <a:extLst>
              <a:ext uri="{FF2B5EF4-FFF2-40B4-BE49-F238E27FC236}">
                <a16:creationId xmlns:a16="http://schemas.microsoft.com/office/drawing/2014/main" id="{A128F5E0-DEB0-F543-A306-EAF278859433}"/>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98</a:t>
            </a:fld>
            <a:endParaRPr lang="en-US" altLang="zh-CN" dirty="0"/>
          </a:p>
        </p:txBody>
      </p:sp>
    </p:spTree>
    <p:extLst>
      <p:ext uri="{BB962C8B-B14F-4D97-AF65-F5344CB8AC3E}">
        <p14:creationId xmlns:p14="http://schemas.microsoft.com/office/powerpoint/2010/main" val="12840392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1" name="Rectangle 3"/>
          <p:cNvSpPr>
            <a:spLocks noGrp="1" noChangeArrowheads="1"/>
          </p:cNvSpPr>
          <p:nvPr>
            <p:ph type="title"/>
          </p:nvPr>
        </p:nvSpPr>
        <p:spPr>
          <a:xfrm>
            <a:off x="228600" y="173261"/>
            <a:ext cx="7315200" cy="684273"/>
          </a:xfrm>
        </p:spPr>
        <p:txBody>
          <a:bodyPr/>
          <a:lstStyle/>
          <a:p>
            <a:r>
              <a:rPr lang="en-US" sz="3200" dirty="0"/>
              <a:t>Divide and Conquer</a:t>
            </a:r>
          </a:p>
        </p:txBody>
      </p:sp>
      <p:sp>
        <p:nvSpPr>
          <p:cNvPr id="821252" name="Rectangle 4"/>
          <p:cNvSpPr>
            <a:spLocks noGrp="1" noChangeArrowheads="1"/>
          </p:cNvSpPr>
          <p:nvPr>
            <p:ph type="body" idx="1"/>
          </p:nvPr>
        </p:nvSpPr>
        <p:spPr>
          <a:xfrm>
            <a:off x="228600" y="1073151"/>
            <a:ext cx="11753193" cy="581025"/>
          </a:xfrm>
        </p:spPr>
        <p:txBody>
          <a:bodyPr/>
          <a:lstStyle/>
          <a:p>
            <a:pPr>
              <a:lnSpc>
                <a:spcPct val="90000"/>
              </a:lnSpc>
            </a:pPr>
            <a:r>
              <a:rPr lang="en-US" dirty="0"/>
              <a:t>Split the problem into smaller sub-problems; continue until the sub-problems can be solved directly</a:t>
            </a:r>
          </a:p>
        </p:txBody>
      </p:sp>
      <p:sp>
        <p:nvSpPr>
          <p:cNvPr id="821254" name="Rectangle 6"/>
          <p:cNvSpPr>
            <a:spLocks noChangeArrowheads="1"/>
          </p:cNvSpPr>
          <p:nvPr/>
        </p:nvSpPr>
        <p:spPr bwMode="auto">
          <a:xfrm>
            <a:off x="8081398" y="2720974"/>
            <a:ext cx="3565607" cy="3063875"/>
          </a:xfrm>
          <a:prstGeom prst="rect">
            <a:avLst/>
          </a:prstGeom>
          <a:noFill/>
          <a:ln w="9525">
            <a:noFill/>
            <a:miter lim="800000"/>
            <a:headEnd/>
            <a:tailEnd/>
          </a:ln>
          <a:effectLst/>
        </p:spPr>
        <p:txBody>
          <a:bodyPr/>
          <a:lstStyle/>
          <a:p>
            <a:pPr marL="342900" indent="-342900" defTabSz="457200">
              <a:spcBef>
                <a:spcPct val="20000"/>
              </a:spcBef>
              <a:buClr>
                <a:srgbClr val="BBE0E3"/>
              </a:buClr>
              <a:buSzPct val="75000"/>
              <a:buFont typeface="Wingdings" pitchFamily="2" charset="2"/>
              <a:buChar char="n"/>
            </a:pPr>
            <a:r>
              <a:rPr lang="en-US" sz="2000" dirty="0">
                <a:latin typeface="Arial"/>
                <a:ea typeface="ＭＳ Ｐゴシック"/>
                <a:cs typeface="Arial" charset="0"/>
              </a:rPr>
              <a:t>3 Options for parallelism:</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as you split into sub-problems</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only at the leaves</a:t>
            </a:r>
          </a:p>
          <a:p>
            <a:pPr marL="742950" lvl="1" indent="-285750" defTabSz="457200">
              <a:spcBef>
                <a:spcPct val="20000"/>
              </a:spcBef>
              <a:buClr>
                <a:srgbClr val="333399"/>
              </a:buClr>
              <a:buSzPct val="80000"/>
              <a:buFont typeface="Wingdings" pitchFamily="2" charset="2"/>
              <a:buChar char="¨"/>
            </a:pPr>
            <a:r>
              <a:rPr lang="en-US" sz="2000" dirty="0">
                <a:latin typeface="Arial"/>
                <a:ea typeface="ＭＳ Ｐゴシック"/>
                <a:cs typeface="Arial" charset="0"/>
              </a:rPr>
              <a:t>Do work as you recombine</a:t>
            </a:r>
            <a:endParaRPr lang="en-US" sz="2000" dirty="0">
              <a:solidFill>
                <a:srgbClr val="000000"/>
              </a:solidFill>
              <a:latin typeface="Arial"/>
              <a:ea typeface="ＭＳ Ｐゴシック"/>
              <a:cs typeface="Arial" charset="0"/>
            </a:endParaRPr>
          </a:p>
        </p:txBody>
      </p:sp>
      <p:pic>
        <p:nvPicPr>
          <p:cNvPr id="2" name="Picture 1">
            <a:extLst>
              <a:ext uri="{FF2B5EF4-FFF2-40B4-BE49-F238E27FC236}">
                <a16:creationId xmlns:a16="http://schemas.microsoft.com/office/drawing/2014/main" id="{1704EE35-3C74-004D-9F2C-10B34CBE5701}"/>
              </a:ext>
            </a:extLst>
          </p:cNvPr>
          <p:cNvPicPr>
            <a:picLocks noChangeAspect="1"/>
          </p:cNvPicPr>
          <p:nvPr/>
        </p:nvPicPr>
        <p:blipFill>
          <a:blip r:embed="rId2"/>
          <a:stretch>
            <a:fillRect/>
          </a:stretch>
        </p:blipFill>
        <p:spPr>
          <a:xfrm>
            <a:off x="1235951" y="2102249"/>
            <a:ext cx="6103546" cy="4029381"/>
          </a:xfrm>
          <a:prstGeom prst="rect">
            <a:avLst/>
          </a:prstGeom>
        </p:spPr>
      </p:pic>
      <p:sp>
        <p:nvSpPr>
          <p:cNvPr id="6" name="Slide Number Placeholder 3">
            <a:extLst>
              <a:ext uri="{FF2B5EF4-FFF2-40B4-BE49-F238E27FC236}">
                <a16:creationId xmlns:a16="http://schemas.microsoft.com/office/drawing/2014/main" id="{CF4A15E0-E8D4-BF46-957F-AD530F628B76}"/>
              </a:ext>
            </a:extLst>
          </p:cNvPr>
          <p:cNvSpPr>
            <a:spLocks noGrp="1"/>
          </p:cNvSpPr>
          <p:nvPr>
            <p:ph type="sldNum" sz="quarter" idx="10"/>
          </p:nvPr>
        </p:nvSpPr>
        <p:spPr>
          <a:xfrm>
            <a:off x="11102009" y="6579704"/>
            <a:ext cx="1089992" cy="278296"/>
          </a:xfrm>
        </p:spPr>
        <p:txBody>
          <a:bodyPr/>
          <a:lstStyle/>
          <a:p>
            <a:pPr>
              <a:defRPr/>
            </a:pPr>
            <a:fld id="{CD28AFD2-2AA3-45B5-9C79-528A153D691A}" type="slidenum">
              <a:rPr lang="zh-CN" altLang="en-US"/>
              <a:pPr>
                <a:defRPr/>
              </a:pPr>
              <a:t>99</a:t>
            </a:fld>
            <a:endParaRPr lang="en-US" altLang="zh-CN" dirty="0"/>
          </a:p>
        </p:txBody>
      </p:sp>
    </p:spTree>
    <p:extLst>
      <p:ext uri="{BB962C8B-B14F-4D97-AF65-F5344CB8AC3E}">
        <p14:creationId xmlns:p14="http://schemas.microsoft.com/office/powerpoint/2010/main" val="207935513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PSNARRATION" val="107,-928365327,C:\BobC\_Mission\__Intel Software College\Courses\__SVN2\ProgrammingFundamentals_PF\ProgrammingWithOpenMP_PS\ProgrammingWithOpenMP.ppc"/>
</p:tagLst>
</file>

<file path=ppt/tags/tag2.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2\ProgrammingFundamentals_PF\ProgrammingWithOpenMP_PS\ProgrammingWithOpenMP.ppc"/>
</p:tagLst>
</file>

<file path=ppt/tags/tag3.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2\ProgrammingFundamentals_PF\ProgrammingWithOpenMP_PS\ProgrammingWithOpenMP.ppc"/>
</p:tagLst>
</file>

<file path=ppt/tags/tag4.xml><?xml version="1.0" encoding="utf-8"?>
<p:tagLst xmlns:a="http://schemas.openxmlformats.org/drawingml/2006/main" xmlns:r="http://schemas.openxmlformats.org/officeDocument/2006/relationships" xmlns:p="http://schemas.openxmlformats.org/presentationml/2006/main">
  <p:tag name="PPSNARRATION" val="70,-928365327,C:\BobC\_Mission\__Intel Software College\Courses\__SVN2\ProgrammingFundamentals_PF\ProgrammingWithOpenMP_PS\ProgrammingWithOpenMP.ppc"/>
</p:tagLst>
</file>

<file path=ppt/theme/theme1.xml><?xml version="1.0" encoding="utf-8"?>
<a:theme xmlns:a="http://schemas.openxmlformats.org/drawingml/2006/main" name="1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472</TotalTime>
  <Words>34520</Words>
  <Application>Microsoft Macintosh PowerPoint</Application>
  <PresentationFormat>Widescreen</PresentationFormat>
  <Paragraphs>4567</Paragraphs>
  <Slides>264</Slides>
  <Notes>183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264</vt:i4>
      </vt:variant>
    </vt:vector>
  </HeadingPairs>
  <TitlesOfParts>
    <vt:vector size="278" baseType="lpstr">
      <vt:lpstr>Arial Unicode MS</vt:lpstr>
      <vt:lpstr>Arial</vt:lpstr>
      <vt:lpstr>Calibri</vt:lpstr>
      <vt:lpstr>Courier</vt:lpstr>
      <vt:lpstr>Courier New</vt:lpstr>
      <vt:lpstr>Intel Clear</vt:lpstr>
      <vt:lpstr>Noto Sans Symbols</vt:lpstr>
      <vt:lpstr>Tahoma</vt:lpstr>
      <vt:lpstr>Times New Roman</vt:lpstr>
      <vt:lpstr>Trebuchet MS</vt:lpstr>
      <vt:lpstr>Verdana</vt:lpstr>
      <vt:lpstr>Wingdings</vt:lpstr>
      <vt:lpstr>1_IntelWhite</vt:lpstr>
      <vt:lpstr>Chart</vt:lpstr>
      <vt:lpstr>The OpenMP* Common Core: A hands-on Introduction</vt:lpstr>
      <vt:lpstr>Preliminaries: Part 1</vt:lpstr>
      <vt:lpstr>Preliminaries: Part 2</vt:lpstr>
      <vt:lpstr>NERSC/LBNL Cori (Cray XC40)  </vt:lpstr>
      <vt:lpstr>Compute Nodes (Cori KNL)</vt:lpstr>
      <vt:lpstr>Compute Nodes (Cori Haswell*)</vt:lpstr>
      <vt:lpstr>Cori Training Account and Exercises</vt:lpstr>
      <vt:lpstr>Compile and Run on Cori</vt:lpstr>
      <vt:lpstr>Outline</vt:lpstr>
      <vt:lpstr>OpenMP* Overview</vt:lpstr>
      <vt:lpstr>The Growth of Complexity in OpenMP</vt:lpstr>
      <vt:lpstr>PowerPoint Presentation</vt:lpstr>
      <vt:lpstr>OpenMP Basic Definitions: Basic Solution Stack</vt:lpstr>
      <vt:lpstr>OpenMP Basic Definitions: Basic Solution Stack</vt:lpstr>
      <vt:lpstr>OpenMP Basic Syntax</vt:lpstr>
      <vt:lpstr>Exercise, Part A: Hello World Verify that your environment works</vt:lpstr>
      <vt:lpstr>Exercise, Part B: Hello World Verify that your OpenMP environment works</vt:lpstr>
      <vt:lpstr>Solution A Multi-Threaded “Hello World” Program</vt:lpstr>
      <vt:lpstr>Outline</vt:lpstr>
      <vt:lpstr>OpenMP Execution model: </vt:lpstr>
      <vt:lpstr>Thread Creation: Parallel Regions</vt:lpstr>
      <vt:lpstr>Thread Creation: Parallel Regions Example</vt:lpstr>
      <vt:lpstr>Thread creation: How many threads did you actually get?</vt:lpstr>
      <vt:lpstr>An Interesting Problem to Play With  Numerical Integration</vt:lpstr>
      <vt:lpstr>Serial PI Program</vt:lpstr>
      <vt:lpstr>Serial PI Program</vt:lpstr>
      <vt:lpstr>Exercise: the Parallel Pi Program</vt:lpstr>
      <vt:lpstr>Hints: the Parallel Pi Program</vt:lpstr>
      <vt:lpstr>Example: A simple SPMD pi program  </vt:lpstr>
      <vt:lpstr>Results*</vt:lpstr>
      <vt:lpstr>SPMD: Single Program Mulitple Data</vt:lpstr>
      <vt:lpstr>Why Such Poor Scaling?    False Sharing</vt:lpstr>
      <vt:lpstr>Example: Eliminate false sharing by padding the sum array</vt:lpstr>
      <vt:lpstr>Results*: PI Program, Padded Accumulator</vt:lpstr>
      <vt:lpstr>Four Ways to Request a Number of Threads for a Parallel Region</vt:lpstr>
      <vt:lpstr>Outline</vt:lpstr>
      <vt:lpstr>Synchronization</vt:lpstr>
      <vt:lpstr>Synchronization: critical  </vt:lpstr>
      <vt:lpstr>Synchronization: barrier</vt:lpstr>
      <vt:lpstr>Exercise</vt:lpstr>
      <vt:lpstr>PI Program with False Sharing</vt:lpstr>
      <vt:lpstr>Example: Using a  critical section to remove impact of false sharing </vt:lpstr>
      <vt:lpstr>Results*: pi program critical section</vt:lpstr>
      <vt:lpstr>Example: Using a  critical section to remove impact of false sharing </vt:lpstr>
      <vt:lpstr>Outline</vt:lpstr>
      <vt:lpstr>The Loop Worksharing Construct</vt:lpstr>
      <vt:lpstr>Loop Worksharing Construct A motivating example</vt:lpstr>
      <vt:lpstr>Loop Worksharing Constructs:  The schedule clause</vt:lpstr>
      <vt:lpstr>Combined Parallel/Worksharing Construct</vt:lpstr>
      <vt:lpstr>Working with loops</vt:lpstr>
      <vt:lpstr>Reduction</vt:lpstr>
      <vt:lpstr>Reduction</vt:lpstr>
      <vt:lpstr>OpenMP: Reduction operands/initial-values</vt:lpstr>
      <vt:lpstr>Exercise: PI with loops</vt:lpstr>
      <vt:lpstr>Example: PI with a loop and a reduction</vt:lpstr>
      <vt:lpstr>Example: PI with a loop and a reduction</vt:lpstr>
      <vt:lpstr>Results*: PI with a loop and a reduction</vt:lpstr>
      <vt:lpstr>The nowait clause</vt:lpstr>
      <vt:lpstr>Outline</vt:lpstr>
      <vt:lpstr>Data Environment: Default storage attributes</vt:lpstr>
      <vt:lpstr>Data Sharing: Examples</vt:lpstr>
      <vt:lpstr>Data Sharing:  Changing storage attributes</vt:lpstr>
      <vt:lpstr>Data Sharing: Private clause</vt:lpstr>
      <vt:lpstr>Data Sharing: Private clause</vt:lpstr>
      <vt:lpstr>Data Sharing: Private and the original variable</vt:lpstr>
      <vt:lpstr>Firstprivate clause</vt:lpstr>
      <vt:lpstr>Data sharing:  A data environment test</vt:lpstr>
      <vt:lpstr>Data Sharing: Default clause</vt:lpstr>
      <vt:lpstr>Exercise: Mandelbrot set area</vt:lpstr>
      <vt:lpstr>The Mandelbrot Set  Area Program</vt:lpstr>
      <vt:lpstr>Outline</vt:lpstr>
      <vt:lpstr>Memory Models …</vt:lpstr>
      <vt:lpstr>Memory Models …</vt:lpstr>
      <vt:lpstr>OpenMP and Relaxed Consistency</vt:lpstr>
      <vt:lpstr>Flush Operation</vt:lpstr>
      <vt:lpstr>Flush Example</vt:lpstr>
      <vt:lpstr>What is the BIG DEAL with Flush? </vt:lpstr>
      <vt:lpstr>Flush and Synchronization</vt:lpstr>
      <vt:lpstr>Outline</vt:lpstr>
      <vt:lpstr>Irregular Parallelism</vt:lpstr>
      <vt:lpstr>Exercise: Traversing linked lists  </vt:lpstr>
      <vt:lpstr>Linked Lists with OpenMP (without tasks)</vt:lpstr>
      <vt:lpstr>Linked Lists with OpenMP (without tasks)</vt:lpstr>
      <vt:lpstr>What are Tasks?</vt:lpstr>
      <vt:lpstr>What are Tasks?</vt:lpstr>
      <vt:lpstr>Single Worksharing Construct</vt:lpstr>
      <vt:lpstr>Task Directive</vt:lpstr>
      <vt:lpstr>Exercise: Simple tasks</vt:lpstr>
      <vt:lpstr>Racey Cars: Solution</vt:lpstr>
      <vt:lpstr>Data Scoping with Tasks</vt:lpstr>
      <vt:lpstr>Data Scoping Defaults</vt:lpstr>
      <vt:lpstr>Exercise: Traversing linked lists  </vt:lpstr>
      <vt:lpstr>Parallel Linked List Traversal</vt:lpstr>
      <vt:lpstr>PowerPoint Presentation</vt:lpstr>
      <vt:lpstr>Example</vt:lpstr>
      <vt:lpstr>Example</vt:lpstr>
      <vt:lpstr>Example: Fibonacci numbers</vt:lpstr>
      <vt:lpstr>Parallel Fibonacci</vt:lpstr>
      <vt:lpstr>Divide and Conquer</vt:lpstr>
      <vt:lpstr>Exercise: PI with tasks</vt:lpstr>
      <vt:lpstr>Program: OpenMP tasks  </vt:lpstr>
      <vt:lpstr>Results*: Pi with tasks</vt:lpstr>
      <vt:lpstr>Using Tasks</vt:lpstr>
      <vt:lpstr>Outline</vt:lpstr>
      <vt:lpstr>PowerPoint Presentation</vt:lpstr>
      <vt:lpstr>There is Much More to OpenMP than the Common Core</vt:lpstr>
      <vt:lpstr>OpenMP Organizations</vt:lpstr>
      <vt:lpstr>Resources</vt:lpstr>
      <vt:lpstr>To learn OpenMP:</vt:lpstr>
      <vt:lpstr>Books about OpenMP</vt:lpstr>
      <vt:lpstr>Background references</vt:lpstr>
      <vt:lpstr>Outline</vt:lpstr>
      <vt:lpstr>The Loop Worksharing Constructs</vt:lpstr>
      <vt:lpstr>Loop Worksharing Constructs:  The schedule clause</vt:lpstr>
      <vt:lpstr>PowerPoint Presentation</vt:lpstr>
      <vt:lpstr>Nested Loops</vt:lpstr>
      <vt:lpstr>Sections Worksharing Construct</vt:lpstr>
      <vt:lpstr>Array Sections with Reduce</vt:lpstr>
      <vt:lpstr>Exercise</vt:lpstr>
      <vt:lpstr>Optimizing mandel.c</vt:lpstr>
      <vt:lpstr>Outline</vt:lpstr>
      <vt:lpstr>Synchronization</vt:lpstr>
      <vt:lpstr>Synchronization: Atomic</vt:lpstr>
      <vt:lpstr>Synchronization: Atomic</vt:lpstr>
      <vt:lpstr>The OpenMP 3.1 Atomics (1 of 2)</vt:lpstr>
      <vt:lpstr>The OpenMP 3.1 Atomics (2 of 2)</vt:lpstr>
      <vt:lpstr>Synchronization: Lock Routines</vt:lpstr>
      <vt:lpstr>Synchronization: Simple Locks Example</vt:lpstr>
      <vt:lpstr>Exercise</vt:lpstr>
      <vt:lpstr>Histogram Program: Critical section</vt:lpstr>
      <vt:lpstr>Histogram program: one lock per histogram bin</vt:lpstr>
      <vt:lpstr>Histogram program: reduction with an array</vt:lpstr>
      <vt:lpstr>Sometimes when working with multiple interacting locks, you have to pay attention to the locking orders Lock Example from Gafort (SpecOMP’2001)</vt:lpstr>
      <vt:lpstr>PowerPoint Presentation</vt:lpstr>
      <vt:lpstr>Outline</vt:lpstr>
      <vt:lpstr>OpenMP basic definitions: Basic Solution stack</vt:lpstr>
      <vt:lpstr>CPU Architecture Trend</vt:lpstr>
      <vt:lpstr>A Typical CPU Node in an HPC System 2 Intel® Xeon™ E5-2698 v3 CPUs (Haswell) per node (launched Q3’14)</vt:lpstr>
      <vt:lpstr>Does this look like an SMP node to you?</vt:lpstr>
      <vt:lpstr>NUMA Systems</vt:lpstr>
      <vt:lpstr>    Memory Locality</vt:lpstr>
      <vt:lpstr>    Memory Locality</vt:lpstr>
      <vt:lpstr>  Cache Coherence and False Sharing</vt:lpstr>
      <vt:lpstr>    Exploring your NUMA world:  NUMACTL</vt:lpstr>
      <vt:lpstr>        Tool to Check NUMA Node Information: numactl</vt:lpstr>
      <vt:lpstr>Use numactl Command Line Tool</vt:lpstr>
      <vt:lpstr>        Tools to Check Node Information: hwloc</vt:lpstr>
      <vt:lpstr>Haswell Compute Nodes Example </vt:lpstr>
      <vt:lpstr>Find Processor Info on a Mac Laptop</vt:lpstr>
      <vt:lpstr>   Exercise: Node Information</vt:lpstr>
      <vt:lpstr>Process / Thread / Memory Affinity (1)</vt:lpstr>
      <vt:lpstr>Process / Thread / Memory Affinity (2)</vt:lpstr>
      <vt:lpstr>Naïve vs. Optimal Affinity</vt:lpstr>
      <vt:lpstr>OpenMP Thread Affinity </vt:lpstr>
      <vt:lpstr>    Writing NUMA-aware OpenMP Code</vt:lpstr>
      <vt:lpstr>    The Concept of Places</vt:lpstr>
      <vt:lpstr>   The Concept of Places</vt:lpstr>
      <vt:lpstr>    The Concept of Places</vt:lpstr>
      <vt:lpstr>Hardware Abstraction: OMP_PLACES </vt:lpstr>
      <vt:lpstr>    Writing NUMA-aware OpenMP Code</vt:lpstr>
      <vt:lpstr>Mapping Strategy: OMP_PROC_BIND (1)  </vt:lpstr>
      <vt:lpstr>Mapping Strategy: OMP_PROC_BIND (2)  </vt:lpstr>
      <vt:lpstr>Mapping Strategy: OMP_PROC_BIND (2)  </vt:lpstr>
      <vt:lpstr>Various Methods to Set Number of Threads</vt:lpstr>
      <vt:lpstr>Affinity Clauses for OpenMP Parallel Construct</vt:lpstr>
      <vt:lpstr>Affinity Verification Methods</vt:lpstr>
      <vt:lpstr>OMP_AFFINITY_FORMAT Fields </vt:lpstr>
      <vt:lpstr>  Sample Nested OpenMP Program</vt:lpstr>
      <vt:lpstr>Process and Thread Affinity in Nested OpenMP</vt:lpstr>
      <vt:lpstr>    When to Use Nested OpenMP</vt:lpstr>
      <vt:lpstr>   Use Multiple Threads in MKL</vt:lpstr>
      <vt:lpstr>   Exercise: Affinity Verification</vt:lpstr>
      <vt:lpstr>OMP_PROC_BIND Choices for STREAM Benchmark</vt:lpstr>
      <vt:lpstr>Exercise: STREAM Benchmark</vt:lpstr>
      <vt:lpstr>    Writing NUMA-aware OpenMP Code</vt:lpstr>
      <vt:lpstr>  Memory Affinity: “First Touch” memory</vt:lpstr>
      <vt:lpstr>    “Perfect Touch” is Hard</vt:lpstr>
      <vt:lpstr>MPI Process Affinity Example: aprun “-S” Option</vt:lpstr>
      <vt:lpstr>Exercise: Importance of First Touch</vt:lpstr>
      <vt:lpstr>OpenMP task-to-data Affinity (in OpenMP 5.0)</vt:lpstr>
      <vt:lpstr>PowerPoint Presentation</vt:lpstr>
      <vt:lpstr>PowerPoint Presentation</vt:lpstr>
      <vt:lpstr>A NUMA Case study</vt:lpstr>
      <vt:lpstr>Benchmarking … I Must Control Everything!</vt:lpstr>
      <vt:lpstr>   Step 1: Know Your System</vt:lpstr>
      <vt:lpstr>   Step 1: Know Your System</vt:lpstr>
      <vt:lpstr>   Setup a Runscript (so you can reproduce the computations later)</vt:lpstr>
      <vt:lpstr>   A NUMA Case Study: Results</vt:lpstr>
      <vt:lpstr>Obtain Optimal Affinity on Cori KNL Example</vt:lpstr>
      <vt:lpstr>KNL Compute Nodes  </vt:lpstr>
      <vt:lpstr>Can We Just Do a Naive srun?</vt:lpstr>
      <vt:lpstr> MPI Process Affinity: Selected Slurm srun Options</vt:lpstr>
      <vt:lpstr>Example mpirun or srun Commands: Fix the Problem</vt:lpstr>
      <vt:lpstr> Now It Looks Good!</vt:lpstr>
      <vt:lpstr>Intel KNL Quad,Flat Node Example  </vt:lpstr>
      <vt:lpstr>Essential Runtime Settings for KNL MCDRAM Memory Affinity </vt:lpstr>
      <vt:lpstr>Process and Thread Affinity Best Practices</vt:lpstr>
      <vt:lpstr>Outline</vt:lpstr>
      <vt:lpstr>Data Sharing: Threadprivate</vt:lpstr>
      <vt:lpstr>A Threadprivate Example (C)</vt:lpstr>
      <vt:lpstr>Data Copying: Copyin</vt:lpstr>
      <vt:lpstr>Exercise: Monte Carlo Calculations  Using random numbers to solve tough problems</vt:lpstr>
      <vt:lpstr>Exercise: Monte Carlo pi (cont)</vt:lpstr>
      <vt:lpstr>Parallel Programmers love Monte Carlo algorithms</vt:lpstr>
      <vt:lpstr>Random Numbers: Linear Congruential Generator (LCG)</vt:lpstr>
      <vt:lpstr>LCG code</vt:lpstr>
      <vt:lpstr>Running the PI_MC program with LCG generator</vt:lpstr>
      <vt:lpstr>Exercise: Monte Carlo pi (cont)</vt:lpstr>
      <vt:lpstr>LCG code: threadsafe version</vt:lpstr>
      <vt:lpstr>Thread Safe Random Number Generators</vt:lpstr>
      <vt:lpstr>Pseudo Random Sequences</vt:lpstr>
      <vt:lpstr>Parallel random number generators</vt:lpstr>
      <vt:lpstr>MKL Random Number Generators (RNG)</vt:lpstr>
      <vt:lpstr>Wichmann-Hill Generators (WH)</vt:lpstr>
      <vt:lpstr>Independent Generator for each thread</vt:lpstr>
      <vt:lpstr>Leap Frog Method</vt:lpstr>
      <vt:lpstr>Same sequence with many threads.</vt:lpstr>
      <vt:lpstr>Outline</vt:lpstr>
      <vt:lpstr>OpenMP Memory Model</vt:lpstr>
      <vt:lpstr>Flush Operation</vt:lpstr>
      <vt:lpstr>Memory Consistency: Flush Example</vt:lpstr>
      <vt:lpstr>Flush and Synchronization</vt:lpstr>
      <vt:lpstr>Example: prod_cons.c</vt:lpstr>
      <vt:lpstr>Pairwise Synchronization in OpenMP</vt:lpstr>
      <vt:lpstr>Exercise: Producer/Consumer</vt:lpstr>
      <vt:lpstr>Solution (try 1): Producer/Consumer</vt:lpstr>
      <vt:lpstr>The OpenMP 3.1 Atomics (1 of 2)</vt:lpstr>
      <vt:lpstr>The OpenMP 3.1 Atomics (2 of 2)</vt:lpstr>
      <vt:lpstr>Atomics and Synchronization Flags</vt:lpstr>
      <vt:lpstr>OpenMP 4.0 Atomic: Sequential consistency</vt:lpstr>
      <vt:lpstr>Atomics and Synchronization Flags (4.0)</vt:lpstr>
      <vt:lpstr>Outline</vt:lpstr>
      <vt:lpstr>How do we execute code on a GPU: The SIMT model (Single Instruction Multiple Thread)</vt:lpstr>
      <vt:lpstr>How do we execute code on a GPU: OpenCL and CUDA nomenclature</vt:lpstr>
      <vt:lpstr>A Generic Host/Device Platform Model</vt:lpstr>
      <vt:lpstr>OpenMP Basic Definitions: Solution stack</vt:lpstr>
      <vt:lpstr>Accelerated workshare v1.0</vt:lpstr>
      <vt:lpstr>The target data environment</vt:lpstr>
      <vt:lpstr>Default Data Mapping:  implicit movement with a target region</vt:lpstr>
      <vt:lpstr>Default Data Mapping:  implicit movement with a target region</vt:lpstr>
      <vt:lpstr>Default Data Mapping:  implicit movement with a target region</vt:lpstr>
      <vt:lpstr>The target data environment</vt:lpstr>
      <vt:lpstr>Default Data Sharing: example</vt:lpstr>
      <vt:lpstr>Explicit Data Sharing</vt:lpstr>
      <vt:lpstr>Controlling data movement</vt:lpstr>
      <vt:lpstr>Moving arrays with the map clause</vt:lpstr>
      <vt:lpstr>teams and distribute constructs</vt:lpstr>
      <vt:lpstr>Accelerated workshare v2.0</vt:lpstr>
      <vt:lpstr>Accelerate workshare v3.0</vt:lpstr>
      <vt:lpstr>Our host/device Platform Model and OpenMP</vt:lpstr>
      <vt:lpstr>Our host/device Platform Model and OpenMP</vt:lpstr>
      <vt:lpstr>Our running example: Jacobi solver </vt:lpstr>
      <vt:lpstr>Jacobi Solver</vt:lpstr>
      <vt:lpstr>Jacobi Solver (Par Targ, 1/2)</vt:lpstr>
      <vt:lpstr>Jacobi Solver (Par Targ, 2/2)</vt:lpstr>
      <vt:lpstr>Data movement dominates!!!</vt:lpstr>
      <vt:lpstr>Target data directive</vt:lpstr>
      <vt:lpstr>Jacobi Solver (Par Target Data, 1/2)</vt:lpstr>
      <vt:lpstr>Jacobi Solver (Par Target Data, 2/2)</vt:lpstr>
      <vt:lpstr>Single Instruction Multiple Data</vt:lpstr>
      <vt:lpstr>Branching</vt:lpstr>
      <vt:lpstr>Coalescence</vt:lpstr>
      <vt:lpstr>Jacobi Solver (Target Data/branchless/coalesced mem, 1/2)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Mattson, Timothy G</dc:creator>
  <cp:lastModifiedBy>Mattson, Timothy G</cp:lastModifiedBy>
  <cp:revision>18</cp:revision>
  <dcterms:created xsi:type="dcterms:W3CDTF">2021-10-09T17:24:33Z</dcterms:created>
  <dcterms:modified xsi:type="dcterms:W3CDTF">2021-11-01T05:41:05Z</dcterms:modified>
</cp:coreProperties>
</file>